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2"/>
  </p:notesMasterIdLst>
  <p:sldIdLst>
    <p:sldId id="256" r:id="rId3"/>
    <p:sldId id="451" r:id="rId4"/>
    <p:sldId id="497" r:id="rId5"/>
    <p:sldId id="454" r:id="rId6"/>
    <p:sldId id="475" r:id="rId7"/>
    <p:sldId id="466" r:id="rId8"/>
    <p:sldId id="468" r:id="rId9"/>
    <p:sldId id="450" r:id="rId10"/>
    <p:sldId id="469" r:id="rId11"/>
    <p:sldId id="460" r:id="rId12"/>
    <p:sldId id="498" r:id="rId13"/>
    <p:sldId id="499" r:id="rId14"/>
    <p:sldId id="500" r:id="rId15"/>
    <p:sldId id="540" r:id="rId16"/>
    <p:sldId id="464" r:id="rId17"/>
    <p:sldId id="465" r:id="rId18"/>
    <p:sldId id="490" r:id="rId19"/>
    <p:sldId id="484" r:id="rId20"/>
    <p:sldId id="492" r:id="rId21"/>
    <p:sldId id="485" r:id="rId22"/>
    <p:sldId id="491" r:id="rId23"/>
    <p:sldId id="477" r:id="rId24"/>
    <p:sldId id="478" r:id="rId25"/>
    <p:sldId id="479" r:id="rId26"/>
    <p:sldId id="480" r:id="rId27"/>
    <p:sldId id="481" r:id="rId28"/>
    <p:sldId id="482" r:id="rId29"/>
    <p:sldId id="496" r:id="rId30"/>
    <p:sldId id="426" r:id="rId3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B1F"/>
    <a:srgbClr val="F2F2F2"/>
    <a:srgbClr val="FFFFFF"/>
    <a:srgbClr val="FB15A9"/>
    <a:srgbClr val="FD9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26734B-EB93-4C55-B3DA-2203280714C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0475" cy="498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B9F43-BBFB-4CE1-89EC-C39722DA8A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6733" y="0"/>
            <a:ext cx="2950475" cy="498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79111BD-1045-4AAB-9A2F-41F7E149BC2B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164521-7AED-4AD6-93CA-FFD16A679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8ACDF9-F137-4F07-BC9A-9129E578C46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0879" y="4784069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D7FF-98A2-4602-814B-0D00E0D06D0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42149"/>
            <a:ext cx="2950475" cy="498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8E064-7D5D-4D9A-8BFD-B765FDF0A3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6733" y="9442149"/>
            <a:ext cx="2950475" cy="4987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02E62B-DD57-489B-A7AD-1DF65BDE3F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8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0663" y="809625"/>
            <a:ext cx="7191376" cy="4046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6FA87D-790C-442E-87DD-BC803ED06DAB}" type="slidenum">
              <a:rPr lang="en-GB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20663" y="809625"/>
            <a:ext cx="7191376" cy="4046538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56733" y="9442149"/>
            <a:ext cx="2950475" cy="498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31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20663" y="809625"/>
            <a:ext cx="7191376" cy="4046538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56733" y="9442149"/>
            <a:ext cx="2950475" cy="498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85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80EAF-F200-44EE-BAD6-6C103FB6F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20663" y="809625"/>
            <a:ext cx="7191376" cy="40465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90DF6-5603-4856-ABBA-0C672F4C55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69CAA-0222-4038-AA9B-FB42478E7E20}"/>
              </a:ext>
            </a:extLst>
          </p:cNvPr>
          <p:cNvSpPr txBox="1"/>
          <p:nvPr/>
        </p:nvSpPr>
        <p:spPr>
          <a:xfrm>
            <a:off x="3856733" y="9442149"/>
            <a:ext cx="2950475" cy="498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F9D043-B995-4367-BA20-486489A36C1B}" type="slidenum">
              <a:t>29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8A53-5524-4AB4-9A64-F888B8B819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6C983-FF8E-4C51-A606-F5BA5C5ACF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74A1-AD83-481D-9C61-6B9AD9A068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2888FD-BD10-4559-8F86-5AD651D33854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0598-B4FB-4D7C-971D-8C0D87F100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F8F1-4BAB-4919-A659-D816C0BC1A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0AB62D-EFD9-4450-BD25-9CA6929EB1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91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818C-4919-4135-B3E0-4DEBB8BF6C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819D1-0013-4934-8E0E-E13FA67816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A795-360D-46E9-897B-409E2AE5C0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4243DD-F307-423C-974B-0C08332D35BD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D756D-B033-4E76-A649-9AA85D487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7F0B-4364-4271-A733-0ECFD2DBD6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B5E02-4AB0-4A6E-9D32-8C2D9C8EE3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5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B153C-96E6-471B-868A-11F97880566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868A7-1DF3-4ACC-85FA-CA912E41C5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FB3A-D7A2-4E63-ACEA-668B86FE2D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A8817-FFB9-41E5-8577-2D79AEFAF504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AE5C-695D-46B6-BD8C-ABCBA120B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F083-C843-42D5-81C7-269E36162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A3D8B-1A9E-42AE-B5D1-39562507393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7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6F2E-7477-4D4B-BAAF-E8DBF27483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9369929-820F-486B-9D3A-B6B6CEFB07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2801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1BF9FB5B-3AC7-4481-B3B8-E5E30FFA75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59870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8161A4F-D73E-48EF-8EFC-2B7B217369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fld id="{84299491-22CA-4E09-8053-51E80F2BCCB9}" type="datetime1">
              <a:rPr lang="en-US"/>
              <a:pPr lvl="0"/>
              <a:t>5/28/2020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D49E14E-0C99-4F5B-89CF-E58EDBF8E0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773F2426-6EDF-4E1C-BF85-549CFC19921C}" type="slidenum">
              <a:t>‹#›</a:t>
            </a:fld>
            <a:endParaRPr 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E5562DE-E686-4BC4-9696-890DC6F981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75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3"/>
            <a:ext cx="5181600" cy="4358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401"/>
            <a:ext cx="5181600" cy="4358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5/28/2020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6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DDCE-D593-48EB-A276-D20110401D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213043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9E32B-B494-4221-9BB5-B1CD891F13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5AC8-8CDB-465F-A251-4F0901A958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5B55BEC-C3A8-4F57-8B21-2B28A50E06CF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BCFC-B760-421B-82FF-BF9D3F8F04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1A73-5AB9-4766-9872-9E6B595EAB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87FE7D8B-FCD7-4D42-9FBC-9F21E4E439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468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4422-F494-4376-AC64-74C6F71BEF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2222-1273-49AF-AA69-A01E7CE4D9E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E2E66-2EE1-4A56-8F1F-C13BC184A0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A79FDC3-F718-4E26-A6A5-30F0C285BD73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4B13-DD2F-456B-A3DA-92F605121D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043-8DF8-440A-ADE6-FD59913EB0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AF58502-2FDF-47F4-B30E-9247E910763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57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B2F4-450B-4C34-838A-FB514B8FA4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 anchorCtr="0"/>
          <a:lstStyle>
            <a:lvl1pPr algn="l">
              <a:defRPr sz="5333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1A259-B414-415C-8D64-DE6A75D35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6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4E58A-60B0-48C6-B4FF-754DECD735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CEF79F1-3158-427A-A80A-CE9385477BA0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C3836-A5FC-4C26-BCF4-C6778E8D73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C7286-C754-4BDB-BD4E-A7581B02BA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F5E0A8E-ED16-4B4A-B5E3-CBB4E41696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25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F46E-06AE-496C-A362-684F3D8605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E408D-011B-4666-9161-E3C0B25E0C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spcBef>
                <a:spcPts val="900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00"/>
              </a:spcBef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19B81-126C-4BE8-91BC-92D398C41C2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spcBef>
                <a:spcPts val="900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00"/>
              </a:spcBef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56D7D-BA4A-41E3-8F02-C90E9B8230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B8B81BC-D94E-4487-B201-F2C6B9E3BD5C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61474-99F8-4730-8AE4-D56E5FEA0E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DF1E7-A5D7-49F2-A104-C7A70C1CCD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3F50A4C0-A572-4280-A66A-6372747B11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9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2439-1333-48CB-AE92-327AAD706B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14566-472C-4FBE-B20E-C217916D70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B310F-646C-4BE6-9968-6B332A8BFA2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00"/>
              </a:spcBef>
              <a:defRPr sz="2667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133"/>
            </a:lvl4pPr>
            <a:lvl5pPr>
              <a:spcBef>
                <a:spcPts val="50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5DA24-E62B-4B2D-BB53-8E64CF1042A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93377" y="1535113"/>
            <a:ext cx="5389034" cy="639759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857FB-496F-46D9-9A04-EC0A9D46E02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3377" y="2174872"/>
            <a:ext cx="5389034" cy="3951286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00"/>
              </a:spcBef>
              <a:defRPr sz="2667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133"/>
            </a:lvl4pPr>
            <a:lvl5pPr>
              <a:spcBef>
                <a:spcPts val="50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58BC5-82C0-46D5-BC7E-99F64A6A5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7F890FCE-EC8B-40B7-97BD-9B678997B293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B558A-8FDA-4C50-88D4-14C99AD214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847A1-784A-42A9-BDBC-B41D29B791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F5DECB68-5B93-4AD8-AECB-DD0DCB7C4D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7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22A9-4960-4F1C-936F-A3A847E6C8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88E8E-A56A-4880-A1B2-DEDB1FD873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5A5F95B4-783F-4FC3-83A3-855455232F06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890E8-C71F-4EB9-99B4-CDF855C44E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48027-027E-4B3B-BBBC-92F2C4E307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534995E-C2D2-45D5-9C4F-1D03B892EE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1427-6FC0-4870-B5D3-584857D374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C219-3840-439A-A79D-62896C0FBE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B92A-6E8A-4050-8CB1-9E112B2716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CE742-E779-4B9B-8AB5-E3A945CF0EAD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EDC8-2B0F-49AC-AA48-FB60089F9A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C99A-E16C-4BEA-8297-67061E159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0C0B37-F268-4C67-8249-2911173F1B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9635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D514B-F49C-4618-BC40-FD90A1C019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FCF05738-BA4A-44FC-A888-00714CDA0FE0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85A82-1EB9-4F54-90B4-08275466EC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E8329-AF2C-41EA-BAEE-A200EE6C7E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C2AFE4A5-568D-4FA7-A18C-808794F085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6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3594-711D-48EC-91D0-1E4EBE0E12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C2A3B-A392-4C80-8068-B37A947B16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6730" y="273058"/>
            <a:ext cx="6815663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7A89-F800-427F-AFCE-0B8657E2B9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105CE-59C9-421C-B89B-49D23C0832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BF5A58AD-0B1B-42D9-BAD0-AD899BF5DABD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C0F7A-9415-40AF-A41F-DAFFA7821A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CB855-C3C3-4FB0-A7B6-B6EF1A8AAD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5EC44F34-C2F0-4A3C-9D8D-97492B8B164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58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622C-773E-4469-BB52-4646C44D0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3432C-C705-4D7C-BA1F-8CF695EEF41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2DE7D-004E-4C9E-BFF2-FFAA78FBBC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389720" y="5367345"/>
            <a:ext cx="7315200" cy="8048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80D4B-6794-4580-A3C0-7883E15120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0B25A3B7-986B-45F0-B0C0-977DD5569CE7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CABBA-5C01-44F9-AF15-459585973C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22713-3440-4D06-9843-66FF96A22B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E3D083E-F179-4293-94B1-D4C16F5A4C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2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7415-A168-4C42-8974-7F811B6AE3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DBAA0-CA34-429D-9E63-CC7A1868554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060E5-1293-47AA-9834-8311D4CEBC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D51C5355-4F5B-405C-8EA9-8CEE0373A187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B0E9-111A-45C0-B9A3-673AC61FAE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4702-FEAF-4677-B725-75DA126592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A150C47B-AB5F-4445-9974-C0E3E5D1503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47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95028-224F-406A-876F-79049145F80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D1CAD-7F5F-43A6-B3D0-9C50DEC267B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824A5-70B0-46CB-8D47-48046AFCDA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8ED0B03-F6C6-4694-A065-E32E9202C4AF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37FB9-3461-4A8A-BB02-7B5379261F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EDA1-E9EA-4A21-865C-DA71245363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54227A5-805B-4CD8-842C-BB3FFDA296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2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6322-50C8-4523-A430-BB2ED940B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4D5B2-B609-4AEE-9F9A-8D0C310B8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02FD-2861-43AC-97B0-8A4B22B969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ABD83-7EE2-4BA1-8F42-5235F28304C9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1B22-818D-4832-A88A-4F59644F7A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9C3A-2687-4D98-9545-91EBD56FE6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8FF67-F41F-4B4F-8AC3-6702889FF5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3CE6-A241-4ADF-B206-3B3A468BB2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BB1E-179D-41BB-B307-24E0BE0B79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E9CCB-3421-47D2-A9D3-33A5460D0AB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81B8F-402C-44D8-BB09-E3A59C8C9C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144F0-C261-4A95-8285-9B57F1C72DF8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81CB3-20E3-4AE9-9B58-0C6BBA9B02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79779-5F14-441B-A9DF-C1424966FA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954489-C9DF-4EF3-A838-DDE4820C3B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9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A61A-CEE4-49C8-993A-073A663064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0DFB-AE14-4D9C-B37C-833354E394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C207-D184-419E-BB07-39E2EE78A00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B2A95-AA98-408A-9507-CF533DF1AFC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35AB8-25C0-4E8A-8B40-C39FF81807C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287FA-E171-45E3-80F9-A1E1C4D3DA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90BA24-E231-4700-AE07-BF0438DF2105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B5172-A9E5-4DDC-9D1B-91469473A1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D16B7-10FF-444B-96F5-40CCF00E09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5871F-8F6D-4D0B-B538-D9CA82108D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B084-A4DA-4B72-B7CB-39BC773F9F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34A8D-08DB-466F-A1D0-2E8718EF8F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8446C-0831-4CF3-AD68-3405E0CD622D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8967F-06F3-426F-8AEF-3DF4C95232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35400-F04E-46FF-B21E-C2C55BC96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A2449-ECAB-455C-8507-1465DA598D6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1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E53BC-2B15-4571-9445-798648428F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BB76F-D915-4A9D-8E23-820606EE4E38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B8753-8272-4FA9-A093-5661F6A5AC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7CC5-7D39-4350-9A43-683666624F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087AFF-79CB-4C54-AEF1-F9A2CFFBAE8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1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17A3-FB01-49FB-A032-422025B04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00CC-C2D3-4AA2-810F-FC9361C2E3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54937-9F69-401C-A32F-A202342C82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9218C-A4AD-4AF4-B1C4-8D51A8226C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544BE-BA02-488B-A50D-712EE1C42613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494C4-2E70-47C3-9993-1BB4BFC72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BE3A1-1AD2-4983-9F5B-A326A307E8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FAC8E0-F2C4-46FC-BD19-09E2DA4B9E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5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6470-55D8-4603-A055-7A1900FB32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91F20-CEBE-4420-948C-F47771732EA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5E87-AE6D-4064-BFBD-32DCEE47FD2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24D24-80E3-458A-9EBB-A1A5D08A1D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E462AE-C21C-42AD-A931-A66E66FD8B63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6D465-E3AD-47E5-95A5-97764F975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E2F1C-E324-415D-90BF-E6C2F8823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C648-579A-4F50-B597-B0EB9B5B51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4C63C-E19F-4262-A081-42823161B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6AECC-64FA-4D81-A5CF-408F0586F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F25AA-5C27-42D8-8A26-379FB95AAA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421A40E-7167-4846-912F-ACEA474102BD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8A6E-3AC4-4ECB-941D-3236F064BA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8F55-86F1-4EE7-930C-717341CE3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467835B-579E-43BC-995F-D4418B2EEF3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3" r:id="rId1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81A8-F53A-4A1B-820E-FED196A47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1B6E9-F6B2-4CCF-9205-1EB4035E1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65E2-3913-49E0-A451-D78125FE340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0172DD0B-C61D-42F3-BFED-F25636132526}" type="datetime1">
              <a:rPr lang="en-GB"/>
              <a:pPr lvl="0"/>
              <a:t>28/05/2020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FDA75-1628-49B3-826E-CAB0D08480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362CB-9B76-4F53-9B32-AA6ACFC7994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1892437E-14E3-4743-9A97-DF70123AEE4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marL="0" marR="0" lvl="0" indent="0" algn="ctr" defTabSz="1219169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8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457190" marR="0" lvl="0" indent="-457190" algn="l" defTabSz="1219169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42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990578" marR="0" lvl="1" indent="-380993" algn="l" defTabSz="1219169" rtl="0" fontAlgn="auto" hangingPunct="1">
        <a:lnSpc>
          <a:spcPct val="100000"/>
        </a:lnSpc>
        <a:spcBef>
          <a:spcPts val="900"/>
        </a:spcBef>
        <a:spcAft>
          <a:spcPts val="0"/>
        </a:spcAft>
        <a:buSzPct val="100000"/>
        <a:buFont typeface="Arial" pitchFamily="34"/>
        <a:buChar char="–"/>
        <a:tabLst/>
        <a:defRPr lang="en-US" sz="3733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523966" marR="0" lvl="2" indent="-304787" algn="l" defTabSz="1219169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2133551" marR="0" lvl="3" indent="-304787" algn="l" defTabSz="1219169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–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743126" marR="0" lvl="4" indent="-304787" algn="l" defTabSz="1219169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»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microsoft.com/office/2007/relationships/hdphoto" Target="../media/hdphoto5.wdp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E24ACD15-73EA-449D-9328-6203B777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347" b="9952"/>
          <a:stretch>
            <a:fillRect/>
          </a:stretch>
        </p:blipFill>
        <p:spPr>
          <a:xfrm>
            <a:off x="-1005" y="2743200"/>
            <a:ext cx="12183557" cy="4114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EC8302 ELP Logo white shape_v2">
            <a:extLst>
              <a:ext uri="{FF2B5EF4-FFF2-40B4-BE49-F238E27FC236}">
                <a16:creationId xmlns:a16="http://schemas.microsoft.com/office/drawing/2014/main" id="{AF018824-2C98-4EDF-9123-A1995D90C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9358" y="5752161"/>
            <a:ext cx="3913183" cy="11271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43E17B-FA6E-4C36-844F-E996B530B49C}"/>
              </a:ext>
            </a:extLst>
          </p:cNvPr>
          <p:cNvSpPr txBox="1"/>
          <p:nvPr/>
        </p:nvSpPr>
        <p:spPr>
          <a:xfrm>
            <a:off x="1258146" y="462475"/>
            <a:ext cx="942654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2E3092"/>
                </a:solidFill>
                <a:uFillTx/>
                <a:latin typeface="Calibri" pitchFamily="34"/>
                <a:cs typeface="Calibri" pitchFamily="34"/>
              </a:rPr>
              <a:t>Relationships Education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800" b="1" dirty="0">
              <a:solidFill>
                <a:srgbClr val="2E3092"/>
              </a:solidFill>
              <a:latin typeface="Calibri" pitchFamily="34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2E3092"/>
                </a:solidFill>
                <a:uFillTx/>
                <a:latin typeface="Calibri" pitchFamily="34"/>
                <a:cs typeface="Calibri" pitchFamily="34"/>
              </a:rPr>
              <a:t>Staff training session 1</a:t>
            </a:r>
            <a:endParaRPr lang="en-GB" sz="4800" b="1" i="0" u="none" strike="noStrike" kern="1200" cap="none" spc="0" baseline="0" dirty="0">
              <a:solidFill>
                <a:srgbClr val="2E3092"/>
              </a:solidFill>
              <a:uFillTx/>
              <a:latin typeface="Calibri"/>
              <a:cs typeface="Calibri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1078129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Updated guidance for Relationships Education.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10515600" cy="47820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Will be called Relationships Education in primary schools (was previously RSE)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Schools will follow this statutory guidance from September 2020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Parents will only be able to withdraw children from sex education lessons (year 6 only).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43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328234" y="1485708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prstClr val="white"/>
                </a:solidFill>
                <a:cs typeface="Arial" charset="0"/>
              </a:rPr>
              <a:t>What has to be covered in primary schools?</a:t>
            </a: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8318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73499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Relationships Education </a:t>
            </a:r>
            <a:endParaRPr lang="en-GB" sz="5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Families and people who care for me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Caring friendships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Respectful relationships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Online relationships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Being safe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74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73499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Health Education </a:t>
            </a:r>
            <a:endParaRPr lang="en-GB" sz="5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Mental wellbeing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Internet safety and harms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Physical health and fitness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Healthy eating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Drugs, alcohol and tobacco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 and prevention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Basic first aid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Changing adolescent body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61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73499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Sex education</a:t>
            </a:r>
            <a:endParaRPr lang="en-GB" sz="5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423" y="5921964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39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Not statutory </a:t>
            </a:r>
            <a:r>
              <a:rPr lang="en-GB" sz="39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from September 2020</a:t>
            </a:r>
          </a:p>
          <a:p>
            <a:pPr>
              <a:lnSpc>
                <a:spcPct val="150000"/>
              </a:lnSpc>
            </a:pPr>
            <a:r>
              <a:rPr lang="en-GB" sz="39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Many primary schools may choose to teach sex education in year 6 – however this is not a statutory requirement</a:t>
            </a:r>
          </a:p>
          <a:p>
            <a:pPr>
              <a:lnSpc>
                <a:spcPct val="150000"/>
              </a:lnSpc>
            </a:pPr>
            <a:r>
              <a:rPr lang="en-GB" sz="39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If schools do teach sex education, </a:t>
            </a:r>
            <a:r>
              <a:rPr lang="en-GB" sz="39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parents can withdraw their child from sex education lessons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3900" dirty="0">
              <a:solidFill>
                <a:srgbClr val="002060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48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Four main topics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E86CA33-8EE7-43E4-81AC-F605BE6C76B6}"/>
              </a:ext>
            </a:extLst>
          </p:cNvPr>
          <p:cNvSpPr/>
          <p:nvPr/>
        </p:nvSpPr>
        <p:spPr>
          <a:xfrm>
            <a:off x="12161" y="2234414"/>
            <a:ext cx="2886664" cy="2943228"/>
          </a:xfrm>
          <a:prstGeom prst="ellipse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Growing up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DED34C-9B73-47AC-9DE9-24EE231589C3}"/>
              </a:ext>
            </a:extLst>
          </p:cNvPr>
          <p:cNvSpPr/>
          <p:nvPr/>
        </p:nvSpPr>
        <p:spPr>
          <a:xfrm>
            <a:off x="3111092" y="2217976"/>
            <a:ext cx="2886664" cy="2959666"/>
          </a:xfrm>
          <a:prstGeom prst="ellipse">
            <a:avLst/>
          </a:prstGeom>
          <a:solidFill>
            <a:srgbClr val="BCD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Our bodies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45920E-4C13-486A-9491-709ED88DA310}"/>
              </a:ext>
            </a:extLst>
          </p:cNvPr>
          <p:cNvSpPr/>
          <p:nvPr/>
        </p:nvSpPr>
        <p:spPr>
          <a:xfrm>
            <a:off x="6210023" y="2234414"/>
            <a:ext cx="2886663" cy="2943228"/>
          </a:xfrm>
          <a:prstGeom prst="ellipse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Keeping safe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CB2414-A03D-4726-B150-7FF69CF60F32}"/>
              </a:ext>
            </a:extLst>
          </p:cNvPr>
          <p:cNvSpPr/>
          <p:nvPr/>
        </p:nvSpPr>
        <p:spPr>
          <a:xfrm>
            <a:off x="9245619" y="2217976"/>
            <a:ext cx="2886663" cy="2943228"/>
          </a:xfrm>
          <a:prstGeom prst="ellipse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Relation-ships and family life</a:t>
            </a:r>
          </a:p>
        </p:txBody>
      </p:sp>
    </p:spTree>
    <p:extLst>
      <p:ext uri="{BB962C8B-B14F-4D97-AF65-F5344CB8AC3E}">
        <p14:creationId xmlns:p14="http://schemas.microsoft.com/office/powerpoint/2010/main" val="58658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Relationships Education themes 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85" y="1330771"/>
            <a:ext cx="11341636" cy="52769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Respect 			Emotions   		Friendships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Saying No			Good and bad touch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Differences  		Families and people who care for 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Puberty 	 		Empathy	           	Keeping safe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Communicating	 Building self-esteem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Sex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 				Solving problems	</a:t>
            </a:r>
          </a:p>
        </p:txBody>
      </p:sp>
    </p:spTree>
    <p:extLst>
      <p:ext uri="{BB962C8B-B14F-4D97-AF65-F5344CB8AC3E}">
        <p14:creationId xmlns:p14="http://schemas.microsoft.com/office/powerpoint/2010/main" val="218175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694818" y="757327"/>
            <a:ext cx="5959687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GB" sz="5400" b="1" dirty="0">
                <a:solidFill>
                  <a:prstClr val="white"/>
                </a:solidFill>
                <a:latin typeface="Calibri" panose="020F0502020204030204" pitchFamily="34" charset="0"/>
              </a:rPr>
              <a:t>Why is Relationships Education important?</a:t>
            </a:r>
          </a:p>
          <a:p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GB" sz="5400" b="1" dirty="0">
                <a:solidFill>
                  <a:prstClr val="white"/>
                </a:solidFill>
                <a:latin typeface="Calibri" panose="020F0502020204030204" pitchFamily="34" charset="0"/>
              </a:rPr>
              <a:t>What skills does it teach children?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E7FE9-D393-4873-8CE3-6924AC929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42" b="90000" l="9961" r="89961">
                        <a14:foregroundMark x1="51686" y1="6606" x2="51686" y2="6606"/>
                        <a14:foregroundMark x1="50588" y1="6424" x2="50588" y2="6424"/>
                        <a14:foregroundMark x1="49255" y1="6242" x2="49255" y2="6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4" y="533727"/>
            <a:ext cx="4707573" cy="60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9167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Why is Relationships Education important?</a:t>
            </a:r>
            <a:endParaRPr lang="en-GB" sz="48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Develop 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confidence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 in talking, listening and thinking about 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feelings and relationships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Are able to 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name parts of the body 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and describe 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how the body works.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Have the skills, language and confidence to 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protect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 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themselves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Are 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prepared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 for </a:t>
            </a:r>
            <a:r>
              <a:rPr lang="en-GB" sz="4400" b="1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puberty</a:t>
            </a: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.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338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When should these be taught?</a:t>
            </a:r>
          </a:p>
          <a:p>
            <a:pPr algn="ctr"/>
            <a:endParaRPr lang="en-GB" sz="6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Timeline activity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4478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744975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Relationships Education training 1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D19461-66FB-4F74-98E3-6F9B4DB8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6"/>
            <a:ext cx="10515600" cy="5032373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What is Relationships Education?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School data for Relationships Education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The importance of Relationships Education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What is covered in Relationships Education?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When should these topics be taught?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Relationships Education and safeguarding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644264-FFCC-4E84-A5C6-17BD162B71C5}"/>
              </a:ext>
            </a:extLst>
          </p:cNvPr>
          <p:cNvSpPr/>
          <p:nvPr/>
        </p:nvSpPr>
        <p:spPr>
          <a:xfrm>
            <a:off x="395020" y="2312668"/>
            <a:ext cx="2360055" cy="2544335"/>
          </a:xfrm>
          <a:prstGeom prst="round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Universal language spoken by all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E6B20CC9-CED7-4563-98A6-4F598FA5956E}"/>
              </a:ext>
            </a:extLst>
          </p:cNvPr>
          <p:cNvSpPr/>
          <p:nvPr/>
        </p:nvSpPr>
        <p:spPr>
          <a:xfrm>
            <a:off x="6248543" y="2312671"/>
            <a:ext cx="2416765" cy="2544333"/>
          </a:xfrm>
          <a:prstGeom prst="roundRect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Appropriate and inappropriate touch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5177445-11D2-411E-BF53-AFE627762175}"/>
              </a:ext>
            </a:extLst>
          </p:cNvPr>
          <p:cNvSpPr/>
          <p:nvPr/>
        </p:nvSpPr>
        <p:spPr>
          <a:xfrm>
            <a:off x="3321132" y="2312669"/>
            <a:ext cx="2416765" cy="2544335"/>
          </a:xfrm>
          <a:prstGeom prst="roundRect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CSE and grooming – links to online safety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6E89B79-829B-4A2F-BABE-1A87C582A46E}"/>
              </a:ext>
            </a:extLst>
          </p:cNvPr>
          <p:cNvSpPr/>
          <p:nvPr/>
        </p:nvSpPr>
        <p:spPr>
          <a:xfrm>
            <a:off x="9429150" y="2312668"/>
            <a:ext cx="2434622" cy="2544334"/>
          </a:xfrm>
          <a:prstGeom prst="roundRect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Promotes healthy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7294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Where do children learn about Relationships Education topics?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121940"/>
            <a:ext cx="10515600" cy="473605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Keeping safe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Healthy friendships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Families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Stereotypes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Body changes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Healthy body image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Saying no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061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A8FF93D-10AF-4DFB-B9B8-F65FF9A38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37" y="273348"/>
            <a:ext cx="3693563" cy="258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Related image">
            <a:extLst>
              <a:ext uri="{FF2B5EF4-FFF2-40B4-BE49-F238E27FC236}">
                <a16:creationId xmlns:a16="http://schemas.microsoft.com/office/drawing/2014/main" id="{36665EE7-34B9-4041-AE4F-5EEF8C17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4" y="273348"/>
            <a:ext cx="2216554" cy="29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advertisements stereotypes">
            <a:extLst>
              <a:ext uri="{FF2B5EF4-FFF2-40B4-BE49-F238E27FC236}">
                <a16:creationId xmlns:a16="http://schemas.microsoft.com/office/drawing/2014/main" id="{333245EE-F26E-475B-87F5-26273CB4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78" y="273348"/>
            <a:ext cx="2216554" cy="31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grand theft auto">
            <a:extLst>
              <a:ext uri="{FF2B5EF4-FFF2-40B4-BE49-F238E27FC236}">
                <a16:creationId xmlns:a16="http://schemas.microsoft.com/office/drawing/2014/main" id="{8A10421A-2D6D-4997-9A87-9D434BE4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1" y="3464925"/>
            <a:ext cx="2451047" cy="30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loose flakes get the girls advertisements body image men">
            <a:extLst>
              <a:ext uri="{FF2B5EF4-FFF2-40B4-BE49-F238E27FC236}">
                <a16:creationId xmlns:a16="http://schemas.microsoft.com/office/drawing/2014/main" id="{729F74A0-BED8-4517-B7FF-48A949BB4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16" y="3429000"/>
            <a:ext cx="4054168" cy="30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Image result for reality television">
            <a:extLst>
              <a:ext uri="{FF2B5EF4-FFF2-40B4-BE49-F238E27FC236}">
                <a16:creationId xmlns:a16="http://schemas.microsoft.com/office/drawing/2014/main" id="{5E5F57B5-88A4-4754-9D30-CAEB5A26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524" y="3002032"/>
            <a:ext cx="3198591" cy="28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69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" descr="Image result for inappropriate advertisements for children">
            <a:extLst>
              <a:ext uri="{FF2B5EF4-FFF2-40B4-BE49-F238E27FC236}">
                <a16:creationId xmlns:a16="http://schemas.microsoft.com/office/drawing/2014/main" id="{084D36D6-7DC4-4057-89A0-4D6FCDCD8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4" y="599252"/>
            <a:ext cx="6037342" cy="30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ex in advertising">
            <a:extLst>
              <a:ext uri="{FF2B5EF4-FFF2-40B4-BE49-F238E27FC236}">
                <a16:creationId xmlns:a16="http://schemas.microsoft.com/office/drawing/2014/main" id="{3A722F4A-C515-4B70-B031-051FFFEE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8" y="4074734"/>
            <a:ext cx="4100099" cy="23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38732FC6-3A1F-467E-9DA3-1FCFC310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29" y="4074734"/>
            <a:ext cx="4100099" cy="241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Image result for clearasil advertisements">
            <a:extLst>
              <a:ext uri="{FF2B5EF4-FFF2-40B4-BE49-F238E27FC236}">
                <a16:creationId xmlns:a16="http://schemas.microsoft.com/office/drawing/2014/main" id="{26C3A166-6340-4C60-B084-723223DEA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54" y="3881397"/>
            <a:ext cx="2435244" cy="27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166F1BFE-5937-47F3-8B58-FAE7BA5E4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63" y="885264"/>
            <a:ext cx="4288635" cy="2412357"/>
          </a:xfrm>
        </p:spPr>
      </p:pic>
    </p:spTree>
    <p:extLst>
      <p:ext uri="{BB962C8B-B14F-4D97-AF65-F5344CB8AC3E}">
        <p14:creationId xmlns:p14="http://schemas.microsoft.com/office/powerpoint/2010/main" val="10858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" descr="Tom Ford Neroli Portofino fragrance, 2011">
            <a:extLst>
              <a:ext uri="{FF2B5EF4-FFF2-40B4-BE49-F238E27FC236}">
                <a16:creationId xmlns:a16="http://schemas.microsoft.com/office/drawing/2014/main" id="{5CFC1145-B977-4AE7-8E5B-C36095EC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93" y="669635"/>
            <a:ext cx="5237380" cy="275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inappropriate advertisements for children">
            <a:extLst>
              <a:ext uri="{FF2B5EF4-FFF2-40B4-BE49-F238E27FC236}">
                <a16:creationId xmlns:a16="http://schemas.microsoft.com/office/drawing/2014/main" id="{616A81D4-7661-480C-B1B6-433EE019E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58" y="543214"/>
            <a:ext cx="4437949" cy="59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men stereotypes  advertisement">
            <a:extLst>
              <a:ext uri="{FF2B5EF4-FFF2-40B4-BE49-F238E27FC236}">
                <a16:creationId xmlns:a16="http://schemas.microsoft.com/office/drawing/2014/main" id="{51784F88-7490-476B-8CCF-73491E66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58" y="3756039"/>
            <a:ext cx="5180914" cy="25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02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" descr="http://i0.wp.com/masetv.com/wp-content/uploads/2013/09/0922-miley-cyrus-getty-2.jpg?resize=600%2C400">
            <a:extLst>
              <a:ext uri="{FF2B5EF4-FFF2-40B4-BE49-F238E27FC236}">
                <a16:creationId xmlns:a16="http://schemas.microsoft.com/office/drawing/2014/main" id="{8A8F5303-A5E9-41CD-95BB-0CCCBAFB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42" y="235670"/>
            <a:ext cx="5911715" cy="29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little mix inappropriate outfits">
            <a:extLst>
              <a:ext uri="{FF2B5EF4-FFF2-40B4-BE49-F238E27FC236}">
                <a16:creationId xmlns:a16="http://schemas.microsoft.com/office/drawing/2014/main" id="{E84DD26F-7544-47E8-B926-FE9C2AE0F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2" y="3406839"/>
            <a:ext cx="4833745" cy="32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music videos degrading to women">
            <a:extLst>
              <a:ext uri="{FF2B5EF4-FFF2-40B4-BE49-F238E27FC236}">
                <a16:creationId xmlns:a16="http://schemas.microsoft.com/office/drawing/2014/main" id="{46178E19-A36B-438F-847C-BEBB538C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92" y="3406839"/>
            <a:ext cx="5074988" cy="32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17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D5D6CC-72FA-4652-964B-545C8492A8E5}"/>
              </a:ext>
            </a:extLst>
          </p:cNvPr>
          <p:cNvSpPr txBox="1"/>
          <p:nvPr/>
        </p:nvSpPr>
        <p:spPr>
          <a:xfrm>
            <a:off x="1132207" y="659010"/>
            <a:ext cx="4686702" cy="5723305"/>
          </a:xfrm>
          <a:prstGeom prst="rect">
            <a:avLst/>
          </a:prstGeom>
          <a:noFill/>
          <a:ln w="38100">
            <a:solidFill>
              <a:srgbClr val="BCDB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Florida Whistle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Go girl you can twerk it,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Let me see you whistle while you work it,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I’mma lay it back, don’t stop it,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‘Cause I love it how you drop it, drop it, drop it on me,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Now, shawty let that whistle blow-oh, oh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oh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Yeah, baby let that whistle blow-oh oh!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Can you blow my whistle baby, whistle baby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Let me know,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15477-676A-4E41-B153-43DFDE16AE50}"/>
              </a:ext>
            </a:extLst>
          </p:cNvPr>
          <p:cNvSpPr txBox="1"/>
          <p:nvPr/>
        </p:nvSpPr>
        <p:spPr>
          <a:xfrm>
            <a:off x="6973593" y="594649"/>
            <a:ext cx="4901732" cy="2585323"/>
          </a:xfrm>
          <a:prstGeom prst="rect">
            <a:avLst/>
          </a:prstGeom>
          <a:noFill/>
          <a:ln w="38100">
            <a:solidFill>
              <a:srgbClr val="BCDB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Bruno Mars – Locked out of heaven 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 “Open up your gates cause I can’t wait to see the light,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And right there is where I wanna stay,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Cause your sex takes me to paradise,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Yeah your sex takes me to paradise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.”</a:t>
            </a: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1BE50-2FCF-49D9-942B-6828B5AB2ACB}"/>
              </a:ext>
            </a:extLst>
          </p:cNvPr>
          <p:cNvSpPr txBox="1"/>
          <p:nvPr/>
        </p:nvSpPr>
        <p:spPr>
          <a:xfrm>
            <a:off x="6973593" y="3569015"/>
            <a:ext cx="4901732" cy="2954655"/>
          </a:xfrm>
          <a:prstGeom prst="rect">
            <a:avLst/>
          </a:prstGeom>
          <a:noFill/>
          <a:ln w="38100">
            <a:solidFill>
              <a:srgbClr val="BCDB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Katie Perry – Last Friday Night 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Barbie’s on the barbeque, Is this a hickie or a bruise?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Pictures of last night ended up online, I’m screwed,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Oh well, it’s a blacked out blur, but I’m pretty sure it ruled.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8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Where do children and young people learn about Relationships Education related issues?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121940"/>
            <a:ext cx="10515600" cy="47360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TV				Magazines		Radio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Music videos	Gaming 		</a:t>
            </a:r>
            <a:r>
              <a:rPr lang="en-GB" sz="4400" b="1" u="sng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Parents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Siblings			Peer			</a:t>
            </a:r>
            <a:r>
              <a:rPr lang="en-GB" sz="4400" b="1" u="sng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School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Internet		Disney			Films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939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2" descr="Image result for questions">
            <a:extLst>
              <a:ext uri="{FF2B5EF4-FFF2-40B4-BE49-F238E27FC236}">
                <a16:creationId xmlns:a16="http://schemas.microsoft.com/office/drawing/2014/main" id="{ED6F1F0D-8296-4120-BF6F-D7214FC89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330772"/>
            <a:ext cx="60483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02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4BE11B3D-215A-46E7-9B78-FD99B17B26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08" b="9952"/>
          <a:stretch>
            <a:fillRect/>
          </a:stretch>
        </p:blipFill>
        <p:spPr>
          <a:xfrm>
            <a:off x="0" y="-244611"/>
            <a:ext cx="15327172" cy="56195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41F2FE7A-C8DB-4CB3-A0DE-EA962BD849B0}"/>
              </a:ext>
            </a:extLst>
          </p:cNvPr>
          <p:cNvSpPr txBox="1"/>
          <p:nvPr/>
        </p:nvSpPr>
        <p:spPr>
          <a:xfrm>
            <a:off x="938465" y="2142700"/>
            <a:ext cx="2913397" cy="1877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169" rtl="0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4800" b="1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Thank </a:t>
            </a:r>
          </a:p>
          <a:p>
            <a:pPr marL="0" marR="0" lvl="0" indent="0" algn="l" defTabSz="1219169" rtl="0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4800" b="1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you for attending!</a:t>
            </a:r>
            <a:endParaRPr lang="en-AU" sz="4800" b="0" i="0" u="none" strike="noStrike" kern="1200" cap="none" spc="0" baseline="0" dirty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4F412-BA2F-4A91-A302-98F61812EC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8878" y="5608097"/>
            <a:ext cx="1563038" cy="10334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15D87C2B-AF8C-490F-B720-0DA66A1EC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329" y="5758223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" descr="http://thumbs.dreamstime.com/z/contact-us-buttons-set-email-envelope-phone-mobile-icons-eps-33919425.jpg">
            <a:extLst>
              <a:ext uri="{FF2B5EF4-FFF2-40B4-BE49-F238E27FC236}">
                <a16:creationId xmlns:a16="http://schemas.microsoft.com/office/drawing/2014/main" id="{A953E2A3-A610-4796-939B-7402D7B87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05" l="0" r="97385">
                        <a14:foregroundMark x1="18692" y1="16594" x2="18692" y2="16594"/>
                        <a14:foregroundMark x1="34615" y1="16594" x2="34615" y2="16594"/>
                        <a14:foregroundMark x1="23769" y1="35234" x2="23769" y2="35234"/>
                        <a14:foregroundMark x1="13692" y1="25731" x2="13692" y2="25731"/>
                        <a14:foregroundMark x1="13308" y1="12208" x2="13308" y2="12208"/>
                        <a14:foregroundMark x1="33385" y1="10234" x2="33385" y2="10234"/>
                        <a14:foregroundMark x1="40077" y1="20980" x2="40077" y2="20980"/>
                        <a14:foregroundMark x1="73923" y1="23319" x2="73923" y2="23319"/>
                        <a14:foregroundMark x1="79385" y1="28874" x2="79385" y2="28874"/>
                        <a14:foregroundMark x1="83154" y1="24927" x2="83154" y2="24927"/>
                        <a14:foregroundMark x1="61846" y1="24927" x2="61846" y2="24927"/>
                        <a14:foregroundMark x1="29154" y1="64693" x2="29154" y2="64693"/>
                        <a14:foregroundMark x1="21615" y1="66301" x2="21615" y2="66301"/>
                        <a14:foregroundMark x1="32538" y1="72661" x2="32538" y2="72661"/>
                        <a14:foregroundMark x1="34615" y1="75439" x2="34615" y2="75439"/>
                        <a14:foregroundMark x1="26692" y1="77778" x2="26692" y2="77778"/>
                        <a14:foregroundMark x1="33769" y1="63889" x2="33769" y2="63889"/>
                        <a14:foregroundMark x1="35000" y1="63085" x2="35000" y2="63085"/>
                        <a14:foregroundMark x1="66846" y1="77778" x2="66846" y2="77778"/>
                      </a14:backgroundRemoval>
                    </a14:imgEffect>
                    <a14:imgEffect>
                      <a14:brightnessContrast bright="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49" t="13745" r="8286" b="63198"/>
          <a:stretch/>
        </p:blipFill>
        <p:spPr bwMode="auto">
          <a:xfrm>
            <a:off x="1931344" y="5998158"/>
            <a:ext cx="542352" cy="3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79CA0D-5776-4E23-B30D-8E6DA971081E}"/>
              </a:ext>
            </a:extLst>
          </p:cNvPr>
          <p:cNvSpPr txBox="1"/>
          <p:nvPr/>
        </p:nvSpPr>
        <p:spPr>
          <a:xfrm>
            <a:off x="2383226" y="598283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</a:rPr>
              <a:t>meadec@ealing.gov.uk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30B3D-4034-425A-AB15-091EB6CB5A5B}"/>
              </a:ext>
            </a:extLst>
          </p:cNvPr>
          <p:cNvSpPr txBox="1"/>
          <p:nvPr/>
        </p:nvSpPr>
        <p:spPr>
          <a:xfrm>
            <a:off x="5438679" y="596418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</a:rPr>
              <a:t>www.egfl.org.uk</a:t>
            </a:r>
          </a:p>
        </p:txBody>
      </p:sp>
      <p:pic>
        <p:nvPicPr>
          <p:cNvPr id="9" name="Picture 2" descr="http://thumbs.dreamstime.com/z/contact-us-buttons-set-email-envelope-phone-mobile-icons-eps-33919425.jpg">
            <a:extLst>
              <a:ext uri="{FF2B5EF4-FFF2-40B4-BE49-F238E27FC236}">
                <a16:creationId xmlns:a16="http://schemas.microsoft.com/office/drawing/2014/main" id="{F47EA01E-6683-4CD4-96BD-8290ABBD4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05" l="0" r="97385">
                        <a14:foregroundMark x1="18692" y1="16594" x2="18692" y2="16594"/>
                        <a14:foregroundMark x1="34615" y1="16594" x2="34615" y2="16594"/>
                        <a14:foregroundMark x1="23769" y1="35234" x2="23769" y2="35234"/>
                        <a14:foregroundMark x1="13692" y1="25731" x2="13692" y2="25731"/>
                        <a14:foregroundMark x1="13308" y1="12208" x2="13308" y2="12208"/>
                        <a14:foregroundMark x1="33385" y1="10234" x2="33385" y2="10234"/>
                        <a14:foregroundMark x1="40077" y1="20980" x2="40077" y2="20980"/>
                        <a14:foregroundMark x1="73923" y1="23319" x2="73923" y2="23319"/>
                        <a14:foregroundMark x1="79385" y1="28874" x2="79385" y2="28874"/>
                        <a14:foregroundMark x1="83154" y1="24927" x2="83154" y2="24927"/>
                        <a14:foregroundMark x1="61846" y1="24927" x2="61846" y2="24927"/>
                        <a14:foregroundMark x1="29154" y1="64693" x2="29154" y2="64693"/>
                        <a14:foregroundMark x1="21615" y1="66301" x2="21615" y2="66301"/>
                        <a14:foregroundMark x1="32538" y1="72661" x2="32538" y2="72661"/>
                        <a14:foregroundMark x1="34615" y1="75439" x2="34615" y2="75439"/>
                        <a14:foregroundMark x1="26692" y1="77778" x2="26692" y2="77778"/>
                        <a14:foregroundMark x1="33769" y1="63889" x2="33769" y2="63889"/>
                        <a14:foregroundMark x1="35000" y1="63085" x2="35000" y2="63085"/>
                        <a14:foregroundMark x1="66846" y1="77778" x2="66846" y2="77778"/>
                      </a14:backgroundRemoval>
                    </a14:imgEffect>
                    <a14:imgEffect>
                      <a14:brightnessContrast bright="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53141" r="58369" b="17045"/>
          <a:stretch/>
        </p:blipFill>
        <p:spPr bwMode="auto">
          <a:xfrm>
            <a:off x="5074683" y="5976307"/>
            <a:ext cx="372234" cy="39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humbs.dreamstime.com/z/contact-us-buttons-set-email-envelope-phone-mobile-icons-eps-33919425.jpg">
            <a:extLst>
              <a:ext uri="{FF2B5EF4-FFF2-40B4-BE49-F238E27FC236}">
                <a16:creationId xmlns:a16="http://schemas.microsoft.com/office/drawing/2014/main" id="{740CBC02-B5AB-4E0B-9395-BCF013ED7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105" l="0" r="97385">
                        <a14:foregroundMark x1="18692" y1="16594" x2="18692" y2="16594"/>
                        <a14:foregroundMark x1="34615" y1="16594" x2="34615" y2="16594"/>
                        <a14:foregroundMark x1="23769" y1="35234" x2="23769" y2="35234"/>
                        <a14:foregroundMark x1="13692" y1="25731" x2="13692" y2="25731"/>
                        <a14:foregroundMark x1="13308" y1="12208" x2="13308" y2="12208"/>
                        <a14:foregroundMark x1="33385" y1="10234" x2="33385" y2="10234"/>
                        <a14:foregroundMark x1="40077" y1="20980" x2="40077" y2="20980"/>
                        <a14:foregroundMark x1="73923" y1="23319" x2="73923" y2="23319"/>
                        <a14:foregroundMark x1="79385" y1="28874" x2="79385" y2="28874"/>
                        <a14:foregroundMark x1="83154" y1="24927" x2="83154" y2="24927"/>
                        <a14:foregroundMark x1="61846" y1="24927" x2="61846" y2="24927"/>
                        <a14:foregroundMark x1="29154" y1="64693" x2="29154" y2="64693"/>
                        <a14:foregroundMark x1="21615" y1="66301" x2="21615" y2="66301"/>
                        <a14:foregroundMark x1="32538" y1="72661" x2="32538" y2="72661"/>
                        <a14:foregroundMark x1="34615" y1="75439" x2="34615" y2="75439"/>
                        <a14:foregroundMark x1="26692" y1="77778" x2="26692" y2="77778"/>
                        <a14:foregroundMark x1="33769" y1="63889" x2="33769" y2="63889"/>
                        <a14:foregroundMark x1="35000" y1="63085" x2="35000" y2="63085"/>
                        <a14:foregroundMark x1="66846" y1="77778" x2="66846" y2="77778"/>
                      </a14:backgroundRemoval>
                    </a14:imgEffect>
                    <a14:imgEffect>
                      <a14:brightnessContrast bright="1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7600" r="54420" b="58610"/>
          <a:stretch/>
        </p:blipFill>
        <p:spPr bwMode="auto">
          <a:xfrm>
            <a:off x="7360561" y="5929092"/>
            <a:ext cx="454382" cy="4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C2F329-AE0A-438F-AAFB-CE2D275DBF12}"/>
              </a:ext>
            </a:extLst>
          </p:cNvPr>
          <p:cNvSpPr txBox="1"/>
          <p:nvPr/>
        </p:nvSpPr>
        <p:spPr>
          <a:xfrm>
            <a:off x="7763143" y="598044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</a:rPr>
              <a:t>020 8825 6173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10010982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Relationships Education training 2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D19461-66FB-4F74-98E3-6F9B4DB88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6"/>
            <a:ext cx="10515600" cy="5032373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Delivering effective Relationships Education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Tops tips for delivering Relationships Education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Looking at lessons plans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Assessment</a:t>
            </a:r>
          </a:p>
          <a:p>
            <a:endParaRPr lang="en-GB" sz="4000" dirty="0">
              <a:solidFill>
                <a:srgbClr val="002060"/>
              </a:solidFill>
            </a:endParaRPr>
          </a:p>
          <a:p>
            <a:r>
              <a:rPr lang="en-GB" sz="4000" dirty="0">
                <a:solidFill>
                  <a:srgbClr val="002060"/>
                </a:solidFill>
              </a:rPr>
              <a:t>Answering difficult questions 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2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5" descr="data:image/jpeg;base64,/9j/4AAQSkZJRgABAQAAAQABAAD/2wCEAAkGBxQTEhUUExMWFhUUFhgYFxgWFxcWHBsXGBgYGBcVHBgYHSggHholHBcYITEiJSkrLi4uFx8zODUsNygtLisBCgoKDQ0OFBAQFywcHBwrLCwsLCwsLCwrLCwsLCwsLDcsLCwsLCwsLCwsKyssLywsLCwsLCwsLCwsLCwsLCssLP/AABEIAMMBAwMBIgACEQEDEQH/xAAcAAEAAQUBAQAAAAAAAAAAAAAABgIDBAUHAQj/xABKEAACAQMBBQQGBAoHBwUAAAABAgMABBEhBQYSMUETUWFxByIyQoGRFHKhsRUjM1JigpKiwdFDRGNzsuHwFiRTVIOT0yVFVaPC/8QAFgEBAQEAAAAAAAAAAAAAAAAAAAEC/8QAGhEBAQEBAQEBAAAAAAAAAAAAAAERMQIhEv/aAAwDAQACEQMRAD8A7jSlKBXhbHxoTVvOtBdpSlApSlApSlApSqcmgqpVIPfVVApSsHa22be2XjuJo4l73YLnwAOpPgKDOpUIPpIil0srW6vO544jHF3ayS8I+yrX4X21MAUtLO1B5ieZ52HjiEBftoJ5Sufvsfa8hy+11jHVIbOLHwZ2LVd/2Yujz2veZ8FgUfLgpgndeE1zi6tdt22Xt7yK9Uf0VxEkTY7leMgFvrECr1h6TUUiPaNvLZSaAlg0kevXjC8vHBAzqaDoINe1YsrpJUV43V0YZDIQykeBGlX6BSlKBSlKBSlUk91BVSqMmqxQKUpQK8Jr01ayf8qAarVaKuKqoFKUoFKUoFKUoKW6U0616wqkmgZ0qrlQCudelHbMsrxbJtGxPdjMzjXsrf3iccuIA/AEe8KCq43nutoyvDsxlito24Zb5gH4mHtJbodG+udNcjGhbIsN07G3btJB28/Wa5YzyE9/rZC/ACqp3isYI7aBeFI14QBz7ySe8k5J7zWDDKzlWGiYORpz1/yrUiakcm11GiqT56CsWTash5YHkP51g0qi89255u3zx91WzIe8/M1TQDP+udEX4rl15MfI6/f1rIkuYplMdxGrow1DKGXX9E1g8RryitTPuDJbMZ9j3TWzE5MLEyQP4YOcd2ufDFZuw/SbwSC22tD9Cn6SH8hJy9YPqFGveV/SzpWfbXTIdDp1HQ1n31nb30LRTxq6HmrcwfzlPMHuYa1mwSdWyMjUHlXtcz9F15JaXNzsid2cQDtbVm5tA2PVzjHq8S/EuOS6dMqKUpSg8blXlekVTnHOg9B7qIKKKqoFKUoFeBa9pQKUpQKUpQKUpQKUpQKUpQa3eTbUdnbS3MvsRKWx1Y8lQeLMQB51APR3s+RYptp3Yzd3x4+XsRf0cY1OAQAcfmhB0qjfKT8KbUi2cuTa2eJrwjkz4/Fw+PPH6z9VqUbZnywQcl5+f+Q++rEaa9te0IJJz18c86sz38cREYDO+NI41LtjXBPRQcHViAe+syRcgjJBPUYz5jPWtau1o4m7C1iaWXmUhUu2T78jnlk+8x8zWkXlkum1W0wO6SZVb5IrD7aHaBQ4nieH9JsMn7an1R4uFFZEdntNxxfRo0/Rkn9b/wCsMufjWLNteWFhHeQvBxnhVmKyRse4OpIB56HB0JxgZorPrA/CRY/iIZZ+nEgVU8+N2AYfV4qy5nVUJbAQDXPLh7vKsfZ97dXQBtLcmL3ZZGEMZHQqPaZe5lBHjRFuS8nTV7OXHUxtHJjxI4g3yBrIsb+OYExtnBwwIKsp58LIwDKfAgVXLDtKLVrUSDr9HmDEDv4ZAhPkMmtetzDdHiQmO4i0JKmOROvZyxtgle9T5jBwQVtquW8pRgw6faOoqzHnA4sZxrjlnwz0qqiNf6Q4TBJabViGtnIBNgZLWsp4X5anh4jj65PSulo4IBByCMgjqDyNRm2hSeB4JBlWVkYd6OCP5/KvPRtdM1ksMhzLaO9rJ5wnhVvjHwN+tWa0lNKUqBSlKBSlKBSlKBSlKBSlKBSlKBSlKBSlKBWh343jXZ9lLctglRiNT70jaIvlnU+ANb6uWbdf8KbaS3GtrszEk3c9wfYQ69MY/VkHWg2Ho92KbKyMk+Tc3JM9wTzLvqqHyzr4lqvuxJJPM6ms/a91xHhHJefif8q020rsRRPIeSKT/KtxGHN2t1cCzt24MANcTDXsozoAP7RtQB4E9CD0LYmxobSIRQIFXmTzZm6u7HVmPeaj/o42b2NqruPx1we3lJ58TgFVP1U4V+B76mFZtUrF2ls+OeJ4ZVDxyDDA/eD0IOoI1BAIqPXO88zLLNBDGbeAsGkllKF+H22UBThB0YnUa4xjO52BtlLqLjUFSrFHQ4JVwASuRzGCrA9QwOnKmVJZxzDYezHuL38HTnjismdp885UUr9GRx3OrqxHIhWHKuwKMaDkKiGwEX8M7TI59lZZ/Zl/kK3e3tsdgEVE7WaZuGKPi4ASObM2DwoMjJAPtDTWnTja1Ht69147oBweyuEH4qdR6y/ot+fGeqn4YOtY9rvQ6XItruONGYqFeNyy8T54FYMAQGIKg9TpgVJ5OVLMJZXNNlXrtxxTKEuITwyqNRyysiHqjDUH7jpWwrG38iEM1veLphhbzeMUh9QnvKyYx/eNWTWoMzZM3DIB0bT+X+vGrWxJOw2xcw8lvII7hO7tIj2MoHiV7Mnyqypxr3Vg78XQhuNl3/JYrgwydwjuU4WLfV4ftqUjpVKUrKlKUoFKUoFKUoFKUoFKUoFKUoFKUoFKVEd8t63hdbOzUS30wyqn2YU6zynoo6Drp8Qb774/RSLa1j+kX0w/FQr7o/4sh91Bz1xnHQZI0e6eyDs+1MTOHuZXaW5kBJzI3QE6nA0z35PWrmxNlJZq5Dma6mObi5f2nbuXuQdAKyG8eXXNakR4zAak4HjUf9IGfoEwHVT/AITW84ve4hwcPIDPxyPuqze2YlidMkhxkZ7+YHgPCqiXbMuFKqV9kgFfIjI+ytyjZFcg3M3nFtw2V0ezKHhgkfRWQezEzHQSL7OvMAV0uC7rDTlu3d1rlE+is12IdI/93V5UmjGOAvwKeBsYDcXDrkesoBrom4+yXghdpV4HmfjKZB4FCKiqSDjiwuTgkZOMnGa25vQBkkADmTXNt8t9jd5stnsW4/VmuE9kKfajjbkzkaFhooJ68tX1b8YniS6tblbwh9tXEufxV/xJEc6E22Fhx4PGsjD4d9S7fzY00pimhDM0QkRlRuF+GTgPaIdPXUxjTIOCSMkAGGbW3eH0aNIvUkg4WjZNCGQghl8QQCB4Y61Kdzt/kuAsNyVhuxoVJwsuPfiJ555lPaXXmNacurZLMRfdXdm4luu0kNy5MsTzTXSNGeGBg8cSK6gtk4GVHCBxHIIAPWLiTAq3JdVrb++VVLMwVVGSzEAAd5J0FS3Tz5xGPSbKPoMgPWSAD63bx4q5B7K5/NH3VF9pbS/CVzGkWfosDcZfkJXAIyufcUE4PVjnkM1JmbXhXGeZznGOR+NWLV3NYG+tn9I2TdxD2o07Vev5MiTA8wrD9asqNvzQOHXUEc86jA+NZVrNwtkjIOjDvU8xVRvty9r/AEuxtrjIJkiUtjX1wOGQfBww+FbquVbhTfgvaEmy3Y/R7nM9kxJI19uHJ66fNc+/XVaw0UpSgUpSgUpSgUpVJ50Di8K9BrzxrwmgrpSlApStRvZvBHY2stzLyjGi9Wc6Ig8yRr01PSg1W/e9htAkFuokvLjSFDyUdZ5O6NdfMjHeRoNh7NFsj+sZJpjxXE7e3K/8EHJUGgFaPcdHnVtoXB47m7JJPRIgxCxIOi+rn5ZzjNSqtSIUryqhp41UQ7fDeea2UdhEhXiZOJ8txMgyyIisNQdCSfdbTStxuztV7iISMEIIBDRk4OR1RtUbwyw8eg13pNsDLYScPOEiUY00U+ufPhZj44rnW4G9RtZOzc/inOhJ0Unv7lPf0Pmaiut7Z2HDcqRIoOeuAfLIPOo/FudPDgW17PEg5IsrhR+owYVLredXXiU5H3eBq7VRD33Nkl0uruacZzwySO6/seqv2VItl7KigXEagaYzpy7hjQDwFZ1KBWo2xu7BcA8ajJ56AgnvIPXxGDW3oKCKJupOgAi2hcxqBgKJXIx9Vy2B5V4Ny+Mg3NxLPw6/jHeT4gOeEfs1MoIwck1QYzk46UVi2dokS8KDA+0+ZqGb8b5zWZAjWLJJAV+J2IHNjwsoUfFjqOWoG43p3njto2PF4ZHVvzU7z49K47b8e0L2NX5zSKuB7sYOWA8l4j86lHb9g7ReVMSxiOUKjlQcqVkGVZSR3ggg6gqeYwTta84R3eHw7q9qo1m9mxDe2wWM8N1bN21q45h1wTGD44HxCnpUs9H+9C7Qs0mxwyr6k6cikq+0MdAeY8D3g1p0YggjQjlUa2lcnZd9+Eoh/utyVjv41HsOSeG4AHeTnzLDm4xLFjsNKtW1wsiK6MGR1DKynIKkZDAjmCKqZqyr1mryMYFUqKuAUHtKUoFUsOtVUoKDiqgKYr2gUpSgVxv03X3bXdnZA+ogNzKO/msYPycfr12SvnneK67fbF/LnIjZYF8OzAVx+0p+dWdEi9HUv+5CPOTDLLGfg5Zf3WWpPUF3Kuuzu5YT7M6CVPrx4SQeZUofganVaZADzHfXpb/X+ulUivaCl0BBBGQQQQeoOhFfPG8+xzaXMkBzhTlCfejbVD8tD4g19E1EPSLusbyEPEPx8IJQfnrzaPz6jx061Krn+6G+j2xCSkmPkG5lR3Ee8v2iut7M25FMoYMNeRzlT5N/OvncjGh0I557+6srZ20pYDmJyueY5g+anQ00x9I17XG9l+kR00kQ+cbafsNp9tSCD0lREauR9aI//kVdHRKCuft6RocflflE/wDEVqr/ANI6nIUSv8o1/n9lB06e8RObanoOf2cvjUS3v33jhUoDr0RT6zfWPRfv8a5vtHfG4kBVCIlPMJnJHix/hio+T1PM6k+PfU0xmbW2pJcPxyH6qjko7h/PrU99D+xCWe7caAGOLxJ/KN8Bhfi1QndzYcl5OsMemdXbmETqx/gOpIr6A2dYpBEkUYwkahVH8T4k6k95pBk0pSqhVE0SurI6hkdSrKeTKdCDVdKCMbn7ek2TciwuG4rOUlraRjrECdUb9AE4J6ZzyJx19RmuFekK2Wa4hRgDwwSnyLOgQ/uN54NT70M7ee52eElJMtq7QOTzIXBQ/skLnqUNZsaTsCvaUqBSlKBSlKDwnGprn93vZdXrOuzezit0Yo17MOMMwyG7CPQMAffY8J17tbe9W1TtCV7KFytpC3DeSocGRv8Ak42H75HIaeBvqAFVFUKiAKiKMBVGgAFWRGFJsN5Py+1r5m69lItuue8LEmnzNYzblFjxRbW2irdM3JfB8QQCR4Zrb0rWDXQ71X+zSBtFfpdrnH0uFMOg75ohpwjvHdzYnFcw2DP2puJv+NcyuPJjn+JrtEV2w0PrDkQddKhO8O4YLNcbNIjk5vbHAjk+p0VviB9XWpwRu6doyk6DLW7iQDvXlIn6yFh8q6bbXCyIroco6hlPeGGQflXLrLaActGymOWPR4n0ZT158x41v9yNp9k5s3OFOXtye46vD5qdR4E91VE3pSlApSlBAt/NwvpBae2AE3N05CTxB5B/sPgdTyldnSl2j7Ng66MrDhK+eeVfSdavbex7ecAzL6w0WQEoy+HGPuOhqYuuJQbtsfbcDwUcX2nFZibtx9Wc/FR/Cp1c7kTLrDOki9BKOFv+5GCD+zWtm2Ber/Vi3jHLER+8yn7KCMPu9GfecfEfyrFl3a/Nk+DL/EH+FSxdjXZ/qcvxaEffJWVBuveP/Rxx/wB5ICR8IwwPzoOdXGxpk93iHepz9nP7KyN3d257yThiXCg4eRtFTzPVv0RrXUrPc2NWH0mcyE/0cYMa/HBLkfEDwqXW1ukahI1VFXQKoAA8gKYa1m7O70VlF2cYyTq7n2nbvPcO4dPma3FKVUKUpQKZrV3V4zMVTOhxpzP8hWn3pvjGiRBj9ImVgCPcjziSX62DwjxOdcGg0t/ddtcSzD2SQiH+zjyAfIsXYeDCt/6EZeG/2jF0ZYZAPH1snHm/2VGo0CgADAAAAHQDkK3/AKG1zta8PRbdFPmShH3U9cWO1UpSsKUpSgVBt+t5HMg2faMVnkXimlH9XhPNv71uSjmM500NSneHai2trNcMMiGNnx3lQSF+JwPjXA90dsPDPNPcCSQ3SRyzyKC3Zu7SMg4B6xXgI0GeHA0xysHR9n2UcESQxLwxxjCj7yT1YnUnqayKx7K9jmQPE6uh5MpBHlp18KyK0yUpSgCva8NM0Gk3q3aivQGb8XcIPxc6+0O5W/PTwOoycHnnmt0JjKtlOnBcdomHXkUBLGdG6HhU/PzAnu2994IsrD+PkGhCEBFP6UnL4DJqBR7Qlm2hbTSuGdmdMLoqpwnCKO4ZJydTnNFTS32td22kim7iHvrhZ1HiuiydBkYNb/ZG3YLnPZSAsPaQ5V180bDD5Vq6w7/ZcU2DIgLL7LjKuuOWHXDD51cRMqVDIJLyD8nMLhBj1LjR8eEy6k/WB5VnW++MQwLmOS1bvkHFHnwlTK/PFQSWmO/lVu3mV1DIysp5MpDA+RGlXKDCk2cM5jZoz+jy+VW+C4HJkbzGPuFbGlBrs3J6Rj516LSVvblIHcgx9tbClBYtrVU9kYzzPMnzNX6UoFKVq9rbfgt9JH9c+zGgLyN5IuvxOBQbSsPau1obdeKaRUzyB1Zj3Ko1Y+AFRu42reT6IBaR954ZJiPL2E/eNW7HZEcbFwC8p5yyEu5/Wbl5DAoL1xt+5n0t4uwQ/wBLOMufFYQdP1z8KjW0rVoLlHaR5fpAKO8hBIkXLJjGAFILAKBjSpdzrSb4xZtXYDJiZJR5owJ/dzVwYtSr0E25abaNx0MkcS/9MNxfYUqFbTvRFE0ncNPEn2R86696INhm02ZCHGJJszyZznMmCuc9QgQHxBrPpYmlKUrKlKUoIH6b5CNjzgHHG0Kk+BlQn7q5zsQgJI/Ljmkx5RnslHyjFdv3l2JHe20ttNnglXBI5gggqw8QwB+FcW2juxfbNTs5IDdW6ZKz24JcAknLxHUHU68vE1YlVfQl4u1iZopDzkiPCT9Yey/6wNbC325dR6SIlwv5yHsZMfVbKMfitaPZG14JMCOZSTzVvVb4Ka3N2RHG0jnAQEtnoAM8u81pF1d+YvWH0e54kOGHDHocA4z2mOoq3LvwfctJfDjeJBnx4Sx+yopYhuDLaM5Z2Hczktj4ZA+FZFXBt5977o+zFBH4szy/YAgqO273+1XZFfiiVyrOfxduoB00XWRiMHhy3tDpWHcI9xKY1VjBCyG44PaZSw4kUDmeHJx4eWes7Du7d4lW1ZDGgwFTTg8CvNW78jPfUVpti+j+yhAMym6kHvSeqg8FiXQDzzWyuN07BsEWixMpyrwM0TKe8FdD8Qa29KCOybEnj/JyiZfzZgI5P+4g4GPmq+da2DaiGUwuGimGpikADY71IJVxpzUmpBtbbsUBCkl5W9mKMcTnxx7q/pNgeNRHaewGug8sxVLliGjZT+S4PYRW6jnk6ZJJHIYI3lCuefKtXu5ftND+MAEsbGOTBBHGvPl8NK2laGtfYcXEXi4oHPvQMY/mB6p+INX4rm+i9maKde6ZDG2O7ji0z48NZdKmBFvPKPytlIPGKSKQefrMjfZWWm80WNY7hfAwuf8ADkViUpgzTvLF0Sc/9GQfeBVh95j7tpcN59in+KWrNKYD7fuT7Foi/wB7Pg/KNGH21jyX1+39JbxD9GJ5CPizgfZWRVyOLP8ADpn4/wCuVMGg21HciCZ2vpyUjdgEEcQyFJHsLnHxrN2Rs+OJBwIAzKC7c2ZiMksx1OvjWNvScwdkp9ad1iXHcx9Y+QQMaunbUSDMh7IY07TCHTIwATnp3UGyrVbW2k4dLe3USXM3sKeSr1kfuUAH5GsOPetJW4LSCe6fuijbHxJGQPHFYu5V1MrT3QjSWSWRkmjY8EiBD6qI50H1WAzwrqMVLRJ/9kJwo/8AU5O06n6PGyZ6gLkHFa7bew9o9lIg+j3KujL6hMMnrAjPC/qnGeQNbyPe+2zwys0DYzwzIU7uT6oeY5N1q8d67L/m4T5OGPyGtFc52CIjeRDbHHbQQlSkbROyyuNMM4BHD1OmMHGmpr6R2btOG4TjgljlT86NlcZ7sqefhXKLze+1OUCSzZB9QQsAwGh1lCqRrzz1qO7MlMV/bT2lsLXiuIonVZCe1SRuFlaNPxY0JOmdRnpWbB9CUqniqqopSlKBSlW2b5UGj23ulZXTcU9rGz/8QLwv4euuG+BNQ7bfokjMbfR72eBBg8D4mjCr62AvqsRkZ1LV05V76rNB80bvQoyCa97WSFjiLsvVBy/ApkWNg/GxxgAka661fm2M73kEFs8kEVyxRTOqylWClsqOIsUOAPW1BrrN96KtmyMWELRcR4iIpXjXPPIQHhHIcgOVZ+7+4FlZyiaKNmlAIV5ZHkKg6Hh4jgZGmQM6mro43a2z7LmnguubTOyyODGJVIXgdHPqa+tlS2hPga3k2z4ZT2gA4uksTFH+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+jHLLT0SXCAuu02SWQlpgIuKMuSdVBYEYBwCQeXQaVZm9He2E/J31tKP7WMx6fqIa7ABVVZ1XFm3R26vSxbyaQZ+eKsvsDbo/qds31ZQP8Ugrt9Ku0xw07J24P8A26I+U8X/AJKDZW3P/jY/+/F/5K7lSm0xw8bE26f6hAPOZD90lXl3Y26f6GzXzdj9zGu1VQzU2mOORbm7bJ9ZrFfJpPv4G+6s8bh7VYa3tsnisRfT3TqowR4c66mo+VVgU2jkg9DcssivdbUkfhzjsohGRxe1huIgZ8qkmxvRPsy3wTb9u/VrhjJnxKaJ+7U4pUFq2t0jULGioo5KoCgeQGlQfe/0bpPKbqzk+i3R1YgZjl/vE7/0h35IJqe0oPn7a27m01djPYvISYVD2xWROzjkEj8K54gWPfjkK2kcV+/5LZdxn+0aKH7Wau20q7THFX3A2rcSJI/0a1AVl1dpnAYqToF4SQVHUczUht90ItlxtfTyyXcsC5QHCIrN6gKoMgMeLBY5wOQFdINW5IldSrKCCMEEAgg8wQdCKmjjz723DMWlv7iN2yVitrVHjUdArdlJ2g0zkt16VM/R5vg972sU0fBNAFLEYAZHLBCVDHgchMlMnGRr3VS+jTZzOXEBRm58EkijHcAGwB4DFb/YOwbezj7O2iWNScnGSWP5zMxLMfEk0GypSlAqgJVdKBSlKBSlKBSlKBSlKBVPDVVKBSlKBSlKBSlKBVBSq6UAClKUClKUClKUClKUCvCua9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 sz="240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084851"/>
            <a:ext cx="5990917" cy="33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834" y="662478"/>
            <a:ext cx="3631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Ground Rules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19886"/>
            <a:ext cx="335360" cy="904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60851" y="1556792"/>
            <a:ext cx="43204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R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- Respect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O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– Openness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C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– Confidential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K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- Kind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A3AEF5-8635-47E3-AB03-2D68E84048A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Ground Rules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17F7A8D-FDBA-4997-819C-6C3CFEDB3AB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B0533B4B-83D4-4D5D-9C88-80F4F7DF3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9263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My Relationships Education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1F1E740-8FBF-4BFA-AFF4-821C979F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28" y="1517086"/>
            <a:ext cx="11642099" cy="10717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What information about growing up did you get: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7EB825-59D7-471F-A407-E92EF23A5A37}"/>
              </a:ext>
            </a:extLst>
          </p:cNvPr>
          <p:cNvSpPr/>
          <p:nvPr/>
        </p:nvSpPr>
        <p:spPr>
          <a:xfrm>
            <a:off x="549901" y="2876208"/>
            <a:ext cx="2023394" cy="1800200"/>
          </a:xfrm>
          <a:prstGeom prst="ellipse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your parents?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CAE1F0-1068-4A5F-8067-0DACAC4F2F0B}"/>
              </a:ext>
            </a:extLst>
          </p:cNvPr>
          <p:cNvSpPr/>
          <p:nvPr/>
        </p:nvSpPr>
        <p:spPr>
          <a:xfrm>
            <a:off x="3551701" y="2810658"/>
            <a:ext cx="2023394" cy="1800200"/>
          </a:xfrm>
          <a:prstGeom prst="ellipse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school lessons?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8ECA91-27AB-44C7-8BB9-2BA4C46AC596}"/>
              </a:ext>
            </a:extLst>
          </p:cNvPr>
          <p:cNvSpPr/>
          <p:nvPr/>
        </p:nvSpPr>
        <p:spPr>
          <a:xfrm>
            <a:off x="6553501" y="2833439"/>
            <a:ext cx="2023394" cy="1800200"/>
          </a:xfrm>
          <a:prstGeom prst="ellipse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your friends?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4B001B-D597-4054-97B6-820FF546B30B}"/>
              </a:ext>
            </a:extLst>
          </p:cNvPr>
          <p:cNvSpPr/>
          <p:nvPr/>
        </p:nvSpPr>
        <p:spPr>
          <a:xfrm>
            <a:off x="9243315" y="2814669"/>
            <a:ext cx="2168872" cy="1846188"/>
          </a:xfrm>
          <a:prstGeom prst="ellipse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magazines  etc.?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29128FF6-E5BA-4340-B9E1-97D06F6A2902}"/>
              </a:ext>
            </a:extLst>
          </p:cNvPr>
          <p:cNvSpPr txBox="1">
            <a:spLocks/>
          </p:cNvSpPr>
          <p:nvPr/>
        </p:nvSpPr>
        <p:spPr>
          <a:xfrm>
            <a:off x="549901" y="4969832"/>
            <a:ext cx="11642099" cy="107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/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What was good? What would you change?</a:t>
            </a:r>
          </a:p>
          <a:p>
            <a:pPr marL="0" indent="0">
              <a:buFont typeface="Arial" pitchFamily="34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68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9494856"/>
              </p:ext>
            </p:extLst>
          </p:nvPr>
        </p:nvGraphicFramePr>
        <p:xfrm>
          <a:off x="395020" y="1882445"/>
          <a:ext cx="11448932" cy="363064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68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Question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said parents had discussed body changes with them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35%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55%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75%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pupils who said teachers had discussed body changes with them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14%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34%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54%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worry about puberty and growing up 'quite a lot' or 'a lot'.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can usually or always say no to a friend when a friend asks them to do something they don’t want to do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30%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50%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33087357-7B00-49A4-AC9C-45D16C692403}"/>
              </a:ext>
            </a:extLst>
          </p:cNvPr>
          <p:cNvSpPr/>
          <p:nvPr/>
        </p:nvSpPr>
        <p:spPr>
          <a:xfrm>
            <a:off x="-25110" y="622985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C7492ED-66FE-4892-9710-E076AA2E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804" y="6041028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44842D-D26C-48BC-ABB9-8F8C41E134E8}"/>
              </a:ext>
            </a:extLst>
          </p:cNvPr>
          <p:cNvSpPr txBox="1"/>
          <p:nvPr/>
        </p:nvSpPr>
        <p:spPr>
          <a:xfrm>
            <a:off x="1008697" y="635450"/>
            <a:ext cx="10545993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School XXX </a:t>
            </a: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HRBS 2019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0020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16193469"/>
              </p:ext>
            </p:extLst>
          </p:nvPr>
        </p:nvGraphicFramePr>
        <p:xfrm>
          <a:off x="395020" y="1882445"/>
          <a:ext cx="11448932" cy="363064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68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Question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said parents had discussed body changes with them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35%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55%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  <a:effectLst/>
                        </a:rPr>
                        <a:t>75%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pupils who said teachers had discussed body changes with them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14%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34%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worry about puberty and growing up 'quite a lot' or 'a lot'.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can usually or always say no to a friend when a friend asks them to do something they don’t want to do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30%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33087357-7B00-49A4-AC9C-45D16C692403}"/>
              </a:ext>
            </a:extLst>
          </p:cNvPr>
          <p:cNvSpPr/>
          <p:nvPr/>
        </p:nvSpPr>
        <p:spPr>
          <a:xfrm>
            <a:off x="-25110" y="622985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C7492ED-66FE-4892-9710-E076AA2E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804" y="6041028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44842D-D26C-48BC-ABB9-8F8C41E134E8}"/>
              </a:ext>
            </a:extLst>
          </p:cNvPr>
          <p:cNvSpPr txBox="1"/>
          <p:nvPr/>
        </p:nvSpPr>
        <p:spPr>
          <a:xfrm>
            <a:off x="1008698" y="635450"/>
            <a:ext cx="10142232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School XXX HRBS 2019</a:t>
            </a:r>
            <a:endParaRPr lang="en-GB" sz="4400" b="1" dirty="0">
              <a:solidFill>
                <a:srgbClr val="002060"/>
              </a:solidFill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7507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838197" y="2017272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What do you know about Relationships Education?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11069992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Relationships Education in primary schools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7A3EEB-27E3-4077-A21D-093A444D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6"/>
            <a:ext cx="10515600" cy="4646425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Part of </a:t>
            </a:r>
            <a:r>
              <a:rPr lang="en-GB" sz="3200" b="1" dirty="0">
                <a:solidFill>
                  <a:srgbClr val="002060"/>
                </a:solidFill>
              </a:rPr>
              <a:t>PSHE</a:t>
            </a:r>
          </a:p>
          <a:p>
            <a:r>
              <a:rPr lang="en-GB" sz="3200" dirty="0">
                <a:solidFill>
                  <a:srgbClr val="002060"/>
                </a:solidFill>
              </a:rPr>
              <a:t>Linked to </a:t>
            </a:r>
            <a:r>
              <a:rPr lang="en-GB" sz="3200" b="1" dirty="0">
                <a:solidFill>
                  <a:srgbClr val="002060"/>
                </a:solidFill>
              </a:rPr>
              <a:t>safeguarding</a:t>
            </a:r>
          </a:p>
          <a:p>
            <a:r>
              <a:rPr lang="en-GB" sz="3200" b="1" dirty="0">
                <a:solidFill>
                  <a:srgbClr val="002060"/>
                </a:solidFill>
              </a:rPr>
              <a:t>Puberty</a:t>
            </a:r>
            <a:r>
              <a:rPr lang="en-GB" sz="3200" dirty="0">
                <a:solidFill>
                  <a:srgbClr val="002060"/>
                </a:solidFill>
              </a:rPr>
              <a:t> in upper KS2 (year 4, 5 and 6)</a:t>
            </a:r>
          </a:p>
          <a:p>
            <a:r>
              <a:rPr lang="en-GB" sz="3200" b="1" dirty="0">
                <a:solidFill>
                  <a:srgbClr val="002060"/>
                </a:solidFill>
              </a:rPr>
              <a:t>Sex education </a:t>
            </a:r>
            <a:r>
              <a:rPr lang="en-GB" sz="3200" dirty="0">
                <a:solidFill>
                  <a:srgbClr val="002060"/>
                </a:solidFill>
              </a:rPr>
              <a:t>in year 6</a:t>
            </a:r>
          </a:p>
          <a:p>
            <a:r>
              <a:rPr lang="en-GB" sz="3200" dirty="0">
                <a:solidFill>
                  <a:srgbClr val="002060"/>
                </a:solidFill>
              </a:rPr>
              <a:t>Puberty and Sex Education lessons usually covered in </a:t>
            </a:r>
            <a:r>
              <a:rPr lang="en-GB" sz="3200" b="1" dirty="0">
                <a:solidFill>
                  <a:srgbClr val="002060"/>
                </a:solidFill>
              </a:rPr>
              <a:t>Summer Term</a:t>
            </a:r>
          </a:p>
          <a:p>
            <a:r>
              <a:rPr lang="en-GB" sz="3200" b="1" dirty="0">
                <a:solidFill>
                  <a:srgbClr val="002060"/>
                </a:solidFill>
              </a:rPr>
              <a:t>Statutory guidance </a:t>
            </a:r>
            <a:r>
              <a:rPr lang="en-GB" sz="3200" dirty="0">
                <a:solidFill>
                  <a:srgbClr val="002060"/>
                </a:solidFill>
              </a:rPr>
              <a:t>used </a:t>
            </a:r>
            <a:r>
              <a:rPr lang="en-GB" sz="3200" b="1" dirty="0">
                <a:solidFill>
                  <a:srgbClr val="002060"/>
                </a:solidFill>
              </a:rPr>
              <a:t>from September 2020</a:t>
            </a:r>
          </a:p>
          <a:p>
            <a:r>
              <a:rPr lang="en-GB" sz="3200" b="1" dirty="0">
                <a:solidFill>
                  <a:srgbClr val="002060"/>
                </a:solidFill>
              </a:rPr>
              <a:t>Range of topics</a:t>
            </a:r>
            <a:r>
              <a:rPr lang="en-GB" sz="3200" dirty="0">
                <a:solidFill>
                  <a:srgbClr val="002060"/>
                </a:solidFill>
              </a:rPr>
              <a:t>: e.g. keeping clean, routine, good and bad touch, saying no, assertiveness, good friendships, self esteem, communicating</a:t>
            </a:r>
          </a:p>
        </p:txBody>
      </p:sp>
    </p:spTree>
    <p:extLst>
      <p:ext uri="{BB962C8B-B14F-4D97-AF65-F5344CB8AC3E}">
        <p14:creationId xmlns:p14="http://schemas.microsoft.com/office/powerpoint/2010/main" val="5213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878</Words>
  <Application>Microsoft Office PowerPoint</Application>
  <PresentationFormat>Widescreen</PresentationFormat>
  <Paragraphs>186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Tw Cen MT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McGregor</dc:creator>
  <cp:lastModifiedBy>Deirdre Pollard</cp:lastModifiedBy>
  <cp:revision>21</cp:revision>
  <cp:lastPrinted>2020-01-07T09:42:45Z</cp:lastPrinted>
  <dcterms:created xsi:type="dcterms:W3CDTF">2019-08-07T11:28:46Z</dcterms:created>
  <dcterms:modified xsi:type="dcterms:W3CDTF">2020-05-28T10:28:06Z</dcterms:modified>
</cp:coreProperties>
</file>