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9"/>
  </p:notesMasterIdLst>
  <p:handoutMasterIdLst>
    <p:handoutMasterId r:id="rId20"/>
  </p:handoutMasterIdLst>
  <p:sldIdLst>
    <p:sldId id="257" r:id="rId5"/>
    <p:sldId id="302" r:id="rId6"/>
    <p:sldId id="647" r:id="rId7"/>
    <p:sldId id="648" r:id="rId8"/>
    <p:sldId id="643" r:id="rId9"/>
    <p:sldId id="631" r:id="rId10"/>
    <p:sldId id="636" r:id="rId11"/>
    <p:sldId id="638" r:id="rId12"/>
    <p:sldId id="637" r:id="rId13"/>
    <p:sldId id="633" r:id="rId14"/>
    <p:sldId id="634" r:id="rId15"/>
    <p:sldId id="644" r:id="rId16"/>
    <p:sldId id="635" r:id="rId17"/>
    <p:sldId id="650" r:id="rId18"/>
  </p:sldIdLst>
  <p:sldSz cx="10688638" cy="7562850"/>
  <p:notesSz cx="6858000" cy="9144000"/>
  <p:defaultTextStyle>
    <a:defPPr>
      <a:defRPr lang="en-GB"/>
    </a:defPPr>
    <a:lvl1pPr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3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97"/>
    <a:srgbClr val="CC9900"/>
    <a:srgbClr val="FFF7C4"/>
    <a:srgbClr val="FFFEEC"/>
    <a:srgbClr val="CCEFDF"/>
    <a:srgbClr val="FFCFA7"/>
    <a:srgbClr val="FFC423"/>
    <a:srgbClr val="9EFF9A"/>
    <a:srgbClr val="FFFF99"/>
    <a:srgbClr val="FFF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11029-CA57-5574-BC72-B5AD7075F7F8}" v="11" dt="2023-11-14T13:19:03.791"/>
    <p1510:client id="{BCF5340D-7CA3-6AE8-3171-BAEB2A97436D}" v="45" dt="2023-11-14T11:05:47.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81" autoAdjust="0"/>
    <p:restoredTop sz="94920" autoAdjust="0"/>
  </p:normalViewPr>
  <p:slideViewPr>
    <p:cSldViewPr>
      <p:cViewPr varScale="1">
        <p:scale>
          <a:sx n="88" d="100"/>
          <a:sy n="88" d="100"/>
        </p:scale>
        <p:origin x="738" y="96"/>
      </p:cViewPr>
      <p:guideLst>
        <p:guide orient="horz" pos="2382"/>
        <p:guide pos="3366"/>
      </p:guideLst>
    </p:cSldViewPr>
  </p:slideViewPr>
  <p:outlineViewPr>
    <p:cViewPr>
      <p:scale>
        <a:sx n="33" d="100"/>
        <a:sy n="33" d="100"/>
      </p:scale>
      <p:origin x="0" y="-53"/>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0B726A6-45DA-4375-9EB7-131A7126C9F6}"/>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5" name="Rectangle 3">
            <a:extLst>
              <a:ext uri="{FF2B5EF4-FFF2-40B4-BE49-F238E27FC236}">
                <a16:creationId xmlns:a16="http://schemas.microsoft.com/office/drawing/2014/main" id="{517CCF12-689F-431F-9EBD-8B438FDC6683}"/>
              </a:ext>
            </a:extLst>
          </p:cNvPr>
          <p:cNvSpPr>
            <a:spLocks noGrp="1" noChangeArrowheads="1"/>
          </p:cNvSpPr>
          <p:nvPr>
            <p:ph type="dt" sz="quarter" idx="1"/>
          </p:nvPr>
        </p:nvSpPr>
        <p:spPr bwMode="auto">
          <a:xfrm>
            <a:off x="388620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dirty="0"/>
          </a:p>
        </p:txBody>
      </p:sp>
      <p:sp>
        <p:nvSpPr>
          <p:cNvPr id="74756" name="Rectangle 4">
            <a:extLst>
              <a:ext uri="{FF2B5EF4-FFF2-40B4-BE49-F238E27FC236}">
                <a16:creationId xmlns:a16="http://schemas.microsoft.com/office/drawing/2014/main" id="{CAFC6017-2D0F-4E8A-B403-25F6877BFD20}"/>
              </a:ext>
            </a:extLst>
          </p:cNvPr>
          <p:cNvSpPr>
            <a:spLocks noGrp="1" noChangeArrowheads="1"/>
          </p:cNvSpPr>
          <p:nvPr>
            <p:ph type="ftr" sz="quarter" idx="2"/>
          </p:nvPr>
        </p:nvSpPr>
        <p:spPr bwMode="auto">
          <a:xfrm>
            <a:off x="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7" name="Rectangle 5">
            <a:extLst>
              <a:ext uri="{FF2B5EF4-FFF2-40B4-BE49-F238E27FC236}">
                <a16:creationId xmlns:a16="http://schemas.microsoft.com/office/drawing/2014/main" id="{6EB1CAA4-9FA2-44BA-B114-A8493F6EDEF7}"/>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E9826963-7EEC-43A4-8AE5-2A232D481689}" type="slidenum">
              <a:rPr lang="en-GB" altLang="x-none"/>
              <a:pPr>
                <a:defRPr/>
              </a:pPr>
              <a:t>‹#›</a:t>
            </a:fld>
            <a:endParaRPr lang="en-GB" altLang="x-non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B89D6E-67DF-40E4-9D65-DFDCC133006D}"/>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099" name="Rectangle 3">
            <a:extLst>
              <a:ext uri="{FF2B5EF4-FFF2-40B4-BE49-F238E27FC236}">
                <a16:creationId xmlns:a16="http://schemas.microsoft.com/office/drawing/2014/main" id="{115F8D9A-1EFC-4FF9-B703-280409A4EE3E}"/>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2052" name="Rectangle 4">
            <a:extLst>
              <a:ext uri="{FF2B5EF4-FFF2-40B4-BE49-F238E27FC236}">
                <a16:creationId xmlns:a16="http://schemas.microsoft.com/office/drawing/2014/main" id="{0367DC61-A36A-474D-ACB0-143D5CA16FF5}"/>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2452EE9-5FC1-4BA6-8B84-3B7410E6D72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775742F2-2912-44AF-A863-DBC6FD8C03C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103" name="Rectangle 7">
            <a:extLst>
              <a:ext uri="{FF2B5EF4-FFF2-40B4-BE49-F238E27FC236}">
                <a16:creationId xmlns:a16="http://schemas.microsoft.com/office/drawing/2014/main" id="{19B09214-4A99-41C7-A3C4-CEE418EB2E9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ea typeface="ＭＳ Ｐゴシック" charset="-128"/>
              </a:defRPr>
            </a:lvl1pPr>
          </a:lstStyle>
          <a:p>
            <a:pPr>
              <a:defRPr/>
            </a:pPr>
            <a:fld id="{C7134D5C-38B9-41F1-B66E-F5E46EDD8EE7}" type="slidenum">
              <a:rPr lang="en-GB" altLang="x-none"/>
              <a:pPr>
                <a:defRPr/>
              </a:pPr>
              <a:t>‹#›</a:t>
            </a:fld>
            <a:endParaRPr lang="en-GB" altLang="x-non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DAAA6A0F-C73A-41F9-9318-9E46DE8F33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A9F1DB3-7A3C-4133-8E76-EE0D787E9669}" type="slidenum">
              <a:rPr lang="en-GB" altLang="en-US" smtClean="0"/>
              <a:pPr>
                <a:spcBef>
                  <a:spcPct val="0"/>
                </a:spcBef>
              </a:pPr>
              <a:t>2</a:t>
            </a:fld>
            <a:endParaRPr lang="en-GB" altLang="en-US" dirty="0"/>
          </a:p>
        </p:txBody>
      </p:sp>
      <p:sp>
        <p:nvSpPr>
          <p:cNvPr id="5122" name="Rectangle 2">
            <a:extLst>
              <a:ext uri="{FF2B5EF4-FFF2-40B4-BE49-F238E27FC236}">
                <a16:creationId xmlns:a16="http://schemas.microsoft.com/office/drawing/2014/main" id="{00EFEA11-AF90-41E9-BB58-BAF61AE2909F}"/>
              </a:ext>
            </a:extLst>
          </p:cNvPr>
          <p:cNvSpPr>
            <a:spLocks noGrp="1" noRot="1" noChangeAspect="1" noChangeArrowheads="1" noTextEdit="1"/>
          </p:cNvSpPr>
          <p:nvPr>
            <p:ph type="sldImg"/>
          </p:nvPr>
        </p:nvSpPr>
        <p:spPr>
          <a:xfrm>
            <a:off x="1004888" y="685800"/>
            <a:ext cx="4848225" cy="3430588"/>
          </a:xfrm>
          <a:ln/>
        </p:spPr>
      </p:sp>
      <p:sp>
        <p:nvSpPr>
          <p:cNvPr id="5123" name="Rectangle 3">
            <a:extLst>
              <a:ext uri="{FF2B5EF4-FFF2-40B4-BE49-F238E27FC236}">
                <a16:creationId xmlns:a16="http://schemas.microsoft.com/office/drawing/2014/main" id="{4AA1EA1D-4AE0-40AB-B224-046F9570C277}"/>
              </a:ext>
            </a:extLst>
          </p:cNvPr>
          <p:cNvSpPr>
            <a:spLocks noGrp="1" noChangeArrowheads="1"/>
          </p:cNvSpPr>
          <p:nvPr>
            <p:ph type="body" idx="1"/>
          </p:nvPr>
        </p:nvSpPr>
        <p:spPr/>
        <p:txBody>
          <a:bodyPr/>
          <a:lstStyle/>
          <a:p>
            <a:pPr eaLnBrk="1" hangingPunct="1">
              <a:defRPr/>
            </a:pPr>
            <a:endParaRPr lang="en-US" sz="1000"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11</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90536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12</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22549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7A1C378-5F30-4A3E-9350-EAA51BF01909}"/>
              </a:ext>
            </a:extLst>
          </p:cNvPr>
          <p:cNvSpPr txBox="1"/>
          <p:nvPr/>
        </p:nvSpPr>
        <p:spPr>
          <a:xfrm>
            <a:off x="3858313" y="9443879"/>
            <a:ext cx="2950475" cy="49704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9888A16-53F4-4C38-AD6C-9B837C0B763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a:t>
            </a:fld>
            <a:endParaRPr kumimoji="0" lang="en-GB" sz="1200" b="0" i="0" u="none" strike="noStrike" kern="1200" cap="none" spc="0" normalizeH="0" baseline="0" noProof="0">
              <a:ln>
                <a:noFill/>
              </a:ln>
              <a:solidFill>
                <a:srgbClr val="000000"/>
              </a:solidFill>
              <a:effectLst/>
              <a:uLnTx/>
              <a:uFillTx/>
              <a:latin typeface="Times New Roman" pitchFamily="18"/>
              <a:ea typeface="ＭＳ Ｐゴシック" pitchFamily="34"/>
              <a:cs typeface="+mn-cs"/>
            </a:endParaRPr>
          </a:p>
        </p:txBody>
      </p:sp>
      <p:sp>
        <p:nvSpPr>
          <p:cNvPr id="3" name="Slide Image Placeholder 2">
            <a:extLst>
              <a:ext uri="{FF2B5EF4-FFF2-40B4-BE49-F238E27FC236}">
                <a16:creationId xmlns:a16="http://schemas.microsoft.com/office/drawing/2014/main" id="{BEA57EB1-C646-4F2C-8337-EF6A43625972}"/>
              </a:ext>
            </a:extLst>
          </p:cNvPr>
          <p:cNvSpPr>
            <a:spLocks noGrp="1" noRot="1" noChangeAspect="1"/>
          </p:cNvSpPr>
          <p:nvPr>
            <p:ph type="sldImg"/>
          </p:nvPr>
        </p:nvSpPr>
        <p:spPr>
          <a:xfrm>
            <a:off x="1035050" y="1243013"/>
            <a:ext cx="4738688" cy="3354387"/>
          </a:xfrm>
        </p:spPr>
      </p:sp>
      <p:sp>
        <p:nvSpPr>
          <p:cNvPr id="4" name="Rectangle 3">
            <a:extLst>
              <a:ext uri="{FF2B5EF4-FFF2-40B4-BE49-F238E27FC236}">
                <a16:creationId xmlns:a16="http://schemas.microsoft.com/office/drawing/2014/main" id="{1C142663-0F87-467B-A0C9-64A8B6E0FF37}"/>
              </a:ext>
            </a:extLst>
          </p:cNvPr>
          <p:cNvSpPr txBox="1">
            <a:spLocks noGrp="1"/>
          </p:cNvSpPr>
          <p:nvPr>
            <p:ph type="body" sz="quarter" idx="1"/>
          </p:nvPr>
        </p:nvSpPr>
        <p:spPr/>
        <p:txBody>
          <a:bodyPr/>
          <a:lstStyle/>
          <a:p>
            <a:pPr lvl="0" hangingPunct="1"/>
            <a:endParaRPr lang="en-GB">
              <a:latin typeface="Arial"/>
            </a:endParaRPr>
          </a:p>
        </p:txBody>
      </p:sp>
      <p:sp>
        <p:nvSpPr>
          <p:cNvPr id="5" name="Rectangle 4">
            <a:extLst>
              <a:ext uri="{FF2B5EF4-FFF2-40B4-BE49-F238E27FC236}">
                <a16:creationId xmlns:a16="http://schemas.microsoft.com/office/drawing/2014/main" id="{DF50FDFB-E7CD-41BE-8C46-EA558937E194}"/>
              </a:ext>
            </a:extLst>
          </p:cNvPr>
          <p:cNvSpPr/>
          <p:nvPr/>
        </p:nvSpPr>
        <p:spPr>
          <a:xfrm>
            <a:off x="1210447" y="4887625"/>
            <a:ext cx="3366563" cy="276999"/>
          </a:xfrm>
          <a:prstGeom prst="rect">
            <a:avLst/>
          </a:prstGeom>
          <a:noFill/>
          <a:ln cap="flat">
            <a:noFill/>
            <a:prstDash val="solid"/>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700"/>
              </a:spcBef>
              <a:spcAft>
                <a:spcPts val="0"/>
              </a:spcAft>
              <a:buClrTx/>
              <a:buSzPct val="100000"/>
              <a:buFontTx/>
              <a:buChar char="•"/>
              <a:tabLst/>
              <a:defRPr sz="1800" b="0" i="0" u="none" strike="noStrike" kern="0" cap="none" spc="0" baseline="0">
                <a:solidFill>
                  <a:srgbClr val="000000"/>
                </a:solidFill>
                <a:uFillTx/>
              </a:defRPr>
            </a:pPr>
            <a:r>
              <a:rPr kumimoji="0" lang="en-GB" sz="1200" b="0" i="0" u="none" strike="noStrike" kern="1200" cap="none" spc="0" normalizeH="0" baseline="0" noProof="0">
                <a:ln>
                  <a:noFill/>
                </a:ln>
                <a:solidFill>
                  <a:srgbClr val="000000"/>
                </a:solidFill>
                <a:effectLst/>
                <a:uLnTx/>
                <a:uFillTx/>
                <a:latin typeface="Arial" pitchFamily="34"/>
                <a:ea typeface="ＭＳ Ｐゴシック" pitchFamily="34"/>
                <a:cs typeface="+mn-cs"/>
              </a:rPr>
              <a:t>£368.9M net budget</a:t>
            </a:r>
          </a:p>
        </p:txBody>
      </p:sp>
    </p:spTree>
    <p:extLst>
      <p:ext uri="{BB962C8B-B14F-4D97-AF65-F5344CB8AC3E}">
        <p14:creationId xmlns:p14="http://schemas.microsoft.com/office/powerpoint/2010/main" val="319895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14</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53257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15</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63495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7">
            <a:extLst>
              <a:ext uri="{FF2B5EF4-FFF2-40B4-BE49-F238E27FC236}">
                <a16:creationId xmlns:a16="http://schemas.microsoft.com/office/drawing/2014/main" id="{96DF716B-E3AF-47D4-B529-F5D69FA4D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67E8099-3997-4339-ADCF-F414DBF802BD}" type="slidenum">
              <a:rPr lang="en-GB" altLang="en-US" smtClean="0"/>
              <a:pPr>
                <a:spcBef>
                  <a:spcPct val="0"/>
                </a:spcBef>
              </a:pPr>
              <a:t>3</a:t>
            </a:fld>
            <a:endParaRPr lang="en-GB" altLang="en-US" dirty="0"/>
          </a:p>
        </p:txBody>
      </p:sp>
      <p:sp>
        <p:nvSpPr>
          <p:cNvPr id="7170" name="Rectangle 2">
            <a:extLst>
              <a:ext uri="{FF2B5EF4-FFF2-40B4-BE49-F238E27FC236}">
                <a16:creationId xmlns:a16="http://schemas.microsoft.com/office/drawing/2014/main" id="{A8FCB846-C99D-444D-9E32-197BCAB68567}"/>
              </a:ext>
            </a:extLst>
          </p:cNvPr>
          <p:cNvSpPr>
            <a:spLocks noGrp="1" noRot="1" noChangeAspect="1" noChangeArrowheads="1" noTextEdit="1"/>
          </p:cNvSpPr>
          <p:nvPr>
            <p:ph type="sldImg"/>
          </p:nvPr>
        </p:nvSpPr>
        <p:spPr>
          <a:xfrm>
            <a:off x="1006475" y="685800"/>
            <a:ext cx="4845050" cy="3429000"/>
          </a:xfrm>
          <a:ln/>
        </p:spPr>
      </p:sp>
      <p:sp>
        <p:nvSpPr>
          <p:cNvPr id="92163" name="Rectangle 3">
            <a:extLst>
              <a:ext uri="{FF2B5EF4-FFF2-40B4-BE49-F238E27FC236}">
                <a16:creationId xmlns:a16="http://schemas.microsoft.com/office/drawing/2014/main" id="{F1DE2574-2A03-4D7C-9523-B1D9415763CA}"/>
              </a:ext>
            </a:extLst>
          </p:cNvPr>
          <p:cNvSpPr>
            <a:spLocks noGrp="1" noChangeArrowheads="1"/>
          </p:cNvSpPr>
          <p:nvPr>
            <p:ph type="body" idx="1"/>
          </p:nvPr>
        </p:nvSpPr>
        <p:spPr/>
        <p:txBody>
          <a:bodyPr/>
          <a:lstStyle/>
          <a:p>
            <a:pPr eaLnBrk="1" hangingPunct="1">
              <a:buFontTx/>
              <a:buChar char="•"/>
              <a:defRPr/>
            </a:pPr>
            <a:endParaRPr lang="en-GB" dirty="0">
              <a:latin typeface="Arial" charset="0"/>
              <a:cs typeface="+mn-cs"/>
            </a:endParaRPr>
          </a:p>
          <a:p>
            <a:pPr eaLnBrk="1" hangingPunct="1">
              <a:defRPr/>
            </a:pPr>
            <a:endParaRPr lang="en-GB" dirty="0">
              <a:latin typeface="Arial" charset="0"/>
              <a:cs typeface="+mn-cs"/>
            </a:endParaRPr>
          </a:p>
        </p:txBody>
      </p:sp>
      <p:sp>
        <p:nvSpPr>
          <p:cNvPr id="7172" name="Rectangle 4">
            <a:extLst>
              <a:ext uri="{FF2B5EF4-FFF2-40B4-BE49-F238E27FC236}">
                <a16:creationId xmlns:a16="http://schemas.microsoft.com/office/drawing/2014/main" id="{0AA71F0A-2C72-407E-B738-44D26CE49720}"/>
              </a:ext>
            </a:extLst>
          </p:cNvPr>
          <p:cNvSpPr>
            <a:spLocks noChangeArrowheads="1"/>
          </p:cNvSpPr>
          <p:nvPr/>
        </p:nvSpPr>
        <p:spPr bwMode="auto">
          <a:xfrm>
            <a:off x="1219200" y="4495800"/>
            <a:ext cx="339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GB" altLang="en-US" b="0" dirty="0">
                <a:latin typeface="Arial" panose="020B0604020202020204" pitchFamily="34" charset="0"/>
              </a:rPr>
              <a:t>£368.9M net budget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7">
            <a:extLst>
              <a:ext uri="{FF2B5EF4-FFF2-40B4-BE49-F238E27FC236}">
                <a16:creationId xmlns:a16="http://schemas.microsoft.com/office/drawing/2014/main" id="{96DF716B-E3AF-47D4-B529-F5D69FA4D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67E8099-3997-4339-ADCF-F414DBF802BD}" type="slidenum">
              <a:rPr lang="en-GB" altLang="en-US" smtClean="0"/>
              <a:pPr>
                <a:spcBef>
                  <a:spcPct val="0"/>
                </a:spcBef>
              </a:pPr>
              <a:t>4</a:t>
            </a:fld>
            <a:endParaRPr lang="en-GB" altLang="en-US" dirty="0"/>
          </a:p>
        </p:txBody>
      </p:sp>
      <p:sp>
        <p:nvSpPr>
          <p:cNvPr id="7170" name="Rectangle 2">
            <a:extLst>
              <a:ext uri="{FF2B5EF4-FFF2-40B4-BE49-F238E27FC236}">
                <a16:creationId xmlns:a16="http://schemas.microsoft.com/office/drawing/2014/main" id="{A8FCB846-C99D-444D-9E32-197BCAB68567}"/>
              </a:ext>
            </a:extLst>
          </p:cNvPr>
          <p:cNvSpPr>
            <a:spLocks noGrp="1" noRot="1" noChangeAspect="1" noChangeArrowheads="1" noTextEdit="1"/>
          </p:cNvSpPr>
          <p:nvPr>
            <p:ph type="sldImg"/>
          </p:nvPr>
        </p:nvSpPr>
        <p:spPr>
          <a:xfrm>
            <a:off x="1006475" y="685800"/>
            <a:ext cx="4845050" cy="3429000"/>
          </a:xfrm>
          <a:ln/>
        </p:spPr>
      </p:sp>
      <p:sp>
        <p:nvSpPr>
          <p:cNvPr id="92163" name="Rectangle 3">
            <a:extLst>
              <a:ext uri="{FF2B5EF4-FFF2-40B4-BE49-F238E27FC236}">
                <a16:creationId xmlns:a16="http://schemas.microsoft.com/office/drawing/2014/main" id="{F1DE2574-2A03-4D7C-9523-B1D9415763CA}"/>
              </a:ext>
            </a:extLst>
          </p:cNvPr>
          <p:cNvSpPr>
            <a:spLocks noGrp="1" noChangeArrowheads="1"/>
          </p:cNvSpPr>
          <p:nvPr>
            <p:ph type="body" idx="1"/>
          </p:nvPr>
        </p:nvSpPr>
        <p:spPr/>
        <p:txBody>
          <a:bodyPr/>
          <a:lstStyle/>
          <a:p>
            <a:pPr eaLnBrk="1" hangingPunct="1">
              <a:buFontTx/>
              <a:buChar char="•"/>
              <a:defRPr/>
            </a:pPr>
            <a:endParaRPr lang="en-GB" dirty="0">
              <a:latin typeface="Arial" charset="0"/>
              <a:cs typeface="+mn-cs"/>
            </a:endParaRPr>
          </a:p>
          <a:p>
            <a:pPr eaLnBrk="1" hangingPunct="1">
              <a:defRPr/>
            </a:pPr>
            <a:endParaRPr lang="en-GB" dirty="0">
              <a:latin typeface="Arial" charset="0"/>
              <a:cs typeface="+mn-cs"/>
            </a:endParaRPr>
          </a:p>
        </p:txBody>
      </p:sp>
      <p:sp>
        <p:nvSpPr>
          <p:cNvPr id="7172" name="Rectangle 4">
            <a:extLst>
              <a:ext uri="{FF2B5EF4-FFF2-40B4-BE49-F238E27FC236}">
                <a16:creationId xmlns:a16="http://schemas.microsoft.com/office/drawing/2014/main" id="{0AA71F0A-2C72-407E-B738-44D26CE49720}"/>
              </a:ext>
            </a:extLst>
          </p:cNvPr>
          <p:cNvSpPr>
            <a:spLocks noChangeArrowheads="1"/>
          </p:cNvSpPr>
          <p:nvPr/>
        </p:nvSpPr>
        <p:spPr bwMode="auto">
          <a:xfrm>
            <a:off x="1219200" y="4495800"/>
            <a:ext cx="339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GB" altLang="en-US" b="0" dirty="0">
                <a:latin typeface="Arial" panose="020B0604020202020204" pitchFamily="34" charset="0"/>
              </a:rPr>
              <a:t>£368.9M net budget</a:t>
            </a:r>
          </a:p>
        </p:txBody>
      </p:sp>
    </p:spTree>
    <p:extLst>
      <p:ext uri="{BB962C8B-B14F-4D97-AF65-F5344CB8AC3E}">
        <p14:creationId xmlns:p14="http://schemas.microsoft.com/office/powerpoint/2010/main" val="370468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5</a:t>
            </a:fld>
            <a:endParaRPr lang="en-US" altLang="en-US" dirty="0"/>
          </a:p>
        </p:txBody>
      </p:sp>
    </p:spTree>
    <p:extLst>
      <p:ext uri="{BB962C8B-B14F-4D97-AF65-F5344CB8AC3E}">
        <p14:creationId xmlns:p14="http://schemas.microsoft.com/office/powerpoint/2010/main" val="109379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7A1C378-5F30-4A3E-9350-EAA51BF01909}"/>
              </a:ext>
            </a:extLst>
          </p:cNvPr>
          <p:cNvSpPr txBox="1"/>
          <p:nvPr/>
        </p:nvSpPr>
        <p:spPr>
          <a:xfrm>
            <a:off x="3858313" y="9443879"/>
            <a:ext cx="2950475" cy="49704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9888A16-53F4-4C38-AD6C-9B837C0B763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GB" sz="1200" b="0" i="0" u="none" strike="noStrike" kern="1200" cap="none" spc="0" normalizeH="0" baseline="0" noProof="0">
              <a:ln>
                <a:noFill/>
              </a:ln>
              <a:solidFill>
                <a:srgbClr val="000000"/>
              </a:solidFill>
              <a:effectLst/>
              <a:uLnTx/>
              <a:uFillTx/>
              <a:latin typeface="Times New Roman" pitchFamily="18"/>
              <a:ea typeface="ＭＳ Ｐゴシック" pitchFamily="34"/>
              <a:cs typeface="+mn-cs"/>
            </a:endParaRPr>
          </a:p>
        </p:txBody>
      </p:sp>
      <p:sp>
        <p:nvSpPr>
          <p:cNvPr id="3" name="Slide Image Placeholder 2">
            <a:extLst>
              <a:ext uri="{FF2B5EF4-FFF2-40B4-BE49-F238E27FC236}">
                <a16:creationId xmlns:a16="http://schemas.microsoft.com/office/drawing/2014/main" id="{BEA57EB1-C646-4F2C-8337-EF6A43625972}"/>
              </a:ext>
            </a:extLst>
          </p:cNvPr>
          <p:cNvSpPr>
            <a:spLocks noGrp="1" noRot="1" noChangeAspect="1"/>
          </p:cNvSpPr>
          <p:nvPr>
            <p:ph type="sldImg"/>
          </p:nvPr>
        </p:nvSpPr>
        <p:spPr>
          <a:xfrm>
            <a:off x="1035050" y="1243013"/>
            <a:ext cx="4738688" cy="3354387"/>
          </a:xfrm>
        </p:spPr>
      </p:sp>
      <p:sp>
        <p:nvSpPr>
          <p:cNvPr id="4" name="Rectangle 3">
            <a:extLst>
              <a:ext uri="{FF2B5EF4-FFF2-40B4-BE49-F238E27FC236}">
                <a16:creationId xmlns:a16="http://schemas.microsoft.com/office/drawing/2014/main" id="{1C142663-0F87-467B-A0C9-64A8B6E0FF37}"/>
              </a:ext>
            </a:extLst>
          </p:cNvPr>
          <p:cNvSpPr txBox="1">
            <a:spLocks noGrp="1"/>
          </p:cNvSpPr>
          <p:nvPr>
            <p:ph type="body" sz="quarter" idx="1"/>
          </p:nvPr>
        </p:nvSpPr>
        <p:spPr/>
        <p:txBody>
          <a:bodyPr/>
          <a:lstStyle/>
          <a:p>
            <a:pPr lvl="0" hangingPunct="1"/>
            <a:endParaRPr lang="en-GB">
              <a:latin typeface="Arial"/>
            </a:endParaRPr>
          </a:p>
        </p:txBody>
      </p:sp>
      <p:sp>
        <p:nvSpPr>
          <p:cNvPr id="5" name="Rectangle 4">
            <a:extLst>
              <a:ext uri="{FF2B5EF4-FFF2-40B4-BE49-F238E27FC236}">
                <a16:creationId xmlns:a16="http://schemas.microsoft.com/office/drawing/2014/main" id="{DF50FDFB-E7CD-41BE-8C46-EA558937E194}"/>
              </a:ext>
            </a:extLst>
          </p:cNvPr>
          <p:cNvSpPr/>
          <p:nvPr/>
        </p:nvSpPr>
        <p:spPr>
          <a:xfrm>
            <a:off x="1210447" y="4887625"/>
            <a:ext cx="3366563" cy="276999"/>
          </a:xfrm>
          <a:prstGeom prst="rect">
            <a:avLst/>
          </a:prstGeom>
          <a:noFill/>
          <a:ln cap="flat">
            <a:noFill/>
            <a:prstDash val="solid"/>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700"/>
              </a:spcBef>
              <a:spcAft>
                <a:spcPts val="0"/>
              </a:spcAft>
              <a:buClrTx/>
              <a:buSzPct val="100000"/>
              <a:buFontTx/>
              <a:buChar char="•"/>
              <a:tabLst/>
              <a:defRPr sz="1800" b="0" i="0" u="none" strike="noStrike" kern="0" cap="none" spc="0" baseline="0">
                <a:solidFill>
                  <a:srgbClr val="000000"/>
                </a:solidFill>
                <a:uFillTx/>
              </a:defRPr>
            </a:pPr>
            <a:r>
              <a:rPr kumimoji="0" lang="en-GB" sz="1200" b="0" i="0" u="none" strike="noStrike" kern="1200" cap="none" spc="0" normalizeH="0" baseline="0" noProof="0">
                <a:ln>
                  <a:noFill/>
                </a:ln>
                <a:solidFill>
                  <a:srgbClr val="000000"/>
                </a:solidFill>
                <a:effectLst/>
                <a:uLnTx/>
                <a:uFillTx/>
                <a:latin typeface="Arial" pitchFamily="34"/>
                <a:ea typeface="ＭＳ Ｐゴシック" pitchFamily="34"/>
                <a:cs typeface="+mn-cs"/>
              </a:rPr>
              <a:t>£368.9M net budget</a:t>
            </a:r>
          </a:p>
        </p:txBody>
      </p:sp>
    </p:spTree>
    <p:extLst>
      <p:ext uri="{BB962C8B-B14F-4D97-AF65-F5344CB8AC3E}">
        <p14:creationId xmlns:p14="http://schemas.microsoft.com/office/powerpoint/2010/main" val="293957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7</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27208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8</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34086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9</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2536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10</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573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603376" y="4286250"/>
            <a:ext cx="7481888" cy="1931988"/>
          </a:xfrm>
          <a:prstGeom prst="rect">
            <a:avLst/>
          </a:prstGeom>
        </p:spPr>
        <p:txBody>
          <a:bodyPr vert="horz"/>
          <a:lstStyle>
            <a:lvl1pPr marL="0" indent="0" algn="ctr">
              <a:buNone/>
              <a:defRPr/>
            </a:lvl1pPr>
            <a:lvl2pPr marL="457177" indent="0" algn="ctr">
              <a:buNone/>
              <a:defRPr/>
            </a:lvl2pPr>
            <a:lvl3pPr marL="914355" indent="0" algn="ctr">
              <a:buNone/>
              <a:defRPr/>
            </a:lvl3pPr>
            <a:lvl4pPr marL="1371532" indent="0" algn="ctr">
              <a:buNone/>
              <a:defRPr/>
            </a:lvl4pPr>
            <a:lvl5pPr marL="1828711" indent="0" algn="ctr">
              <a:buNone/>
              <a:defRPr/>
            </a:lvl5pPr>
            <a:lvl6pPr marL="2285888" indent="0" algn="ctr">
              <a:buNone/>
              <a:defRPr/>
            </a:lvl6pPr>
            <a:lvl7pPr marL="2743066" indent="0" algn="ctr">
              <a:buNone/>
              <a:defRPr/>
            </a:lvl7pPr>
            <a:lvl8pPr marL="3200243" indent="0" algn="ctr">
              <a:buNone/>
              <a:defRPr/>
            </a:lvl8pPr>
            <a:lvl9pPr marL="3657421" indent="0" algn="ctr">
              <a:buNone/>
              <a:defRPr/>
            </a:lvl9pPr>
          </a:lstStyle>
          <a:p>
            <a:r>
              <a:rPr lang="en-US"/>
              <a:t>Click to edit Master subtitle style</a:t>
            </a:r>
          </a:p>
        </p:txBody>
      </p:sp>
    </p:spTree>
    <p:extLst>
      <p:ext uri="{BB962C8B-B14F-4D97-AF65-F5344CB8AC3E}">
        <p14:creationId xmlns:p14="http://schemas.microsoft.com/office/powerpoint/2010/main" val="347105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534989" y="1765300"/>
            <a:ext cx="9618662" cy="499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46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5"/>
            <a:ext cx="2403475" cy="64531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9" y="303215"/>
            <a:ext cx="7062787" cy="64531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79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534989" y="1765300"/>
            <a:ext cx="9618662" cy="499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8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1" y="4859340"/>
            <a:ext cx="9085263" cy="15017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1" y="3205163"/>
            <a:ext cx="9085263" cy="1654175"/>
          </a:xfrm>
          <a:prstGeom prst="rect">
            <a:avLst/>
          </a:prstGeom>
        </p:spPr>
        <p:txBody>
          <a:bodyPr vert="horz" anchor="b"/>
          <a:lstStyle>
            <a:lvl1pPr marL="0" indent="0">
              <a:buNone/>
              <a:defRPr sz="2000"/>
            </a:lvl1pPr>
            <a:lvl2pPr marL="457177" indent="0">
              <a:buNone/>
              <a:defRPr sz="1800"/>
            </a:lvl2pPr>
            <a:lvl3pPr marL="914355" indent="0">
              <a:buNone/>
              <a:defRPr sz="1600"/>
            </a:lvl3pPr>
            <a:lvl4pPr marL="1371532" indent="0">
              <a:buNone/>
              <a:defRPr sz="1400"/>
            </a:lvl4pPr>
            <a:lvl5pPr marL="1828711" indent="0">
              <a:buNone/>
              <a:defRPr sz="1400"/>
            </a:lvl5pPr>
            <a:lvl6pPr marL="2285888" indent="0">
              <a:buNone/>
              <a:defRPr sz="1400"/>
            </a:lvl6pPr>
            <a:lvl7pPr marL="2743066" indent="0">
              <a:buNone/>
              <a:defRPr sz="1400"/>
            </a:lvl7pPr>
            <a:lvl8pPr marL="3200243" indent="0">
              <a:buNone/>
              <a:defRPr sz="1400"/>
            </a:lvl8pPr>
            <a:lvl9pPr marL="3657421" indent="0">
              <a:buNone/>
              <a:defRPr sz="1400"/>
            </a:lvl9pPr>
          </a:lstStyle>
          <a:p>
            <a:pPr lvl="0"/>
            <a:r>
              <a:rPr lang="en-US"/>
              <a:t>Click to edit Master text styles</a:t>
            </a:r>
          </a:p>
        </p:txBody>
      </p:sp>
    </p:spTree>
    <p:extLst>
      <p:ext uri="{BB962C8B-B14F-4D97-AF65-F5344CB8AC3E}">
        <p14:creationId xmlns:p14="http://schemas.microsoft.com/office/powerpoint/2010/main" val="34138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534989" y="1765300"/>
            <a:ext cx="4732337"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77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5"/>
            <a:ext cx="4722812"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5"/>
            <a:ext cx="4724400"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42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192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52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7"/>
            <a:ext cx="3516312" cy="1281113"/>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7"/>
            <a:ext cx="5975350" cy="64547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5362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5"/>
            <a:ext cx="6413500" cy="623887"/>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7"/>
            <a:ext cx="6413500" cy="4537075"/>
          </a:xfrm>
          <a:prstGeom prst="rect">
            <a:avLst/>
          </a:prstGeom>
        </p:spPr>
        <p:txBody>
          <a:bodyPr vert="horz"/>
          <a:lstStyle>
            <a:lvl1pPr marL="0" indent="0">
              <a:buNone/>
              <a:defRPr sz="3200"/>
            </a:lvl1pPr>
            <a:lvl2pPr marL="457177" indent="0">
              <a:buNone/>
              <a:defRPr sz="2800"/>
            </a:lvl2pPr>
            <a:lvl3pPr marL="914355" indent="0">
              <a:buNone/>
              <a:defRPr sz="2400"/>
            </a:lvl3pPr>
            <a:lvl4pPr marL="1371532" indent="0">
              <a:buNone/>
              <a:defRPr sz="2000"/>
            </a:lvl4pPr>
            <a:lvl5pPr marL="1828711" indent="0">
              <a:buNone/>
              <a:defRPr sz="2000"/>
            </a:lvl5pPr>
            <a:lvl6pPr marL="2285888" indent="0">
              <a:buNone/>
              <a:defRPr sz="2000"/>
            </a:lvl6pPr>
            <a:lvl7pPr marL="2743066" indent="0">
              <a:buNone/>
              <a:defRPr sz="2000"/>
            </a:lvl7pPr>
            <a:lvl8pPr marL="3200243" indent="0">
              <a:buNone/>
              <a:defRPr sz="2000"/>
            </a:lvl8pPr>
            <a:lvl9pPr marL="36574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095500" y="5918200"/>
            <a:ext cx="6413500" cy="889000"/>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307760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28650" rtl="0" eaLnBrk="1" fontAlgn="base" hangingPunct="1">
        <a:spcBef>
          <a:spcPct val="0"/>
        </a:spcBef>
        <a:spcAft>
          <a:spcPct val="0"/>
        </a:spcAft>
        <a:defRPr sz="4100">
          <a:solidFill>
            <a:schemeClr val="tx2"/>
          </a:solidFill>
          <a:latin typeface="+mj-lt"/>
          <a:ea typeface="+mj-ea"/>
          <a:cs typeface="ＭＳ Ｐゴシック" charset="0"/>
        </a:defRPr>
      </a:lvl1pPr>
      <a:lvl2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2pPr>
      <a:lvl3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3pPr>
      <a:lvl4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4pPr>
      <a:lvl5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5pPr>
      <a:lvl6pPr marL="457177" algn="ctr" defTabSz="1028650" rtl="0" eaLnBrk="1" fontAlgn="base" hangingPunct="1">
        <a:spcBef>
          <a:spcPct val="0"/>
        </a:spcBef>
        <a:spcAft>
          <a:spcPct val="0"/>
        </a:spcAft>
        <a:defRPr sz="4100">
          <a:solidFill>
            <a:schemeClr val="tx2"/>
          </a:solidFill>
          <a:latin typeface="Arial" charset="0"/>
          <a:ea typeface="ＭＳ Ｐゴシック" charset="0"/>
        </a:defRPr>
      </a:lvl6pPr>
      <a:lvl7pPr marL="914355" algn="ctr" defTabSz="1028650" rtl="0" eaLnBrk="1" fontAlgn="base" hangingPunct="1">
        <a:spcBef>
          <a:spcPct val="0"/>
        </a:spcBef>
        <a:spcAft>
          <a:spcPct val="0"/>
        </a:spcAft>
        <a:defRPr sz="4100">
          <a:solidFill>
            <a:schemeClr val="tx2"/>
          </a:solidFill>
          <a:latin typeface="Arial" charset="0"/>
          <a:ea typeface="ＭＳ Ｐゴシック" charset="0"/>
        </a:defRPr>
      </a:lvl7pPr>
      <a:lvl8pPr marL="1371532" algn="ctr" defTabSz="1028650" rtl="0" eaLnBrk="1" fontAlgn="base" hangingPunct="1">
        <a:spcBef>
          <a:spcPct val="0"/>
        </a:spcBef>
        <a:spcAft>
          <a:spcPct val="0"/>
        </a:spcAft>
        <a:defRPr sz="4100">
          <a:solidFill>
            <a:schemeClr val="tx2"/>
          </a:solidFill>
          <a:latin typeface="Arial" charset="0"/>
          <a:ea typeface="ＭＳ Ｐゴシック" charset="0"/>
        </a:defRPr>
      </a:lvl8pPr>
      <a:lvl9pPr marL="1828711" algn="ctr" defTabSz="1028650" rtl="0" eaLnBrk="1" fontAlgn="base" hangingPunct="1">
        <a:spcBef>
          <a:spcPct val="0"/>
        </a:spcBef>
        <a:spcAft>
          <a:spcPct val="0"/>
        </a:spcAft>
        <a:defRPr sz="4100">
          <a:solidFill>
            <a:schemeClr val="tx2"/>
          </a:solidFill>
          <a:latin typeface="Arial" charset="0"/>
          <a:ea typeface="ＭＳ Ｐゴシック" charset="0"/>
        </a:defRPr>
      </a:lvl9pPr>
    </p:titleStyle>
    <p:bodyStyle>
      <a:lvl1pPr marL="385744" indent="-385744" algn="l" defTabSz="1028650"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836572" indent="-322247" algn="l" defTabSz="1028650" rtl="0" eaLnBrk="1" fontAlgn="base" hangingPunct="1">
        <a:spcBef>
          <a:spcPct val="20000"/>
        </a:spcBef>
        <a:spcAft>
          <a:spcPct val="0"/>
        </a:spcAft>
        <a:buChar char="–"/>
        <a:defRPr sz="3200">
          <a:solidFill>
            <a:schemeClr val="tx1"/>
          </a:solidFill>
          <a:latin typeface="+mn-lt"/>
          <a:ea typeface="+mn-ea"/>
        </a:defRPr>
      </a:lvl2pPr>
      <a:lvl3pPr marL="1285812" indent="-257163" algn="l" defTabSz="1028650" rtl="0" eaLnBrk="1" fontAlgn="base" hangingPunct="1">
        <a:spcBef>
          <a:spcPct val="20000"/>
        </a:spcBef>
        <a:spcAft>
          <a:spcPct val="0"/>
        </a:spcAft>
        <a:buChar char="•"/>
        <a:defRPr sz="2700">
          <a:solidFill>
            <a:schemeClr val="tx1"/>
          </a:solidFill>
          <a:latin typeface="+mn-lt"/>
          <a:ea typeface="+mn-ea"/>
        </a:defRPr>
      </a:lvl3pPr>
      <a:lvl4pPr marL="1800137" indent="-257163" algn="l" defTabSz="1028650" rtl="0" eaLnBrk="1" fontAlgn="base" hangingPunct="1">
        <a:spcBef>
          <a:spcPct val="20000"/>
        </a:spcBef>
        <a:spcAft>
          <a:spcPct val="0"/>
        </a:spcAft>
        <a:buChar char="–"/>
        <a:defRPr sz="2300">
          <a:solidFill>
            <a:schemeClr val="tx1"/>
          </a:solidFill>
          <a:latin typeface="+mn-lt"/>
          <a:ea typeface="+mn-ea"/>
        </a:defRPr>
      </a:lvl4pPr>
      <a:lvl5pPr marL="2314461" indent="-257163" algn="l" defTabSz="1028650" rtl="0" eaLnBrk="1" fontAlgn="base" hangingPunct="1">
        <a:spcBef>
          <a:spcPct val="20000"/>
        </a:spcBef>
        <a:spcAft>
          <a:spcPct val="0"/>
        </a:spcAft>
        <a:buChar char="»"/>
        <a:defRPr sz="2300">
          <a:solidFill>
            <a:schemeClr val="tx1"/>
          </a:solidFill>
          <a:latin typeface="+mn-lt"/>
          <a:ea typeface="+mn-ea"/>
        </a:defRPr>
      </a:lvl5pPr>
      <a:lvl6pPr marL="2771640" indent="-257163" algn="l" defTabSz="1028650" rtl="0" eaLnBrk="1" fontAlgn="base" hangingPunct="1">
        <a:spcBef>
          <a:spcPct val="20000"/>
        </a:spcBef>
        <a:spcAft>
          <a:spcPct val="0"/>
        </a:spcAft>
        <a:buChar char="»"/>
        <a:defRPr sz="2300">
          <a:solidFill>
            <a:schemeClr val="tx1"/>
          </a:solidFill>
          <a:latin typeface="+mn-lt"/>
          <a:ea typeface="+mn-ea"/>
        </a:defRPr>
      </a:lvl6pPr>
      <a:lvl7pPr marL="3228817" indent="-257163" algn="l" defTabSz="1028650" rtl="0" eaLnBrk="1" fontAlgn="base" hangingPunct="1">
        <a:spcBef>
          <a:spcPct val="20000"/>
        </a:spcBef>
        <a:spcAft>
          <a:spcPct val="0"/>
        </a:spcAft>
        <a:buChar char="»"/>
        <a:defRPr sz="2300">
          <a:solidFill>
            <a:schemeClr val="tx1"/>
          </a:solidFill>
          <a:latin typeface="+mn-lt"/>
          <a:ea typeface="+mn-ea"/>
        </a:defRPr>
      </a:lvl7pPr>
      <a:lvl8pPr marL="3685994" indent="-257163" algn="l" defTabSz="1028650" rtl="0" eaLnBrk="1" fontAlgn="base" hangingPunct="1">
        <a:spcBef>
          <a:spcPct val="20000"/>
        </a:spcBef>
        <a:spcAft>
          <a:spcPct val="0"/>
        </a:spcAft>
        <a:buChar char="»"/>
        <a:defRPr sz="2300">
          <a:solidFill>
            <a:schemeClr val="tx1"/>
          </a:solidFill>
          <a:latin typeface="+mn-lt"/>
          <a:ea typeface="+mn-ea"/>
        </a:defRPr>
      </a:lvl8pPr>
      <a:lvl9pPr marL="4143172" indent="-257163" algn="l" defTabSz="1028650" rtl="0" eaLnBrk="1" fontAlgn="base" hangingPunct="1">
        <a:spcBef>
          <a:spcPct val="20000"/>
        </a:spcBef>
        <a:spcAft>
          <a:spcPct val="0"/>
        </a:spcAft>
        <a:buChar char="»"/>
        <a:defRPr sz="23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1" algn="l" defTabSz="457177" rtl="0" eaLnBrk="1" latinLnBrk="0" hangingPunct="1">
        <a:defRPr sz="1800" kern="1200">
          <a:solidFill>
            <a:schemeClr val="tx1"/>
          </a:solidFill>
          <a:latin typeface="+mn-lt"/>
          <a:ea typeface="+mn-ea"/>
          <a:cs typeface="+mn-cs"/>
        </a:defRPr>
      </a:lvl5pPr>
      <a:lvl6pPr marL="2285888" algn="l" defTabSz="457177" rtl="0" eaLnBrk="1" latinLnBrk="0" hangingPunct="1">
        <a:defRPr sz="1800" kern="1200">
          <a:solidFill>
            <a:schemeClr val="tx1"/>
          </a:solidFill>
          <a:latin typeface="+mn-lt"/>
          <a:ea typeface="+mn-ea"/>
          <a:cs typeface="+mn-cs"/>
        </a:defRPr>
      </a:lvl6pPr>
      <a:lvl7pPr marL="2743066" algn="l" defTabSz="457177" rtl="0" eaLnBrk="1" latinLnBrk="0" hangingPunct="1">
        <a:defRPr sz="1800" kern="1200">
          <a:solidFill>
            <a:schemeClr val="tx1"/>
          </a:solidFill>
          <a:latin typeface="+mn-lt"/>
          <a:ea typeface="+mn-ea"/>
          <a:cs typeface="+mn-cs"/>
        </a:defRPr>
      </a:lvl7pPr>
      <a:lvl8pPr marL="3200243" algn="l" defTabSz="457177" rtl="0" eaLnBrk="1" latinLnBrk="0" hangingPunct="1">
        <a:defRPr sz="1800" kern="1200">
          <a:solidFill>
            <a:schemeClr val="tx1"/>
          </a:solidFill>
          <a:latin typeface="+mn-lt"/>
          <a:ea typeface="+mn-ea"/>
          <a:cs typeface="+mn-cs"/>
        </a:defRPr>
      </a:lvl8pPr>
      <a:lvl9pPr marL="3657421"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rgaczcooperl@ealing.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assets.publishing.service.gov.uk/media/653a7a0ee6c9680014aa9bc6/Early_years_foundation_stage_regulatory_changes_-_consultation_respons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hildcarechoices.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childcarechoices.gov.uk/providers/" TargetMode="External"/><Relationship Id="rId4" Type="http://schemas.openxmlformats.org/officeDocument/2006/relationships/hyperlink" Target="https://www.childcarechoices.gov.u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hildcarechoices.gov.uk/" TargetMode="External"/><Relationship Id="rId3" Type="http://schemas.openxmlformats.org/officeDocument/2006/relationships/hyperlink" Target="mailto:forgaczcooperl@ealing.gov.uk" TargetMode="External"/><Relationship Id="rId7" Type="http://schemas.openxmlformats.org/officeDocument/2006/relationships/hyperlink" Target="https://www.egfl.org.uk/services-children/early-years/business-and-early-years-fund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reillya@ealing.gov.uk" TargetMode="External"/><Relationship Id="rId5" Type="http://schemas.openxmlformats.org/officeDocument/2006/relationships/hyperlink" Target="mailto:kenib@ealing.gov.uk" TargetMode="External"/><Relationship Id="rId4" Type="http://schemas.openxmlformats.org/officeDocument/2006/relationships/hyperlink" Target="mailto:BJones@ealing.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rotect-eu.mimecast.com/s/XSddCLgM0Ho03XQTPk_47?domain=forms.offic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v.uk/guidance/sign-up-to-tax-free-childcare-if-youre-a-childcare-provi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5">
            <a:extLst>
              <a:ext uri="{FF2B5EF4-FFF2-40B4-BE49-F238E27FC236}">
                <a16:creationId xmlns:a16="http://schemas.microsoft.com/office/drawing/2014/main" id="{2E71A7AF-66A9-46B6-812D-5BFBEB67EEA6}"/>
              </a:ext>
              <a:ext uri="{C183D7F6-B498-43B3-948B-1728B52AA6E4}">
                <adec:decorative xmlns:adec="http://schemas.microsoft.com/office/drawing/2017/decorative" val="1"/>
              </a:ext>
            </a:extLst>
          </p:cNvPr>
          <p:cNvSpPr>
            <a:spLocks noChangeArrowheads="1"/>
          </p:cNvSpPr>
          <p:nvPr/>
        </p:nvSpPr>
        <p:spPr bwMode="auto">
          <a:xfrm>
            <a:off x="0" y="0"/>
            <a:ext cx="10688638" cy="6143174"/>
          </a:xfrm>
          <a:prstGeom prst="rect">
            <a:avLst/>
          </a:prstGeom>
          <a:solidFill>
            <a:srgbClr val="FFF7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4101" name="Rectangle 1">
            <a:extLst>
              <a:ext uri="{FF2B5EF4-FFF2-40B4-BE49-F238E27FC236}">
                <a16:creationId xmlns:a16="http://schemas.microsoft.com/office/drawing/2014/main" id="{5EDF0EAF-D60E-4731-90F9-A2D910D9C3B4}"/>
              </a:ext>
              <a:ext uri="{C183D7F6-B498-43B3-948B-1728B52AA6E4}">
                <adec:decorative xmlns:adec="http://schemas.microsoft.com/office/drawing/2017/decorative" val="1"/>
              </a:ext>
            </a:extLst>
          </p:cNvPr>
          <p:cNvSpPr>
            <a:spLocks noChangeArrowheads="1"/>
          </p:cNvSpPr>
          <p:nvPr/>
        </p:nvSpPr>
        <p:spPr bwMode="auto">
          <a:xfrm>
            <a:off x="0" y="5868989"/>
            <a:ext cx="10688638" cy="2524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itle 1">
            <a:extLst>
              <a:ext uri="{FF2B5EF4-FFF2-40B4-BE49-F238E27FC236}">
                <a16:creationId xmlns:a16="http://schemas.microsoft.com/office/drawing/2014/main" id="{05A84CBA-D20A-18E2-3BD4-C70CB0E3B6C1}"/>
              </a:ext>
            </a:extLst>
          </p:cNvPr>
          <p:cNvSpPr>
            <a:spLocks noGrp="1"/>
          </p:cNvSpPr>
          <p:nvPr>
            <p:ph type="ctrTitle"/>
          </p:nvPr>
        </p:nvSpPr>
        <p:spPr>
          <a:xfrm>
            <a:off x="197223" y="443954"/>
            <a:ext cx="10294192" cy="1620838"/>
          </a:xfrm>
        </p:spPr>
        <p:txBody>
          <a:bodyPr/>
          <a:lstStyle/>
          <a:p>
            <a:pPr algn="l"/>
            <a:r>
              <a:rPr lang="en-US" sz="4000" b="1" kern="1200" dirty="0">
                <a:solidFill>
                  <a:srgbClr val="000000"/>
                </a:solidFill>
                <a:latin typeface="Verdana" panose="020B0604030504040204" pitchFamily="34" charset="0"/>
                <a:ea typeface="ＭＳ Ｐゴシック" panose="020B0600070205080204" pitchFamily="34" charset="-128"/>
                <a:cs typeface="+mn-cs"/>
              </a:rPr>
              <a:t>Expansion of Early Years</a:t>
            </a:r>
            <a:br>
              <a:rPr lang="en-US" sz="4000" b="1" kern="1200" dirty="0">
                <a:solidFill>
                  <a:srgbClr val="000000"/>
                </a:solidFill>
                <a:latin typeface="Verdana" panose="020B0604030504040204" pitchFamily="34" charset="0"/>
                <a:ea typeface="ＭＳ Ｐゴシック" panose="020B0600070205080204" pitchFamily="34" charset="-128"/>
                <a:cs typeface="+mn-cs"/>
              </a:rPr>
            </a:br>
            <a:r>
              <a:rPr lang="en-US" sz="4000" b="1" kern="1200" dirty="0">
                <a:solidFill>
                  <a:srgbClr val="000000"/>
                </a:solidFill>
                <a:latin typeface="Verdana" panose="020B0604030504040204" pitchFamily="34" charset="0"/>
                <a:ea typeface="ＭＳ Ｐゴシック" panose="020B0600070205080204" pitchFamily="34" charset="-128"/>
                <a:cs typeface="+mn-cs"/>
              </a:rPr>
              <a:t>entitlements 2023-2025</a:t>
            </a:r>
            <a:endParaRPr lang="en-GB" dirty="0"/>
          </a:p>
        </p:txBody>
      </p:sp>
      <p:sp>
        <p:nvSpPr>
          <p:cNvPr id="4100" name="TextBox 1">
            <a:extLst>
              <a:ext uri="{FF2B5EF4-FFF2-40B4-BE49-F238E27FC236}">
                <a16:creationId xmlns:a16="http://schemas.microsoft.com/office/drawing/2014/main" id="{6006DD6B-5F0D-4031-A6EB-D6257163B14F}"/>
              </a:ext>
            </a:extLst>
          </p:cNvPr>
          <p:cNvSpPr txBox="1">
            <a:spLocks noChangeArrowheads="1"/>
          </p:cNvSpPr>
          <p:nvPr/>
        </p:nvSpPr>
        <p:spPr bwMode="auto">
          <a:xfrm>
            <a:off x="251451" y="2201957"/>
            <a:ext cx="98813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3600" b="0" dirty="0">
                <a:solidFill>
                  <a:schemeClr val="tx1"/>
                </a:solidFill>
                <a:latin typeface="Verdana" panose="020B0604030504040204" pitchFamily="34" charset="0"/>
              </a:rPr>
              <a:t>Introduction</a:t>
            </a:r>
          </a:p>
          <a:p>
            <a:pPr eaLnBrk="1" hangingPunct="1"/>
            <a:endParaRPr lang="en-US" altLang="en-US" sz="3600" dirty="0">
              <a:solidFill>
                <a:srgbClr val="669900"/>
              </a:solidFill>
              <a:latin typeface="Verdana" panose="020B0604030504040204" pitchFamily="34" charset="0"/>
            </a:endParaRPr>
          </a:p>
          <a:p>
            <a:pPr eaLnBrk="1" hangingPunct="1"/>
            <a:r>
              <a:rPr lang="en-US" altLang="en-US" sz="2800" b="0" dirty="0">
                <a:solidFill>
                  <a:schemeClr val="tx1"/>
                </a:solidFill>
                <a:latin typeface="Verdana" panose="020B0604030504040204" pitchFamily="34" charset="0"/>
              </a:rPr>
              <a:t>November 2023</a:t>
            </a:r>
          </a:p>
          <a:p>
            <a:pPr eaLnBrk="1" hangingPunct="1"/>
            <a:endParaRPr lang="en-US" altLang="en-US" sz="2800" b="0" dirty="0">
              <a:solidFill>
                <a:schemeClr val="tx1"/>
              </a:solidFill>
              <a:latin typeface="Verdana" panose="020B0604030504040204" pitchFamily="34" charset="0"/>
            </a:endParaRPr>
          </a:p>
          <a:p>
            <a:pPr eaLnBrk="1" hangingPunct="1"/>
            <a:endParaRPr lang="en-US" altLang="en-US" sz="2800" b="0" dirty="0">
              <a:solidFill>
                <a:schemeClr val="tx1"/>
              </a:solidFill>
              <a:latin typeface="Verdana" panose="020B0604030504040204" pitchFamily="34" charset="0"/>
            </a:endParaRPr>
          </a:p>
          <a:p>
            <a:pPr algn="l"/>
            <a:r>
              <a:rPr lang="en-GB" sz="180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Leah Forgacz-Cooper: </a:t>
            </a:r>
            <a:r>
              <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algn="l"/>
            <a:r>
              <a:rPr lang="en-GB" sz="1800" b="0" dirty="0">
                <a:solidFill>
                  <a:srgbClr val="000000"/>
                </a:solidFill>
                <a:highlight>
                  <a:srgbClr val="FFF7C4"/>
                </a:highlight>
                <a:latin typeface="Verdana" panose="020B0604030504040204" pitchFamily="34" charset="0"/>
                <a:ea typeface="Verdana" panose="020B0604030504040204" pitchFamily="34" charset="0"/>
                <a:cs typeface="Verdana" panose="020B0604030504040204" pitchFamily="34" charset="0"/>
              </a:rPr>
              <a:t>Email:</a:t>
            </a:r>
            <a:r>
              <a:rPr lang="en-GB" sz="1800" b="0" i="0" u="sng"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800" b="0" i="0" u="none" strike="noStrike"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sz="1800" b="0" dirty="0">
              <a:solidFill>
                <a:srgbClr val="CC3300"/>
              </a:solidFill>
              <a:latin typeface="Verdana" panose="020B0604030504040204" pitchFamily="34" charset="0"/>
            </a:endParaRPr>
          </a:p>
        </p:txBody>
      </p:sp>
      <p:sp>
        <p:nvSpPr>
          <p:cNvPr id="4103" name="TextBox 2">
            <a:extLst>
              <a:ext uri="{FF2B5EF4-FFF2-40B4-BE49-F238E27FC236}">
                <a16:creationId xmlns:a16="http://schemas.microsoft.com/office/drawing/2014/main" id="{ACBB212B-0F52-4957-A7C8-669106267DB1}"/>
              </a:ext>
            </a:extLst>
          </p:cNvPr>
          <p:cNvSpPr txBox="1">
            <a:spLocks noChangeArrowheads="1"/>
          </p:cNvSpPr>
          <p:nvPr/>
        </p:nvSpPr>
        <p:spPr bwMode="auto">
          <a:xfrm>
            <a:off x="5272089" y="5797550"/>
            <a:ext cx="4860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800" b="0" dirty="0">
                <a:solidFill>
                  <a:schemeClr val="tx1"/>
                </a:solidFill>
              </a:rPr>
              <a:t>CHILDREN’S &amp; ADULTS’ SERVICES</a:t>
            </a:r>
          </a:p>
        </p:txBody>
      </p:sp>
      <p:sp>
        <p:nvSpPr>
          <p:cNvPr id="4098" name="Text Box 14">
            <a:extLst>
              <a:ext uri="{FF2B5EF4-FFF2-40B4-BE49-F238E27FC236}">
                <a16:creationId xmlns:a16="http://schemas.microsoft.com/office/drawing/2014/main" id="{E5F0836F-4839-42C3-B5FC-96B697E026AF}"/>
              </a:ext>
              <a:ext uri="{C183D7F6-B498-43B3-948B-1728B52AA6E4}">
                <adec:decorative xmlns:adec="http://schemas.microsoft.com/office/drawing/2017/decorative" val="1"/>
              </a:ext>
            </a:extLst>
          </p:cNvPr>
          <p:cNvSpPr txBox="1">
            <a:spLocks noChangeArrowheads="1"/>
          </p:cNvSpPr>
          <p:nvPr/>
        </p:nvSpPr>
        <p:spPr bwMode="auto">
          <a:xfrm>
            <a:off x="914401" y="4995863"/>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4099" name="Text Box 15">
            <a:extLst>
              <a:ext uri="{FF2B5EF4-FFF2-40B4-BE49-F238E27FC236}">
                <a16:creationId xmlns:a16="http://schemas.microsoft.com/office/drawing/2014/main" id="{E87012C0-BDCB-471B-9DF6-281557B031D0}"/>
              </a:ext>
              <a:ext uri="{C183D7F6-B498-43B3-948B-1728B52AA6E4}">
                <adec:decorative xmlns:adec="http://schemas.microsoft.com/office/drawing/2017/decorative" val="1"/>
              </a:ext>
            </a:extLst>
          </p:cNvPr>
          <p:cNvSpPr txBox="1">
            <a:spLocks noChangeArrowheads="1"/>
          </p:cNvSpPr>
          <p:nvPr/>
        </p:nvSpPr>
        <p:spPr bwMode="auto">
          <a:xfrm>
            <a:off x="1050925" y="4919663"/>
            <a:ext cx="3978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pic>
        <p:nvPicPr>
          <p:cNvPr id="4102" name="Picture 1">
            <a:extLst>
              <a:ext uri="{FF2B5EF4-FFF2-40B4-BE49-F238E27FC236}">
                <a16:creationId xmlns:a16="http://schemas.microsoft.com/office/drawing/2014/main" id="{550BC4C4-960E-4D6B-AAED-5FEFD01026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6" y="6302376"/>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a:extLst>
              <a:ext uri="{FF2B5EF4-FFF2-40B4-BE49-F238E27FC236}">
                <a16:creationId xmlns:a16="http://schemas.microsoft.com/office/drawing/2014/main" id="{58996B14-FB3F-477E-B113-02B3247FD8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6488113"/>
            <a:ext cx="55610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508F46C-50AB-1A42-93F1-E92830EB01C9}"/>
              </a:ext>
            </a:extLst>
          </p:cNvPr>
          <p:cNvSpPr txBox="1"/>
          <p:nvPr/>
        </p:nvSpPr>
        <p:spPr>
          <a:xfrm>
            <a:off x="106280" y="1232782"/>
            <a:ext cx="4643123" cy="5762540"/>
          </a:xfrm>
          <a:prstGeom prst="rect">
            <a:avLst/>
          </a:prstGeom>
          <a:noFill/>
        </p:spPr>
        <p:txBody>
          <a:bodyPr wrap="square" lIns="91440" tIns="45720" rIns="91440" bIns="45720" rtlCol="0" anchor="t">
            <a:spAutoFit/>
          </a:bodyPr>
          <a:lstStyle/>
          <a:p>
            <a:pPr>
              <a:lnSpc>
                <a:spcPct val="114583"/>
              </a:lnSpc>
            </a:pPr>
            <a:endParaRPr lang="en-US" altLang="zh-CN" sz="180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For new childminders that complete their registration between 15th March 23-31st March 25.</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Must apply within 2 months of registering.</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Childminders applying to an agency with receive first £600 following registration and a second payment of £600 once operational and caring for at least one child. </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New childminders (these are individuals who have not been previously registered with </a:t>
            </a:r>
            <a:r>
              <a:rPr lang="en-US" altLang="zh-CN" sz="1600" b="0" dirty="0" err="1">
                <a:solidFill>
                  <a:srgbClr val="090B0B"/>
                </a:solidFill>
                <a:latin typeface="Verdana"/>
                <a:ea typeface="Verdana"/>
              </a:rPr>
              <a:t>Ofsted</a:t>
            </a:r>
            <a:r>
              <a:rPr lang="en-US" altLang="zh-CN" sz="1600" b="0" dirty="0">
                <a:solidFill>
                  <a:srgbClr val="090B0B"/>
                </a:solidFill>
                <a:latin typeface="Verdana"/>
                <a:ea typeface="Verdana"/>
              </a:rPr>
              <a:t> or child-minding agency within 12mths prior applying for grant)</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Applications open on 30th Nov 2023.</a:t>
            </a:r>
          </a:p>
        </p:txBody>
      </p:sp>
      <p:sp>
        <p:nvSpPr>
          <p:cNvPr id="9" name="TextBox 8">
            <a:extLst>
              <a:ext uri="{FF2B5EF4-FFF2-40B4-BE49-F238E27FC236}">
                <a16:creationId xmlns:a16="http://schemas.microsoft.com/office/drawing/2014/main" id="{FAF9AB71-3E8A-9341-83B3-F9185F337E78}"/>
              </a:ext>
            </a:extLst>
          </p:cNvPr>
          <p:cNvSpPr txBox="1"/>
          <p:nvPr/>
        </p:nvSpPr>
        <p:spPr>
          <a:xfrm>
            <a:off x="125132" y="3883220"/>
            <a:ext cx="10359190" cy="461665"/>
          </a:xfrm>
          <a:prstGeom prst="rect">
            <a:avLst/>
          </a:prstGeom>
          <a:noFill/>
        </p:spPr>
        <p:txBody>
          <a:bodyPr wrap="square" lIns="91440" tIns="45720" rIns="91440" bIns="45720" anchor="t">
            <a:spAutoFit/>
          </a:bodyPr>
          <a:lstStyle/>
          <a:p>
            <a:endParaRPr lang="en-US">
              <a:solidFill>
                <a:schemeClr val="tx1"/>
              </a:solidFill>
              <a:latin typeface="Verdana"/>
              <a:ea typeface="Verdana"/>
              <a:cs typeface="Arial"/>
            </a:endParaRPr>
          </a:p>
        </p:txBody>
      </p:sp>
      <p:sp>
        <p:nvSpPr>
          <p:cNvPr id="2" name="TextBox 1">
            <a:extLst>
              <a:ext uri="{FF2B5EF4-FFF2-40B4-BE49-F238E27FC236}">
                <a16:creationId xmlns:a16="http://schemas.microsoft.com/office/drawing/2014/main" id="{F42EB71D-1CC4-1844-851C-1CE4ED184EF4}"/>
              </a:ext>
            </a:extLst>
          </p:cNvPr>
          <p:cNvSpPr txBox="1"/>
          <p:nvPr/>
        </p:nvSpPr>
        <p:spPr>
          <a:xfrm>
            <a:off x="5344319" y="1295911"/>
            <a:ext cx="4968552" cy="4308872"/>
          </a:xfrm>
          <a:prstGeom prst="rect">
            <a:avLst/>
          </a:prstGeom>
          <a:noFill/>
        </p:spPr>
        <p:txBody>
          <a:bodyPr wrap="square" lIns="91440" tIns="45720" rIns="91440" bIns="45720" rtlCol="0" anchor="t">
            <a:spAutoFit/>
          </a:bodyPr>
          <a:lstStyle/>
          <a:p>
            <a:endParaRPr lang="en-US" altLang="zh-CN" sz="1800" dirty="0">
              <a:solidFill>
                <a:srgbClr val="090B0B"/>
              </a:solidFill>
              <a:latin typeface="Verdana"/>
              <a:ea typeface="Verdana"/>
              <a:cs typeface="Verdana" panose="020B0604030504040204" pitchFamily="34" charset="0"/>
            </a:endParaRPr>
          </a:p>
          <a:p>
            <a:pPr marL="285750" indent="-285750">
              <a:buFont typeface="Arial"/>
              <a:buChar char="•"/>
            </a:pPr>
            <a:r>
              <a:rPr lang="en-US" altLang="zh-CN" sz="1600" b="0" dirty="0">
                <a:solidFill>
                  <a:srgbClr val="090B0B"/>
                </a:solidFill>
                <a:latin typeface="Verdana"/>
                <a:ea typeface="Verdana"/>
                <a:cs typeface="Verdana" panose="020B0604030504040204" pitchFamily="34" charset="0"/>
              </a:rPr>
              <a:t>DfE have launched social media campaign to attract more young people (16-24years) into the sector. </a:t>
            </a:r>
          </a:p>
          <a:p>
            <a:pPr marL="285750" indent="-285750">
              <a:buFont typeface="Arial"/>
              <a:buChar char="•"/>
            </a:pPr>
            <a:endParaRPr lang="en-US" dirty="0">
              <a:solidFill>
                <a:srgbClr val="FFFFFF"/>
              </a:solidFill>
              <a:cs typeface="Arial" panose="020B0604020202020204" pitchFamily="34" charset="0"/>
            </a:endParaRPr>
          </a:p>
          <a:p>
            <a:pPr marL="285750" indent="-285750">
              <a:buFont typeface="Arial"/>
              <a:buChar char="•"/>
            </a:pPr>
            <a:r>
              <a:rPr lang="en-US" altLang="zh-CN" sz="1600" b="0" dirty="0" err="1">
                <a:solidFill>
                  <a:srgbClr val="090B0B"/>
                </a:solidFill>
                <a:latin typeface="Verdana"/>
                <a:ea typeface="Verdana"/>
                <a:cs typeface="Verdana" panose="020B0604030504040204" pitchFamily="34" charset="0"/>
              </a:rPr>
              <a:t>Ealing</a:t>
            </a:r>
            <a:r>
              <a:rPr lang="en-US" altLang="zh-CN" sz="1600" b="0" dirty="0">
                <a:solidFill>
                  <a:srgbClr val="090B0B"/>
                </a:solidFill>
                <a:latin typeface="Verdana"/>
                <a:ea typeface="Verdana"/>
                <a:cs typeface="Verdana" panose="020B0604030504040204" pitchFamily="34" charset="0"/>
              </a:rPr>
              <a:t> have a strong apprenticeship offer in place.</a:t>
            </a:r>
          </a:p>
          <a:p>
            <a:pPr marL="285750" indent="-285750">
              <a:buFont typeface="Arial"/>
              <a:buChar char="•"/>
            </a:pPr>
            <a:endParaRPr lang="en-US" dirty="0">
              <a:solidFill>
                <a:srgbClr val="FFFFFF"/>
              </a:solidFill>
              <a:cs typeface="Arial"/>
            </a:endParaRPr>
          </a:p>
          <a:p>
            <a:pPr marL="285750" indent="-285750">
              <a:buFont typeface="Arial"/>
              <a:buChar char="•"/>
            </a:pPr>
            <a:r>
              <a:rPr lang="en-US" altLang="zh-CN" sz="1600" b="0" dirty="0">
                <a:solidFill>
                  <a:srgbClr val="090B0B"/>
                </a:solidFill>
                <a:latin typeface="Verdana"/>
                <a:ea typeface="Verdana"/>
                <a:cs typeface="Verdana" panose="020B0604030504040204" pitchFamily="34" charset="0"/>
              </a:rPr>
              <a:t>Already support in place for both employer and apprentice.</a:t>
            </a:r>
          </a:p>
          <a:p>
            <a:pPr marL="285750" indent="-285750">
              <a:buFont typeface="Arial"/>
              <a:buChar char="•"/>
            </a:pPr>
            <a:endParaRPr lang="en-US" dirty="0">
              <a:solidFill>
                <a:srgbClr val="FFFFFF"/>
              </a:solidFill>
              <a:cs typeface="Arial"/>
            </a:endParaRPr>
          </a:p>
          <a:p>
            <a:pPr marL="285750" indent="-285750">
              <a:buFont typeface="Arial"/>
              <a:buChar char="•"/>
            </a:pPr>
            <a:r>
              <a:rPr lang="en-US" altLang="zh-CN" sz="1600" b="0" dirty="0">
                <a:solidFill>
                  <a:srgbClr val="090B0B"/>
                </a:solidFill>
                <a:latin typeface="Verdana"/>
                <a:ea typeface="Verdana"/>
                <a:cs typeface="Verdana" panose="020B0604030504040204" pitchFamily="34" charset="0"/>
              </a:rPr>
              <a:t>Additional work to commence in schools in partnerships with </a:t>
            </a:r>
            <a:r>
              <a:rPr lang="en-US" altLang="zh-CN" sz="1600" b="0" dirty="0" err="1">
                <a:solidFill>
                  <a:srgbClr val="090B0B"/>
                </a:solidFill>
                <a:latin typeface="Verdana"/>
                <a:ea typeface="Verdana"/>
                <a:cs typeface="Verdana" panose="020B0604030504040204" pitchFamily="34" charset="0"/>
              </a:rPr>
              <a:t>Connexions</a:t>
            </a:r>
            <a:r>
              <a:rPr lang="en-US" altLang="zh-CN" sz="1600" b="0" dirty="0">
                <a:solidFill>
                  <a:srgbClr val="090B0B"/>
                </a:solidFill>
                <a:latin typeface="Verdana"/>
                <a:ea typeface="Verdana"/>
                <a:cs typeface="Verdana" panose="020B0604030504040204" pitchFamily="34" charset="0"/>
              </a:rPr>
              <a:t> specifically around Early years apprenticeships. </a:t>
            </a:r>
            <a:br>
              <a:rPr lang="en-US" dirty="0"/>
            </a:br>
            <a:endParaRPr lang="en-US" dirty="0">
              <a:cs typeface="Arial"/>
            </a:endParaRPr>
          </a:p>
        </p:txBody>
      </p:sp>
      <p:sp>
        <p:nvSpPr>
          <p:cNvPr id="3" name="TextBox 2">
            <a:extLst>
              <a:ext uri="{FF2B5EF4-FFF2-40B4-BE49-F238E27FC236}">
                <a16:creationId xmlns:a16="http://schemas.microsoft.com/office/drawing/2014/main" id="{89CB12BD-FBDD-368F-3248-D92819881711}"/>
              </a:ext>
            </a:extLst>
          </p:cNvPr>
          <p:cNvSpPr txBox="1"/>
          <p:nvPr/>
        </p:nvSpPr>
        <p:spPr>
          <a:xfrm>
            <a:off x="2427842" y="520380"/>
            <a:ext cx="45593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0">
              <a:cs typeface="Arial"/>
            </a:endParaRPr>
          </a:p>
        </p:txBody>
      </p:sp>
      <p:sp>
        <p:nvSpPr>
          <p:cNvPr id="4" name="TextBox 3">
            <a:extLst>
              <a:ext uri="{FF2B5EF4-FFF2-40B4-BE49-F238E27FC236}">
                <a16:creationId xmlns:a16="http://schemas.microsoft.com/office/drawing/2014/main" id="{43A28AE2-AB9F-2743-9FDC-44BA70BDCE77}"/>
              </a:ext>
            </a:extLst>
          </p:cNvPr>
          <p:cNvSpPr txBox="1"/>
          <p:nvPr/>
        </p:nvSpPr>
        <p:spPr>
          <a:xfrm>
            <a:off x="204316" y="397049"/>
            <a:ext cx="4545087" cy="764889"/>
          </a:xfrm>
          <a:prstGeom prst="rect">
            <a:avLst/>
          </a:prstGeom>
          <a:solidFill>
            <a:srgbClr val="FFDD97"/>
          </a:solidFill>
        </p:spPr>
        <p:txBody>
          <a:bodyPr wrap="square" rtlCol="0">
            <a:spAutoFit/>
          </a:bodyPr>
          <a:lstStyle/>
          <a:p>
            <a:pPr>
              <a:lnSpc>
                <a:spcPct val="114583"/>
              </a:lnSpc>
            </a:pPr>
            <a:r>
              <a:rPr lang="en-US" altLang="zh-CN" sz="2000" dirty="0">
                <a:solidFill>
                  <a:srgbClr val="090B0B"/>
                </a:solidFill>
                <a:latin typeface="Verdana"/>
                <a:ea typeface="Verdana"/>
              </a:rPr>
              <a:t>6c. Funding</a:t>
            </a:r>
          </a:p>
          <a:p>
            <a:pPr>
              <a:lnSpc>
                <a:spcPct val="114583"/>
              </a:lnSpc>
            </a:pPr>
            <a:r>
              <a:rPr lang="en-US" altLang="zh-CN" sz="2000" dirty="0">
                <a:solidFill>
                  <a:srgbClr val="090B0B"/>
                </a:solidFill>
                <a:latin typeface="Verdana"/>
                <a:ea typeface="Verdana"/>
              </a:rPr>
              <a:t>Childminder start up grants</a:t>
            </a:r>
          </a:p>
        </p:txBody>
      </p:sp>
      <p:sp>
        <p:nvSpPr>
          <p:cNvPr id="8" name="TextBox 7">
            <a:extLst>
              <a:ext uri="{FF2B5EF4-FFF2-40B4-BE49-F238E27FC236}">
                <a16:creationId xmlns:a16="http://schemas.microsoft.com/office/drawing/2014/main" id="{D816A993-98B7-4641-B2D3-A11239EA29D6}"/>
              </a:ext>
            </a:extLst>
          </p:cNvPr>
          <p:cNvSpPr txBox="1"/>
          <p:nvPr/>
        </p:nvSpPr>
        <p:spPr>
          <a:xfrm>
            <a:off x="5497301" y="397269"/>
            <a:ext cx="4671554" cy="707886"/>
          </a:xfrm>
          <a:prstGeom prst="rect">
            <a:avLst/>
          </a:prstGeom>
          <a:solidFill>
            <a:srgbClr val="FFDD97"/>
          </a:solidFill>
        </p:spPr>
        <p:txBody>
          <a:bodyPr wrap="square" rtlCol="0">
            <a:spAutoFit/>
          </a:bodyPr>
          <a:lstStyle/>
          <a:p>
            <a:r>
              <a:rPr lang="en-US" altLang="zh-CN" sz="2000" dirty="0">
                <a:solidFill>
                  <a:srgbClr val="090B0B"/>
                </a:solidFill>
                <a:latin typeface="Verdana"/>
                <a:ea typeface="Verdana"/>
              </a:rPr>
              <a:t>7. </a:t>
            </a:r>
            <a:r>
              <a:rPr lang="en-US" altLang="zh-CN" sz="2000" dirty="0">
                <a:solidFill>
                  <a:srgbClr val="090B0B"/>
                </a:solidFill>
                <a:latin typeface="Verdana"/>
                <a:ea typeface="Verdana"/>
                <a:cs typeface="Verdana" panose="020B0604030504040204" pitchFamily="34" charset="0"/>
              </a:rPr>
              <a:t>Early Years Educator Apprenticeships </a:t>
            </a:r>
          </a:p>
        </p:txBody>
      </p:sp>
      <p:sp>
        <p:nvSpPr>
          <p:cNvPr id="10" name="TextBox 9">
            <a:extLst>
              <a:ext uri="{FF2B5EF4-FFF2-40B4-BE49-F238E27FC236}">
                <a16:creationId xmlns:a16="http://schemas.microsoft.com/office/drawing/2014/main" id="{B03C1D7A-EB1E-F242-8EE0-0CDB08AC6702}"/>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9</a:t>
            </a:r>
          </a:p>
        </p:txBody>
      </p:sp>
    </p:spTree>
    <p:extLst>
      <p:ext uri="{BB962C8B-B14F-4D97-AF65-F5344CB8AC3E}">
        <p14:creationId xmlns:p14="http://schemas.microsoft.com/office/powerpoint/2010/main" val="303441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128981" y="182303"/>
            <a:ext cx="1959944" cy="1164721"/>
          </a:xfrm>
          <a:prstGeom prst="rect">
            <a:avLst/>
          </a:prstGeom>
          <a:ln>
            <a:solidFill>
              <a:srgbClr val="FFC423"/>
            </a:solidFill>
          </a:ln>
        </p:spPr>
      </p:pic>
      <p:sp>
        <p:nvSpPr>
          <p:cNvPr id="13" name="TextBox 12">
            <a:extLst>
              <a:ext uri="{FF2B5EF4-FFF2-40B4-BE49-F238E27FC236}">
                <a16:creationId xmlns:a16="http://schemas.microsoft.com/office/drawing/2014/main" id="{5B9AF464-31BA-8549-826C-A7878DF4BE13}"/>
              </a:ext>
            </a:extLst>
          </p:cNvPr>
          <p:cNvSpPr txBox="1"/>
          <p:nvPr/>
        </p:nvSpPr>
        <p:spPr>
          <a:xfrm>
            <a:off x="2233380" y="533830"/>
            <a:ext cx="8293686" cy="461665"/>
          </a:xfrm>
          <a:prstGeom prst="rect">
            <a:avLst/>
          </a:prstGeom>
          <a:solidFill>
            <a:srgbClr val="FFDD97"/>
          </a:solidFill>
        </p:spPr>
        <p:txBody>
          <a:bodyPr wrap="square" lIns="91440" tIns="45720" rIns="91440" bIns="45720" anchor="t">
            <a:spAutoFit/>
          </a:bodyPr>
          <a:lstStyle/>
          <a:p>
            <a:r>
              <a:rPr lang="en-US" dirty="0">
                <a:solidFill>
                  <a:schemeClr val="tx1"/>
                </a:solidFill>
                <a:latin typeface="Verdana"/>
                <a:ea typeface="Verdana"/>
              </a:rPr>
              <a:t>8. Outcomes of the EYFS consultation </a:t>
            </a:r>
          </a:p>
        </p:txBody>
      </p:sp>
      <p:sp>
        <p:nvSpPr>
          <p:cNvPr id="23" name="Text Box 1">
            <a:extLst>
              <a:ext uri="{FF2B5EF4-FFF2-40B4-BE49-F238E27FC236}">
                <a16:creationId xmlns:a16="http://schemas.microsoft.com/office/drawing/2014/main" id="{E6D0F329-4A9C-954A-85D1-8227C4AF61DF}"/>
              </a:ext>
            </a:extLst>
          </p:cNvPr>
          <p:cNvSpPr txBox="1"/>
          <p:nvPr/>
        </p:nvSpPr>
        <p:spPr>
          <a:xfrm>
            <a:off x="150697" y="1651720"/>
            <a:ext cx="10306190" cy="57554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en-GB" sz="1600" b="0" dirty="0">
                <a:solidFill>
                  <a:schemeClr val="tx1"/>
                </a:solidFill>
                <a:latin typeface="Verdana"/>
                <a:ea typeface="Verdana"/>
                <a:cs typeface="Verdana" panose="020B0604030504040204" pitchFamily="34" charset="0"/>
              </a:rPr>
              <a:t>We have recently had the first update to the EYFS which came into force on Sep 4th 2023. The DfE have also consulted on further flexibilities that they believe would support the sector to meet the needs of the expansion to early years entitlements. This consultation closed on the 26th July and on 27th October the outcomes have been published. Further flexibilities to the EYFS have been agreed and are expected to apply from Jan 2024. </a:t>
            </a: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GB" sz="1600" b="0" dirty="0">
                <a:solidFill>
                  <a:schemeClr val="tx1"/>
                </a:solidFill>
                <a:latin typeface="Verdana"/>
                <a:ea typeface="Verdana"/>
                <a:cs typeface="Verdana" panose="020B0604030504040204" pitchFamily="34" charset="0"/>
              </a:rPr>
              <a:t>There are 2 areas that were consulted on that will</a:t>
            </a:r>
            <a:r>
              <a:rPr lang="en-GB" sz="1600" dirty="0">
                <a:solidFill>
                  <a:schemeClr val="tx1"/>
                </a:solidFill>
                <a:latin typeface="Verdana"/>
                <a:ea typeface="Verdana"/>
                <a:cs typeface="Verdana" panose="020B0604030504040204" pitchFamily="34" charset="0"/>
              </a:rPr>
              <a:t> not </a:t>
            </a:r>
            <a:r>
              <a:rPr lang="en-GB" sz="1600" b="0" dirty="0">
                <a:solidFill>
                  <a:schemeClr val="tx1"/>
                </a:solidFill>
                <a:latin typeface="Verdana"/>
                <a:ea typeface="Verdana"/>
                <a:cs typeface="Verdana" panose="020B0604030504040204" pitchFamily="34" charset="0"/>
              </a:rPr>
              <a:t>proceed:</a:t>
            </a:r>
          </a:p>
          <a:p>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a:buChar char="•"/>
            </a:pPr>
            <a:r>
              <a:rPr lang="en-GB" sz="1600" b="0" dirty="0">
                <a:solidFill>
                  <a:schemeClr val="tx1"/>
                </a:solidFill>
                <a:latin typeface="Verdana"/>
                <a:ea typeface="Verdana"/>
                <a:cs typeface="Verdana" panose="020B0604030504040204" pitchFamily="34" charset="0"/>
              </a:rPr>
              <a:t>Change in qualifications requirement outside of peak hours.</a:t>
            </a:r>
          </a:p>
          <a:p>
            <a:pPr marL="285750" indent="-285750">
              <a:buFont typeface="Arial"/>
              <a:buChar char="•"/>
            </a:pPr>
            <a:r>
              <a:rPr lang="en-GB" sz="1600" b="0" dirty="0">
                <a:solidFill>
                  <a:schemeClr val="tx1"/>
                </a:solidFill>
                <a:latin typeface="Verdana"/>
                <a:ea typeface="Verdana"/>
                <a:cs typeface="Verdana" panose="020B0604030504040204" pitchFamily="34" charset="0"/>
              </a:rPr>
              <a:t>Reduce the percentage of Level 2 qualified staff required per ratio from "at least half" to 30 or 40% of all other staff. </a:t>
            </a: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a:p>
            <a:r>
              <a:rPr lang="en-GB" sz="1600" b="0" dirty="0">
                <a:solidFill>
                  <a:schemeClr val="tx1"/>
                </a:solidFill>
                <a:latin typeface="Verdana"/>
                <a:ea typeface="Verdana"/>
                <a:cs typeface="Verdana" panose="020B0604030504040204" pitchFamily="34" charset="0"/>
              </a:rPr>
              <a:t>23 further amendments will proceed, Examples below:</a:t>
            </a:r>
          </a:p>
          <a:p>
            <a:pPr marL="285750" indent="-285750">
              <a:buFont typeface="Arial"/>
              <a:buChar char="•"/>
            </a:pPr>
            <a:r>
              <a:rPr lang="en-GB" sz="1600" b="0" dirty="0">
                <a:solidFill>
                  <a:schemeClr val="tx1"/>
                </a:solidFill>
                <a:latin typeface="Verdana"/>
                <a:ea typeface="Verdana"/>
                <a:cs typeface="Verdana" panose="020B0604030504040204" pitchFamily="34" charset="0"/>
              </a:rPr>
              <a:t>Create two separate EYFS frameworks (one for childminders and one for group and school-based providers) </a:t>
            </a:r>
          </a:p>
          <a:p>
            <a:pPr marL="285750" indent="-285750">
              <a:buFont typeface="Arial"/>
              <a:buChar char="•"/>
            </a:pPr>
            <a:r>
              <a:rPr lang="en-GB" sz="1600" b="0" dirty="0">
                <a:solidFill>
                  <a:schemeClr val="tx1"/>
                </a:solidFill>
                <a:latin typeface="Verdana"/>
                <a:ea typeface="Verdana"/>
                <a:cs typeface="Verdana" panose="020B0604030504040204" pitchFamily="34" charset="0"/>
              </a:rPr>
              <a:t>Remove the requirement for level 3 </a:t>
            </a:r>
            <a:r>
              <a:rPr lang="en-GB" sz="1600" b="0" dirty="0" err="1">
                <a:solidFill>
                  <a:schemeClr val="tx1"/>
                </a:solidFill>
                <a:latin typeface="Verdana"/>
                <a:ea typeface="Verdana"/>
                <a:cs typeface="Verdana" panose="020B0604030504040204" pitchFamily="34" charset="0"/>
              </a:rPr>
              <a:t>practioners</a:t>
            </a:r>
            <a:r>
              <a:rPr lang="en-GB" sz="1600" b="0" dirty="0">
                <a:solidFill>
                  <a:schemeClr val="tx1"/>
                </a:solidFill>
                <a:latin typeface="Verdana"/>
                <a:ea typeface="Verdana"/>
                <a:cs typeface="Verdana" panose="020B0604030504040204" pitchFamily="34" charset="0"/>
              </a:rPr>
              <a:t> to hold Level 2 maths qualification to count within </a:t>
            </a:r>
            <a:r>
              <a:rPr lang="en-GB" sz="1600" b="0" dirty="0" err="1">
                <a:solidFill>
                  <a:schemeClr val="tx1"/>
                </a:solidFill>
                <a:latin typeface="Verdana"/>
                <a:ea typeface="Verdana"/>
                <a:cs typeface="Verdana" panose="020B0604030504040204" pitchFamily="34" charset="0"/>
              </a:rPr>
              <a:t>staff:child</a:t>
            </a:r>
            <a:r>
              <a:rPr lang="en-GB" sz="1600" b="0" dirty="0">
                <a:solidFill>
                  <a:schemeClr val="tx1"/>
                </a:solidFill>
                <a:latin typeface="Verdana"/>
                <a:ea typeface="Verdana"/>
                <a:cs typeface="Verdana" panose="020B0604030504040204" pitchFamily="34" charset="0"/>
              </a:rPr>
              <a:t> ratios and instead place this requirement on managers (for group and school-based providers only) </a:t>
            </a:r>
          </a:p>
          <a:p>
            <a:pPr marL="285750" indent="-285750">
              <a:buFont typeface="Arial"/>
              <a:buChar char="•"/>
            </a:pPr>
            <a:r>
              <a:rPr lang="en-GB" sz="1600" b="0" dirty="0">
                <a:solidFill>
                  <a:schemeClr val="tx1"/>
                </a:solidFill>
                <a:latin typeface="Verdana"/>
                <a:ea typeface="Verdana"/>
                <a:cs typeface="Verdana" panose="020B0604030504040204" pitchFamily="34" charset="0"/>
              </a:rPr>
              <a:t>Allow students and apprentices to count in </a:t>
            </a:r>
            <a:r>
              <a:rPr lang="en-GB" sz="1600" b="0" dirty="0" err="1">
                <a:solidFill>
                  <a:schemeClr val="tx1"/>
                </a:solidFill>
                <a:latin typeface="Verdana"/>
                <a:ea typeface="Verdana"/>
                <a:cs typeface="Verdana" panose="020B0604030504040204" pitchFamily="34" charset="0"/>
              </a:rPr>
              <a:t>staff:child</a:t>
            </a:r>
            <a:r>
              <a:rPr lang="en-GB" sz="1600" b="0" dirty="0">
                <a:solidFill>
                  <a:schemeClr val="tx1"/>
                </a:solidFill>
                <a:latin typeface="Verdana"/>
                <a:ea typeface="Verdana"/>
                <a:cs typeface="Verdana" panose="020B0604030504040204" pitchFamily="34" charset="0"/>
              </a:rPr>
              <a:t> ratios (for group and school-based providers only)</a:t>
            </a: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p:txBody>
      </p:sp>
      <p:sp>
        <p:nvSpPr>
          <p:cNvPr id="15" name="TextBox 14">
            <a:extLst>
              <a:ext uri="{FF2B5EF4-FFF2-40B4-BE49-F238E27FC236}">
                <a16:creationId xmlns:a16="http://schemas.microsoft.com/office/drawing/2014/main" id="{E0E8827E-FC07-9348-BBEF-77971E95B340}"/>
              </a:ext>
            </a:extLst>
          </p:cNvPr>
          <p:cNvSpPr txBox="1"/>
          <p:nvPr/>
        </p:nvSpPr>
        <p:spPr>
          <a:xfrm rot="10800000" flipV="1">
            <a:off x="243769" y="6736632"/>
            <a:ext cx="9954454" cy="584775"/>
          </a:xfrm>
          <a:prstGeom prst="rect">
            <a:avLst/>
          </a:prstGeom>
          <a:solidFill>
            <a:srgbClr val="FFF7C4"/>
          </a:solidFill>
        </p:spPr>
        <p:txBody>
          <a:bodyPr wrap="square" lIns="91440" tIns="45720" rIns="91440" bIns="45720" rtlCol="0" anchor="t">
            <a:spAutoFit/>
          </a:bodyPr>
          <a:lstStyle/>
          <a:p>
            <a:r>
              <a:rPr lang="en-GB" sz="1600" b="0" dirty="0">
                <a:solidFill>
                  <a:schemeClr val="tx1"/>
                </a:solidFill>
                <a:latin typeface="Verdana"/>
                <a:ea typeface="Verdana"/>
                <a:cs typeface="Verdana" panose="020B0604030504040204" pitchFamily="34" charset="0"/>
              </a:rPr>
              <a:t>For the full document see </a:t>
            </a:r>
            <a:r>
              <a:rPr lang="en-GB" sz="1600" b="0" dirty="0">
                <a:solidFill>
                  <a:schemeClr val="tx1"/>
                </a:solidFill>
                <a:latin typeface="Arial"/>
                <a:ea typeface="Verdana"/>
                <a:cs typeface="Arial"/>
                <a:hlinkClick r:id="rId4">
                  <a:extLst>
                    <a:ext uri="{A12FA001-AC4F-418D-AE19-62706E023703}">
                      <ahyp:hlinkClr xmlns:ahyp="http://schemas.microsoft.com/office/drawing/2018/hyperlinkcolor" val="tx"/>
                    </a:ext>
                  </a:extLst>
                </a:hlinkClick>
              </a:rPr>
              <a:t>Early years foundation stage regulatory changes - consultation response (publishing.service.gov.uk)</a:t>
            </a:r>
            <a:endParaRPr lang="en-GB" sz="1600" b="0" dirty="0">
              <a:solidFill>
                <a:schemeClr val="tx1"/>
              </a:solidFill>
              <a:latin typeface="Verdana"/>
              <a:ea typeface="Verdana"/>
              <a:cs typeface="Verdana" panose="020B0604030504040204" pitchFamily="34" charset="0"/>
            </a:endParaRPr>
          </a:p>
        </p:txBody>
      </p:sp>
      <p:sp>
        <p:nvSpPr>
          <p:cNvPr id="6" name="TextBox 5">
            <a:extLst>
              <a:ext uri="{FF2B5EF4-FFF2-40B4-BE49-F238E27FC236}">
                <a16:creationId xmlns:a16="http://schemas.microsoft.com/office/drawing/2014/main" id="{6496F510-95F8-0F4A-B0B9-5312EC275FFE}"/>
              </a:ext>
            </a:extLst>
          </p:cNvPr>
          <p:cNvSpPr txBox="1"/>
          <p:nvPr/>
        </p:nvSpPr>
        <p:spPr>
          <a:xfrm>
            <a:off x="9952831" y="7102177"/>
            <a:ext cx="65645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10</a:t>
            </a:r>
          </a:p>
        </p:txBody>
      </p:sp>
    </p:spTree>
    <p:extLst>
      <p:ext uri="{BB962C8B-B14F-4D97-AF65-F5344CB8AC3E}">
        <p14:creationId xmlns:p14="http://schemas.microsoft.com/office/powerpoint/2010/main" val="255275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04B667-5AAB-4CF5-B755-B074874AB1E2}"/>
              </a:ext>
            </a:extLst>
          </p:cNvPr>
          <p:cNvSpPr txBox="1">
            <a:spLocks noGrp="1"/>
          </p:cNvSpPr>
          <p:nvPr>
            <p:ph type="title"/>
          </p:nvPr>
        </p:nvSpPr>
        <p:spPr>
          <a:xfrm>
            <a:off x="370480" y="309352"/>
            <a:ext cx="5405887" cy="589070"/>
          </a:xfrm>
          <a:solidFill>
            <a:srgbClr val="FFDD97"/>
          </a:solidFill>
        </p:spPr>
        <p:txBody>
          <a:bodyPr vert="horz" lIns="91440" tIns="45720" rIns="91440" bIns="45720" rtlCol="0" anchor="ctr" anchorCtr="0">
            <a:noAutofit/>
          </a:bodyPr>
          <a:lstStyle/>
          <a:p>
            <a:pPr algn="l"/>
            <a:r>
              <a:rPr lang="en-GB" sz="2300" b="1" dirty="0">
                <a:latin typeface="verdana pro"/>
                <a:cs typeface="Arial"/>
              </a:rPr>
              <a:t>9. Childcare Choices Campaign </a:t>
            </a:r>
            <a:r>
              <a:rPr lang="en-GB" sz="1450" dirty="0">
                <a:solidFill>
                  <a:srgbClr val="000000"/>
                </a:solidFill>
                <a:latin typeface="Arial"/>
                <a:cs typeface="Arial"/>
              </a:rPr>
              <a:t> </a:t>
            </a:r>
            <a:endParaRPr lang="en-US" sz="1450" b="1" dirty="0">
              <a:latin typeface="Verdana Pro"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C9837D1F-2984-4638-8D60-F52C1C10F080}"/>
              </a:ext>
            </a:extLst>
          </p:cNvPr>
          <p:cNvSpPr>
            <a:spLocks noChangeArrowheads="1"/>
          </p:cNvSpPr>
          <p:nvPr/>
        </p:nvSpPr>
        <p:spPr bwMode="auto">
          <a:xfrm>
            <a:off x="5095382" y="4142151"/>
            <a:ext cx="210443" cy="2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629" tIns="37814" rIns="75629" bIns="3781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756300">
              <a:defRPr/>
            </a:pPr>
            <a:r>
              <a:rPr lang="en-GB" altLang="en-US" sz="827">
                <a:solidFill>
                  <a:prstClr val="black"/>
                </a:solidFill>
                <a:ea typeface="Calibri" panose="020F0502020204030204" pitchFamily="34" charset="0"/>
                <a:cs typeface="Arial" panose="020B0604020202020204" pitchFamily="34" charset="0"/>
              </a:rPr>
              <a:t>  </a:t>
            </a:r>
            <a:endParaRPr lang="en-GB" altLang="en-US" sz="1489">
              <a:solidFill>
                <a:prstClr val="black"/>
              </a:solidFill>
            </a:endParaRPr>
          </a:p>
        </p:txBody>
      </p:sp>
      <p:sp>
        <p:nvSpPr>
          <p:cNvPr id="9" name="Content Placeholder 8">
            <a:extLst>
              <a:ext uri="{FF2B5EF4-FFF2-40B4-BE49-F238E27FC236}">
                <a16:creationId xmlns:a16="http://schemas.microsoft.com/office/drawing/2014/main" id="{87714D77-7DD8-F775-5BA1-06C0B26F4D68}"/>
              </a:ext>
            </a:extLst>
          </p:cNvPr>
          <p:cNvSpPr>
            <a:spLocks noGrp="1"/>
          </p:cNvSpPr>
          <p:nvPr>
            <p:ph idx="1"/>
          </p:nvPr>
        </p:nvSpPr>
        <p:spPr/>
        <p:txBody>
          <a:bodyPr>
            <a:normAutofit/>
          </a:bodyPr>
          <a:lstStyle/>
          <a:p>
            <a:pPr algn="l"/>
            <a:endParaRPr lang="en-GB" sz="2978">
              <a:solidFill>
                <a:srgbClr val="000000"/>
              </a:solidFill>
              <a:latin typeface="Arial" panose="020B0604020202020204" pitchFamily="34" charset="0"/>
            </a:endParaRPr>
          </a:p>
          <a:p>
            <a:pPr marL="0" indent="0">
              <a:buNone/>
            </a:pPr>
            <a:endParaRPr lang="en-GB"/>
          </a:p>
        </p:txBody>
      </p:sp>
      <p:sp>
        <p:nvSpPr>
          <p:cNvPr id="7" name="TextBox 6">
            <a:extLst>
              <a:ext uri="{FF2B5EF4-FFF2-40B4-BE49-F238E27FC236}">
                <a16:creationId xmlns:a16="http://schemas.microsoft.com/office/drawing/2014/main" id="{C36503EB-62EA-B988-5CF2-A21D39C63EDF}"/>
              </a:ext>
            </a:extLst>
          </p:cNvPr>
          <p:cNvSpPr txBox="1"/>
          <p:nvPr/>
        </p:nvSpPr>
        <p:spPr>
          <a:xfrm>
            <a:off x="5491035" y="1237252"/>
            <a:ext cx="5027368" cy="6217087"/>
          </a:xfrm>
          <a:prstGeom prst="rect">
            <a:avLst/>
          </a:prstGeom>
          <a:noFill/>
        </p:spPr>
        <p:txBody>
          <a:bodyPr wrap="square" lIns="91440" tIns="45720" rIns="91440" bIns="45720" rtlCol="0" anchor="t">
            <a:spAutoFit/>
          </a:bodyPr>
          <a:lstStyle/>
          <a:p>
            <a:pPr marL="285750" indent="-285750">
              <a:buFont typeface="Arial"/>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An online childcare support checker is available to help parents find the right childcare offer for them and learn how much money they can save.</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An explainer summarising how entitlements are changing between now and September 2025 is available</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DfE Education Hub provides accessible information for parents, pupils and education professionals, including this piece on how we are tackling the cost of childcare.</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Content is available to share on social channels, including Twitter, Facebook, LinkedIn and Instagram.</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More information on wider financial support is available on the Help for Households website and leaflet.</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GB"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htpps</a:t>
            </a: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helpforhouseholds.campaign.gov.uk</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0"/>
              </a:spcBef>
              <a:spcAft>
                <a:spcPts val="0"/>
              </a:spcAft>
              <a:buFont typeface="Arial"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6220" indent="-236220">
              <a:buFont typeface="Arial" panose="020B0604020202020204" pitchFamily="34" charset="0"/>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667D64D3-2575-E942-836C-B35A2F2043D4}"/>
              </a:ext>
            </a:extLst>
          </p:cNvPr>
          <p:cNvSpPr txBox="1"/>
          <p:nvPr/>
        </p:nvSpPr>
        <p:spPr>
          <a:xfrm>
            <a:off x="367146" y="952161"/>
            <a:ext cx="5027368" cy="3293209"/>
          </a:xfrm>
          <a:prstGeom prst="rect">
            <a:avLst/>
          </a:prstGeom>
          <a:noFill/>
        </p:spPr>
        <p:txBody>
          <a:bodyPr wrap="square" lIns="91440" tIns="45720" rIns="91440" bIns="45720" rtlCol="0" anchor="t">
            <a:spAutoFit/>
          </a:bodyPr>
          <a:lstStyle/>
          <a:p>
            <a:pPr marL="285750" indent="-285750">
              <a:buFont typeface="Arial"/>
              <a:buChar char="•"/>
            </a:pPr>
            <a:r>
              <a:rPr lang="en-GB" sz="1600" b="0" dirty="0">
                <a:solidFill>
                  <a:schemeClr val="tx1"/>
                </a:solidFill>
                <a:latin typeface="Verdana"/>
                <a:ea typeface="Verdana"/>
                <a:cs typeface="Verdana" panose="020B0604030504040204" pitchFamily="34" charset="0"/>
              </a:rPr>
              <a:t>Childcare Choices is a cross-government campaign that aims to make more parents aware of the financial support on offer to help them with the costs of childcare. </a:t>
            </a:r>
            <a:endParaRPr lang="en-US">
              <a:solidFill>
                <a:schemeClr val="tx1"/>
              </a:solidFill>
            </a:endParaRPr>
          </a:p>
          <a:p>
            <a:pPr marL="285750" indent="-285750">
              <a:buFont typeface="Arial"/>
              <a:buChar char="•"/>
            </a:pPr>
            <a:r>
              <a:rPr lang="en-GB" sz="1600" b="0" dirty="0">
                <a:solidFill>
                  <a:schemeClr val="tx1"/>
                </a:solidFill>
                <a:latin typeface="Verdana"/>
                <a:ea typeface="Verdana"/>
                <a:cs typeface="Verdana" panose="020B0604030504040204" pitchFamily="34" charset="0"/>
              </a:rPr>
              <a:t>The Childcare Choices website has now been updated to allow parents to find out what they </a:t>
            </a:r>
            <a:r>
              <a:rPr lang="en-GB" sz="1600" b="0">
                <a:solidFill>
                  <a:schemeClr val="tx1"/>
                </a:solidFill>
                <a:latin typeface="Verdana"/>
                <a:ea typeface="Verdana"/>
                <a:cs typeface="Verdana" panose="020B0604030504040204" pitchFamily="34" charset="0"/>
              </a:rPr>
              <a:t>will be eligible for and when to apply </a:t>
            </a:r>
            <a:endParaRPr lang="en-GB" sz="1600" b="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There is also a resource page for childcare providers covering:</a:t>
            </a:r>
          </a:p>
          <a:p>
            <a:pPr marL="693420" lvl="1" indent="-236220">
              <a:buFont typeface="Arial" panose="020B0604020202020204" pitchFamily="34" charset="0"/>
              <a:buChar char="•"/>
            </a:pPr>
            <a:r>
              <a:rPr lang="en-GB" sz="1600" b="0" dirty="0">
                <a:solidFill>
                  <a:schemeClr val="tx1"/>
                </a:solidFill>
                <a:latin typeface="Verdana"/>
                <a:ea typeface="Verdana"/>
                <a:cs typeface="Verdana" panose="020B0604030504040204" pitchFamily="34" charset="0"/>
              </a:rPr>
              <a:t>Tax Free Childcare</a:t>
            </a:r>
          </a:p>
          <a:p>
            <a:pPr marL="693420" lvl="1" indent="-236220">
              <a:buFont typeface="Arial" panose="020B0604020202020204" pitchFamily="34" charset="0"/>
              <a:buChar char="•"/>
            </a:pPr>
            <a:r>
              <a:rPr lang="en-GB" sz="1600" b="0" dirty="0">
                <a:solidFill>
                  <a:schemeClr val="tx1"/>
                </a:solidFill>
                <a:latin typeface="Verdana"/>
                <a:ea typeface="Verdana"/>
                <a:cs typeface="Verdana" panose="020B0604030504040204" pitchFamily="34" charset="0"/>
              </a:rPr>
              <a:t>Business Resources</a:t>
            </a:r>
          </a:p>
          <a:p>
            <a:pPr marL="0" indent="0">
              <a:buFont typeface="Arial" panose="020B0604020202020204" pitchFamily="34" charset="0"/>
              <a:buNone/>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Link: </a:t>
            </a: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https://www.childcarechoices.gov.uk</a:t>
            </a: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701AC5D9-018F-CE43-96E6-5324826D4441}"/>
              </a:ext>
            </a:extLst>
          </p:cNvPr>
          <p:cNvPicPr>
            <a:picLocks noChangeAspect="1"/>
          </p:cNvPicPr>
          <p:nvPr/>
        </p:nvPicPr>
        <p:blipFill>
          <a:blip r:embed="rId4"/>
          <a:stretch>
            <a:fillRect/>
          </a:stretch>
        </p:blipFill>
        <p:spPr>
          <a:xfrm>
            <a:off x="8008615" y="218695"/>
            <a:ext cx="1848102" cy="815102"/>
          </a:xfrm>
          <a:prstGeom prst="rect">
            <a:avLst/>
          </a:prstGeom>
        </p:spPr>
      </p:pic>
      <p:sp>
        <p:nvSpPr>
          <p:cNvPr id="11" name="TextBox 10">
            <a:extLst>
              <a:ext uri="{FF2B5EF4-FFF2-40B4-BE49-F238E27FC236}">
                <a16:creationId xmlns:a16="http://schemas.microsoft.com/office/drawing/2014/main" id="{6FFDA290-E629-8341-97EF-22534CE95386}"/>
              </a:ext>
            </a:extLst>
          </p:cNvPr>
          <p:cNvSpPr txBox="1"/>
          <p:nvPr/>
        </p:nvSpPr>
        <p:spPr>
          <a:xfrm>
            <a:off x="9952831" y="7102177"/>
            <a:ext cx="65645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11</a:t>
            </a:r>
          </a:p>
        </p:txBody>
      </p:sp>
      <p:pic>
        <p:nvPicPr>
          <p:cNvPr id="4" name="Picture 3" descr="A chart of children&amp;#39;s health&#10;&#10;Description automatically generated">
            <a:extLst>
              <a:ext uri="{FF2B5EF4-FFF2-40B4-BE49-F238E27FC236}">
                <a16:creationId xmlns:a16="http://schemas.microsoft.com/office/drawing/2014/main" id="{AB9D6632-25F4-53FA-ABE9-42376E03CAD5}"/>
              </a:ext>
            </a:extLst>
          </p:cNvPr>
          <p:cNvPicPr>
            <a:picLocks noChangeAspect="1"/>
          </p:cNvPicPr>
          <p:nvPr/>
        </p:nvPicPr>
        <p:blipFill>
          <a:blip r:embed="rId5"/>
          <a:stretch>
            <a:fillRect/>
          </a:stretch>
        </p:blipFill>
        <p:spPr>
          <a:xfrm>
            <a:off x="445875" y="4241654"/>
            <a:ext cx="4438370" cy="3220907"/>
          </a:xfrm>
          <a:prstGeom prst="rect">
            <a:avLst/>
          </a:prstGeom>
        </p:spPr>
      </p:pic>
    </p:spTree>
    <p:extLst>
      <p:ext uri="{BB962C8B-B14F-4D97-AF65-F5344CB8AC3E}">
        <p14:creationId xmlns:p14="http://schemas.microsoft.com/office/powerpoint/2010/main" val="11102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AF9AB71-3E8A-9341-83B3-F9185F337E78}"/>
              </a:ext>
            </a:extLst>
          </p:cNvPr>
          <p:cNvSpPr txBox="1"/>
          <p:nvPr/>
        </p:nvSpPr>
        <p:spPr>
          <a:xfrm>
            <a:off x="2680023" y="690158"/>
            <a:ext cx="6568204" cy="830997"/>
          </a:xfrm>
          <a:prstGeom prst="rect">
            <a:avLst/>
          </a:prstGeom>
          <a:noFill/>
        </p:spPr>
        <p:txBody>
          <a:bodyPr wrap="square" lIns="91440" tIns="45720" rIns="91440" bIns="45720" anchor="t">
            <a:spAutoFit/>
          </a:bodyPr>
          <a:lstStyle/>
          <a:p>
            <a:r>
              <a:rPr lang="en-US" sz="2400" dirty="0">
                <a:solidFill>
                  <a:schemeClr val="tx1"/>
                </a:solidFill>
                <a:latin typeface="Verdana"/>
                <a:ea typeface="Verdana"/>
                <a:cs typeface="Verdana" panose="020B0604030504040204" pitchFamily="34" charset="0"/>
              </a:rPr>
              <a:t>10. Where can I find more information?</a:t>
            </a:r>
            <a:r>
              <a:rPr lang="en-US" altLang="zh-CN" dirty="0">
                <a:solidFill>
                  <a:srgbClr val="090B0B"/>
                </a:solidFill>
                <a:latin typeface="Arial"/>
                <a:ea typeface="Verdana" panose="020B0604030504040204" pitchFamily="34" charset="0"/>
              </a:rPr>
              <a:t> </a:t>
            </a:r>
            <a:endParaRPr lang="en-US" dirty="0">
              <a:solidFill>
                <a:schemeClr val="tx1"/>
              </a:solidFill>
            </a:endParaRPr>
          </a:p>
        </p:txBody>
      </p:sp>
      <p:pic>
        <p:nvPicPr>
          <p:cNvPr id="10" name="Picture 35">
            <a:extLst>
              <a:ext uri="{FF2B5EF4-FFF2-40B4-BE49-F238E27FC236}">
                <a16:creationId xmlns:a16="http://schemas.microsoft.com/office/drawing/2014/main" id="{E568E278-EAE3-D84F-93C7-532C440F1216}"/>
              </a:ext>
            </a:extLst>
          </p:cNvPr>
          <p:cNvPicPr>
            <a:picLocks noChangeAspect="1"/>
          </p:cNvPicPr>
          <p:nvPr/>
        </p:nvPicPr>
        <p:blipFill>
          <a:blip r:embed="rId3"/>
          <a:stretch>
            <a:fillRect/>
          </a:stretch>
        </p:blipFill>
        <p:spPr>
          <a:xfrm>
            <a:off x="204550" y="181025"/>
            <a:ext cx="1959944" cy="1164721"/>
          </a:xfrm>
          <a:prstGeom prst="rect">
            <a:avLst/>
          </a:prstGeom>
          <a:ln>
            <a:solidFill>
              <a:srgbClr val="FFC423"/>
            </a:solidFill>
          </a:ln>
        </p:spPr>
      </p:pic>
      <p:sp>
        <p:nvSpPr>
          <p:cNvPr id="3" name="TextBox 2">
            <a:extLst>
              <a:ext uri="{FF2B5EF4-FFF2-40B4-BE49-F238E27FC236}">
                <a16:creationId xmlns:a16="http://schemas.microsoft.com/office/drawing/2014/main" id="{E417E5BE-9C22-6E46-967B-CDED51560649}"/>
              </a:ext>
            </a:extLst>
          </p:cNvPr>
          <p:cNvSpPr txBox="1"/>
          <p:nvPr/>
        </p:nvSpPr>
        <p:spPr>
          <a:xfrm>
            <a:off x="267755" y="1909217"/>
            <a:ext cx="10153128" cy="4501810"/>
          </a:xfrm>
          <a:prstGeom prst="rect">
            <a:avLst/>
          </a:prstGeom>
          <a:noFill/>
        </p:spPr>
        <p:txBody>
          <a:bodyPr wrap="square" rtlCol="0">
            <a:spAutoFit/>
          </a:bodyPr>
          <a:lstStyle/>
          <a:p>
            <a:pPr>
              <a:lnSpc>
                <a:spcPct val="101666"/>
              </a:lnSpc>
              <a:tabLst>
                <a:tab pos="342900" algn="l"/>
              </a:tabLst>
            </a:pPr>
            <a:r>
              <a:rPr lang="en-US" altLang="zh-CN" sz="1600" dirty="0">
                <a:solidFill>
                  <a:srgbClr val="000000"/>
                </a:solidFill>
                <a:latin typeface="Verdana" panose="020B0604030504040204" pitchFamily="34" charset="0"/>
                <a:ea typeface="Verdana" panose="020B0604030504040204" pitchFamily="34" charset="0"/>
                <a:cs typeface="Verdana" panose="020B0604030504040204" pitchFamily="34" charset="0"/>
              </a:rPr>
              <a:t>Other Sources of Information</a:t>
            </a:r>
          </a:p>
          <a:p>
            <a:pPr marL="285750" indent="-285750">
              <a:lnSpc>
                <a:spcPct val="101666"/>
              </a:lnSpc>
              <a:buFont typeface="Courier New" panose="02070309020205020404" pitchFamily="49" charset="0"/>
              <a:buChar char="o"/>
              <a:tabLst>
                <a:tab pos="342900" algn="l"/>
              </a:tabLst>
            </a:pPr>
            <a:endPar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1666"/>
              </a:lnSpc>
              <a:buFont typeface="Courier New" panose="02070309020205020404" pitchFamily="49" charset="0"/>
              <a:buChar char="o"/>
              <a:tabLst>
                <a:tab pos="342900" algn="l"/>
              </a:tabLst>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Childcare Choices campaign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helps parents understand the government childcare</a:t>
            </a:r>
            <a:r>
              <a:rPr lang="en-US" altLang="zh-CN" sz="1600" b="0" spc="-125"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offers</a:t>
            </a:r>
          </a:p>
          <a:p>
            <a:pPr marL="342900" hangingPunct="0">
              <a:lnSpc>
                <a:spcPct val="114583"/>
              </a:lnSpc>
              <a:spcBef>
                <a:spcPts val="175"/>
              </a:spcBef>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available to them. </a:t>
            </a:r>
            <a:r>
              <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https://www.childcarechoices.gov.uk</a:t>
            </a:r>
            <a:endPar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hangingPunct="0">
              <a:lnSpc>
                <a:spcPct val="114583"/>
              </a:lnSpc>
              <a:spcBef>
                <a:spcPts val="175"/>
              </a:spcBef>
            </a:pPr>
            <a:endPar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hangingPunct="0">
              <a:lnSpc>
                <a:spcPct val="114583"/>
              </a:lnSpc>
              <a:spcBef>
                <a:spcPts val="175"/>
              </a:spcBef>
            </a:pPr>
            <a:r>
              <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Childcare Choices provider information</a:t>
            </a:r>
            <a:r>
              <a:rPr lang="en-US" altLang="zh-CN" sz="1600" b="0" spc="-8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toolkit, with guidance and resources is available here:</a:t>
            </a:r>
          </a:p>
          <a:p>
            <a:pPr marL="342900" hangingPunct="0">
              <a:lnSpc>
                <a:spcPct val="114583"/>
              </a:lnSpc>
              <a:spcBef>
                <a:spcPts val="175"/>
              </a:spcBef>
            </a:pPr>
            <a:r>
              <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https://www.childcarechoices.gov.uk/providers/</a:t>
            </a:r>
            <a:endPar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457200">
              <a:lnSpc>
                <a:spcPct val="101666"/>
              </a:lnSpc>
              <a:spcBef>
                <a:spcPts val="255"/>
              </a:spcBef>
              <a:tabLst>
                <a:tab pos="800100" algn="l"/>
              </a:tabLst>
            </a:pPr>
            <a:endPar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endParaRPr>
          </a:p>
          <a:p>
            <a:pPr>
              <a:lnSpc>
                <a:spcPts val="755"/>
              </a:lnSpc>
            </a:pPr>
            <a:endParaRPr lang="en-US" sz="1600" b="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1666"/>
              </a:lnSpc>
              <a:buFont typeface="Courier New" panose="02070309020205020404" pitchFamily="49" charset="0"/>
              <a:buChar char="o"/>
              <a:tabLst>
                <a:tab pos="342900" algn="l"/>
              </a:tabLst>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DfE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Education Hub</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provides accessible information for parents, pupils and</a:t>
            </a:r>
            <a:r>
              <a:rPr lang="en-US" altLang="zh-CN" sz="1600" b="0" spc="-1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education</a:t>
            </a:r>
          </a:p>
          <a:p>
            <a:pPr marL="342900" hangingPunct="0">
              <a:lnSpc>
                <a:spcPct val="115000"/>
              </a:lnSpc>
              <a:spcBef>
                <a:spcPts val="175"/>
              </a:spcBef>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professionals, including these pieces on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how we are growing our 30 hours free</a:t>
            </a:r>
            <a:r>
              <a:rPr lang="en-US" altLang="zh-CN" sz="1600" b="0" spc="-85"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childcare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offer</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and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Budget 2023: Everything you need to know about childcare</a:t>
            </a:r>
            <a:r>
              <a:rPr lang="en-US" altLang="zh-CN" sz="1600" b="0" spc="-5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support</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342900" hangingPunct="0">
              <a:lnSpc>
                <a:spcPct val="115000"/>
              </a:lnSpc>
              <a:spcBef>
                <a:spcPts val="175"/>
              </a:spcBef>
            </a:pPr>
            <a:endPar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628650" indent="-285750" hangingPunct="0">
              <a:lnSpc>
                <a:spcPct val="115000"/>
              </a:lnSpc>
              <a:spcBef>
                <a:spcPts val="175"/>
              </a:spcBef>
              <a:buFont typeface="Courier New" panose="02070309020205020404" pitchFamily="49" charset="0"/>
              <a:buChar char="o"/>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Information about wider support for families and households is available on the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Help</a:t>
            </a:r>
            <a:r>
              <a:rPr lang="en-US" altLang="zh-CN" sz="1600" b="0" u="sng" spc="-65"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for</a:t>
            </a:r>
          </a:p>
          <a:p>
            <a:pPr marL="0" indent="342900">
              <a:lnSpc>
                <a:spcPct val="100000"/>
              </a:lnSpc>
              <a:spcBef>
                <a:spcPts val="320"/>
              </a:spcBef>
            </a:pP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Households</a:t>
            </a:r>
            <a:r>
              <a:rPr lang="en-US" altLang="zh-CN" sz="1600" b="0" u="sng" spc="-5"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 website. </a:t>
            </a:r>
            <a:r>
              <a:rPr lang="en-US" altLang="zh-CN" sz="1600" b="0" u="sng" spc="-5" dirty="0">
                <a:solidFill>
                  <a:schemeClr val="tx1"/>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https://</a:t>
            </a:r>
            <a:r>
              <a:rPr lang="en-US" altLang="zh-CN" sz="1600" b="0" u="sng" spc="-5" dirty="0" err="1">
                <a:solidFill>
                  <a:schemeClr val="tx1"/>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helpforhouseholds.campaign.gov.uk</a:t>
            </a:r>
            <a:endParaRPr lang="en-US" altLang="zh-CN" sz="1600" b="0" u="sng" spc="-5" dirty="0">
              <a:solidFill>
                <a:schemeClr val="tx1"/>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65774190-36B5-B643-A76C-66ED966FFFDF}"/>
              </a:ext>
            </a:extLst>
          </p:cNvPr>
          <p:cNvSpPr txBox="1"/>
          <p:nvPr/>
        </p:nvSpPr>
        <p:spPr>
          <a:xfrm>
            <a:off x="9808815" y="7102177"/>
            <a:ext cx="800472"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12</a:t>
            </a:r>
          </a:p>
        </p:txBody>
      </p:sp>
    </p:spTree>
    <p:extLst>
      <p:ext uri="{BB962C8B-B14F-4D97-AF65-F5344CB8AC3E}">
        <p14:creationId xmlns:p14="http://schemas.microsoft.com/office/powerpoint/2010/main" val="203304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58567" y="325041"/>
            <a:ext cx="5058769" cy="769441"/>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11</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EY Programme Manager</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58567" y="1477169"/>
            <a:ext cx="5049141" cy="1323439"/>
          </a:xfrm>
          <a:prstGeom prst="rect">
            <a:avLst/>
          </a:prstGeom>
          <a:noFill/>
        </p:spPr>
        <p:txBody>
          <a:bodyPr wrap="square" rtlCol="0">
            <a:spAutoFit/>
          </a:bodyPr>
          <a:lstStyle/>
          <a:p>
            <a:pPr algn="l"/>
            <a:r>
              <a:rPr lang="en-GB" sz="160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Leah Forgacz-Cooper: </a:t>
            </a:r>
          </a:p>
          <a:p>
            <a:pPr algn="l"/>
            <a:r>
              <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Email:</a:t>
            </a:r>
            <a:r>
              <a:rPr lang="en-GB" sz="1600" b="0" i="0"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600" b="0" i="0" u="none" strike="noStrike"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079AE37-4852-5145-92B6-A74A12AE9E9A}"/>
              </a:ext>
            </a:extLst>
          </p:cNvPr>
          <p:cNvSpPr txBox="1"/>
          <p:nvPr/>
        </p:nvSpPr>
        <p:spPr>
          <a:xfrm>
            <a:off x="9880823" y="6949777"/>
            <a:ext cx="576064"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13</a:t>
            </a:r>
          </a:p>
        </p:txBody>
      </p:sp>
      <p:sp>
        <p:nvSpPr>
          <p:cNvPr id="8" name="TextBox 7">
            <a:extLst>
              <a:ext uri="{FF2B5EF4-FFF2-40B4-BE49-F238E27FC236}">
                <a16:creationId xmlns:a16="http://schemas.microsoft.com/office/drawing/2014/main" id="{129D4657-4570-D742-B3FF-CF2F58DBA37A}"/>
              </a:ext>
            </a:extLst>
          </p:cNvPr>
          <p:cNvSpPr txBox="1"/>
          <p:nvPr/>
        </p:nvSpPr>
        <p:spPr>
          <a:xfrm>
            <a:off x="5471303" y="332221"/>
            <a:ext cx="4985584" cy="707886"/>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Finance</a:t>
            </a:r>
            <a:endParaRPr lang="en-US" sz="2000" dirty="0">
              <a:solidFill>
                <a:schemeClr val="tx1"/>
              </a:solidFill>
            </a:endParaRPr>
          </a:p>
        </p:txBody>
      </p:sp>
      <p:sp>
        <p:nvSpPr>
          <p:cNvPr id="9" name="TextBox 8">
            <a:extLst>
              <a:ext uri="{FF2B5EF4-FFF2-40B4-BE49-F238E27FC236}">
                <a16:creationId xmlns:a16="http://schemas.microsoft.com/office/drawing/2014/main" id="{2A6DC102-4B02-3C44-81C7-8964F51C12EE}"/>
              </a:ext>
            </a:extLst>
          </p:cNvPr>
          <p:cNvSpPr txBox="1"/>
          <p:nvPr/>
        </p:nvSpPr>
        <p:spPr>
          <a:xfrm>
            <a:off x="5440544" y="1765201"/>
            <a:ext cx="5112568" cy="4770537"/>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Bryn Jones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Data Officer (Funding queries)</a:t>
            </a:r>
          </a:p>
          <a:p>
            <a:r>
              <a:rPr lang="en-GB" sz="1600" b="1"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BJones@ealing.gov.uk</a:t>
            </a:r>
            <a:endParaRPr lang="en-GB" sz="16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Bridget Keni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Support Officer (Portal queries/ basic payment queries)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K</a:t>
            </a:r>
            <a:r>
              <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enib@ealing.gov.uk</a:t>
            </a:r>
            <a:endPar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Anne Reilly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Business and Finance Manager</a:t>
            </a:r>
          </a:p>
          <a:p>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R</a:t>
            </a:r>
            <a:r>
              <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eillya@ealing.gov.uk</a:t>
            </a:r>
            <a:endPar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endParaRPr lang="en-GB" sz="1600" b="1"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Key point of contact and funding timetable can be found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Business and early years' funding | Ealing Grid for Learning (egfl.org.uk)</a:t>
            </a:r>
            <a:endPar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2ED03DB2-6CD8-8E4D-BB5A-E6FFDB3C6872}"/>
              </a:ext>
            </a:extLst>
          </p:cNvPr>
          <p:cNvSpPr txBox="1"/>
          <p:nvPr/>
        </p:nvSpPr>
        <p:spPr>
          <a:xfrm>
            <a:off x="127166" y="3168100"/>
            <a:ext cx="5058769" cy="400110"/>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EGFL Page</a:t>
            </a:r>
            <a:endParaRPr lang="en-US" sz="2000" dirty="0">
              <a:solidFill>
                <a:schemeClr val="tx1"/>
              </a:solidFill>
            </a:endParaRPr>
          </a:p>
        </p:txBody>
      </p:sp>
      <p:sp>
        <p:nvSpPr>
          <p:cNvPr id="11" name="TextBox 10">
            <a:extLst>
              <a:ext uri="{FF2B5EF4-FFF2-40B4-BE49-F238E27FC236}">
                <a16:creationId xmlns:a16="http://schemas.microsoft.com/office/drawing/2014/main" id="{47308C87-54F8-0D41-9CD2-869A4D96EA9C}"/>
              </a:ext>
            </a:extLst>
          </p:cNvPr>
          <p:cNvSpPr txBox="1"/>
          <p:nvPr/>
        </p:nvSpPr>
        <p:spPr>
          <a:xfrm>
            <a:off x="127166" y="4370773"/>
            <a:ext cx="5058769" cy="400110"/>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a:t>
            </a:r>
            <a:endParaRPr lang="en-US" sz="2000" dirty="0">
              <a:solidFill>
                <a:schemeClr val="tx1"/>
              </a:solidFill>
            </a:endParaRPr>
          </a:p>
        </p:txBody>
      </p:sp>
      <p:sp>
        <p:nvSpPr>
          <p:cNvPr id="2" name="TextBox 1">
            <a:extLst>
              <a:ext uri="{FF2B5EF4-FFF2-40B4-BE49-F238E27FC236}">
                <a16:creationId xmlns:a16="http://schemas.microsoft.com/office/drawing/2014/main" id="{7FFF91A0-8153-FF4C-B925-2F2E6BFD70CA}"/>
              </a:ext>
            </a:extLst>
          </p:cNvPr>
          <p:cNvSpPr txBox="1"/>
          <p:nvPr/>
        </p:nvSpPr>
        <p:spPr>
          <a:xfrm>
            <a:off x="142866" y="4867789"/>
            <a:ext cx="5027368" cy="2492990"/>
          </a:xfrm>
          <a:prstGeom prst="rect">
            <a:avLst/>
          </a:prstGeom>
          <a:noFill/>
        </p:spPr>
        <p:txBody>
          <a:bodyPr wrap="square" rtlCol="0">
            <a:spAutoFit/>
          </a:bodyPr>
          <a:lstStyle/>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is a cross-government campaign that aims to make more parents aware of the financial support on offer to help them with the costs of childcare. </a:t>
            </a:r>
          </a:p>
          <a:p>
            <a:pPr marL="285750" indent="-285750">
              <a:buFont typeface="Arial" panose="020B0604020202020204" pitchFamily="34" charset="0"/>
              <a:buChar char="•"/>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 Childcare Choices website has now been updated to allow parents to find out what they will be eligible for and when to apply </a:t>
            </a:r>
          </a:p>
          <a:p>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There is also a resource page for childcare providers covering:</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Tax Free Childcare</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Business Resources</a:t>
            </a:r>
          </a:p>
          <a:p>
            <a:pPr marL="0" indent="0">
              <a:buFont typeface="Arial" panose="020B0604020202020204" pitchFamily="34" charset="0"/>
              <a:buNone/>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Link: </a:t>
            </a: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https://www.childcarechoices.gov.uk</a:t>
            </a: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1EC670C-88FC-434A-8542-A430D9EB5453}"/>
              </a:ext>
            </a:extLst>
          </p:cNvPr>
          <p:cNvSpPr txBox="1"/>
          <p:nvPr/>
        </p:nvSpPr>
        <p:spPr>
          <a:xfrm>
            <a:off x="158567" y="3781425"/>
            <a:ext cx="5027368" cy="553998"/>
          </a:xfrm>
          <a:prstGeom prst="rect">
            <a:avLst/>
          </a:prstGeom>
          <a:noFill/>
        </p:spPr>
        <p:txBody>
          <a:bodyPr wrap="square" rtlCol="0">
            <a:spAutoFit/>
          </a:bodyPr>
          <a:lstStyle/>
          <a:p>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https://www.egfl.org.uk/services-children/early-years/expansion-early-education-entitlements-and-wrap-around-provision-primary-schools-2023-2025</a:t>
            </a:r>
          </a:p>
        </p:txBody>
      </p:sp>
    </p:spTree>
    <p:extLst>
      <p:ext uri="{BB962C8B-B14F-4D97-AF65-F5344CB8AC3E}">
        <p14:creationId xmlns:p14="http://schemas.microsoft.com/office/powerpoint/2010/main" val="165367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F07CD012-9B98-4C27-9F76-1B8728D130C9}"/>
              </a:ext>
            </a:extLst>
          </p:cNvPr>
          <p:cNvSpPr>
            <a:spLocks noGrp="1" noChangeArrowheads="1"/>
          </p:cNvSpPr>
          <p:nvPr>
            <p:ph type="title"/>
          </p:nvPr>
        </p:nvSpPr>
        <p:spPr bwMode="auto">
          <a:xfrm>
            <a:off x="838200" y="541338"/>
            <a:ext cx="9372600" cy="71913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400" b="1" dirty="0">
                <a:latin typeface="Verdana" panose="020B0604030504040204" pitchFamily="34" charset="0"/>
              </a:rPr>
              <a:t>Contents</a:t>
            </a:r>
            <a:endParaRPr lang="en-GB" altLang="en-US" sz="1200" b="1" dirty="0">
              <a:solidFill>
                <a:srgbClr val="CC3300"/>
              </a:solidFill>
              <a:latin typeface="Verdana" panose="020B0604030504040204" pitchFamily="34" charset="0"/>
            </a:endParaRPr>
          </a:p>
        </p:txBody>
      </p:sp>
      <p:sp>
        <p:nvSpPr>
          <p:cNvPr id="6147" name="Rectangle 3">
            <a:extLst>
              <a:ext uri="{FF2B5EF4-FFF2-40B4-BE49-F238E27FC236}">
                <a16:creationId xmlns:a16="http://schemas.microsoft.com/office/drawing/2014/main" id="{0033CCED-F3F4-4852-B087-F001AA31B6E6}"/>
              </a:ext>
              <a:ext uri="{C183D7F6-B498-43B3-948B-1728B52AA6E4}">
                <adec:decorative xmlns:adec="http://schemas.microsoft.com/office/drawing/2017/decorative" val="1"/>
              </a:ext>
            </a:extLst>
          </p:cNvPr>
          <p:cNvSpPr>
            <a:spLocks noChangeArrowheads="1"/>
          </p:cNvSpPr>
          <p:nvPr/>
        </p:nvSpPr>
        <p:spPr bwMode="auto">
          <a:xfrm>
            <a:off x="0" y="1189038"/>
            <a:ext cx="10688638" cy="365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extBox 1">
            <a:extLst>
              <a:ext uri="{FF2B5EF4-FFF2-40B4-BE49-F238E27FC236}">
                <a16:creationId xmlns:a16="http://schemas.microsoft.com/office/drawing/2014/main" id="{D318B1C5-FD01-394C-B914-E71E2725B90F}"/>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a:t>
            </a:r>
          </a:p>
        </p:txBody>
      </p:sp>
      <p:graphicFrame>
        <p:nvGraphicFramePr>
          <p:cNvPr id="6" name="Table 3">
            <a:extLst>
              <a:ext uri="{FF2B5EF4-FFF2-40B4-BE49-F238E27FC236}">
                <a16:creationId xmlns:a16="http://schemas.microsoft.com/office/drawing/2014/main" id="{DF578905-5A60-A84F-9ACA-7AE30F0C377B}"/>
              </a:ext>
            </a:extLst>
          </p:cNvPr>
          <p:cNvGraphicFramePr>
            <a:graphicFrameLocks noGrp="1"/>
          </p:cNvGraphicFramePr>
          <p:nvPr>
            <p:extLst>
              <p:ext uri="{D42A27DB-BD31-4B8C-83A1-F6EECF244321}">
                <p14:modId xmlns:p14="http://schemas.microsoft.com/office/powerpoint/2010/main" val="2732669374"/>
              </p:ext>
            </p:extLst>
          </p:nvPr>
        </p:nvGraphicFramePr>
        <p:xfrm>
          <a:off x="1084009" y="1596096"/>
          <a:ext cx="8880382" cy="4821841"/>
        </p:xfrm>
        <a:graphic>
          <a:graphicData uri="http://schemas.openxmlformats.org/drawingml/2006/table">
            <a:tbl>
              <a:tblPr firstRow="1" bandRow="1">
                <a:tableStyleId>{5C22544A-7EE6-4342-B048-85BDC9FD1C3A}</a:tableStyleId>
              </a:tblPr>
              <a:tblGrid>
                <a:gridCol w="750490">
                  <a:extLst>
                    <a:ext uri="{9D8B030D-6E8A-4147-A177-3AD203B41FA5}">
                      <a16:colId xmlns:a16="http://schemas.microsoft.com/office/drawing/2014/main" val="3147797083"/>
                    </a:ext>
                  </a:extLst>
                </a:gridCol>
                <a:gridCol w="6890864">
                  <a:extLst>
                    <a:ext uri="{9D8B030D-6E8A-4147-A177-3AD203B41FA5}">
                      <a16:colId xmlns:a16="http://schemas.microsoft.com/office/drawing/2014/main" val="1699382894"/>
                    </a:ext>
                  </a:extLst>
                </a:gridCol>
                <a:gridCol w="1239028">
                  <a:extLst>
                    <a:ext uri="{9D8B030D-6E8A-4147-A177-3AD203B41FA5}">
                      <a16:colId xmlns:a16="http://schemas.microsoft.com/office/drawing/2014/main" val="3122608503"/>
                    </a:ext>
                  </a:extLst>
                </a:gridCol>
              </a:tblGrid>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500" b="0" dirty="0">
                          <a:solidFill>
                            <a:schemeClr val="tx1"/>
                          </a:solidFill>
                          <a:latin typeface="Verdana" panose="020B0604030504040204" pitchFamily="34" charset="0"/>
                        </a:rPr>
                        <a:t>Overview of childcare reforms</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27012"/>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Childcare reforms- Key areas of change, milestones &amp; timeline</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385802"/>
                  </a:ext>
                </a:extLst>
              </a:tr>
              <a:tr h="288637">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‘Help Us to Help You’ </a:t>
                      </a:r>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Ealing’s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Sufficiency assessment</a:t>
                      </a:r>
                      <a:endParaRPr lang="en-US" sz="150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4</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810783"/>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4</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What is the existing offer for free entitlements and how will this change up to 2025?</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5</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292431"/>
                  </a:ext>
                </a:extLst>
              </a:tr>
              <a:tr h="342625">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5.</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Verdana"/>
                          <a:ea typeface="Verdana"/>
                          <a:cs typeface="Verdana" panose="020B0604030504040204" pitchFamily="34" charset="0"/>
                        </a:rPr>
                        <a:t>The eligibility criteria for government support packages</a:t>
                      </a:r>
                      <a:endParaRPr lang="en-US" sz="150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6</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53577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6a.</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Verdana"/>
                          <a:ea typeface="Verdana"/>
                          <a:cs typeface="Verdana" panose="020B0604030504040204" pitchFamily="34" charset="0"/>
                        </a:rPr>
                        <a:t>Funding. EY supplementary grant payments: Sept 2023-March 2024</a:t>
                      </a:r>
                      <a:endParaRPr lang="en-US" sz="1600" dirty="0">
                        <a:solidFill>
                          <a:schemeClr val="tx1"/>
                        </a:solidFill>
                        <a:latin typeface="Verdana"/>
                        <a:ea typeface="Verdana"/>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7</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677447"/>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6b.</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5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How do I activate my Tax-Free Childcare account?</a:t>
                      </a:r>
                      <a:endParaRPr lang="en-US" sz="1500" b="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8</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9628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6c.</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Childminder Start Up grants</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001158"/>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7.</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Educator Apprenticeships</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122698"/>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8.</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Outcomes of the EYFS consultation</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10</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222770"/>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Publicity &amp; Information Campaign</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31059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10.</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5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Where can I find more information?</a:t>
                      </a:r>
                      <a:endParaRPr lang="en-US" sz="1500" b="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4432563"/>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Key Contact List</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80233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F07CD012-9B98-4C27-9F76-1B8728D130C9}"/>
              </a:ext>
            </a:extLst>
          </p:cNvPr>
          <p:cNvSpPr>
            <a:spLocks noGrp="1" noChangeArrowheads="1"/>
          </p:cNvSpPr>
          <p:nvPr>
            <p:ph type="title"/>
          </p:nvPr>
        </p:nvSpPr>
        <p:spPr bwMode="auto">
          <a:xfrm>
            <a:off x="231751" y="114400"/>
            <a:ext cx="9372600" cy="40760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400" b="1" dirty="0">
                <a:latin typeface="Verdana" panose="020B0604030504040204" pitchFamily="34" charset="0"/>
              </a:rPr>
              <a:t>1. Overview of the childcare reforms</a:t>
            </a:r>
            <a:endParaRPr lang="en-GB" altLang="en-US" sz="1200" b="1" dirty="0">
              <a:solidFill>
                <a:srgbClr val="CC3300"/>
              </a:solidFill>
              <a:latin typeface="Verdana" panose="020B0604030504040204" pitchFamily="34" charset="0"/>
            </a:endParaRPr>
          </a:p>
        </p:txBody>
      </p:sp>
      <p:sp>
        <p:nvSpPr>
          <p:cNvPr id="6147" name="Rectangle 3">
            <a:extLst>
              <a:ext uri="{FF2B5EF4-FFF2-40B4-BE49-F238E27FC236}">
                <a16:creationId xmlns:a16="http://schemas.microsoft.com/office/drawing/2014/main" id="{0033CCED-F3F4-4852-B087-F001AA31B6E6}"/>
              </a:ext>
              <a:ext uri="{C183D7F6-B498-43B3-948B-1728B52AA6E4}">
                <adec:decorative xmlns:adec="http://schemas.microsoft.com/office/drawing/2017/decorative" val="1"/>
              </a:ext>
            </a:extLst>
          </p:cNvPr>
          <p:cNvSpPr>
            <a:spLocks noChangeArrowheads="1"/>
          </p:cNvSpPr>
          <p:nvPr/>
        </p:nvSpPr>
        <p:spPr bwMode="auto">
          <a:xfrm>
            <a:off x="0" y="541065"/>
            <a:ext cx="10688638" cy="365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extBox 1">
            <a:extLst>
              <a:ext uri="{FF2B5EF4-FFF2-40B4-BE49-F238E27FC236}">
                <a16:creationId xmlns:a16="http://schemas.microsoft.com/office/drawing/2014/main" id="{D318B1C5-FD01-394C-B914-E71E2725B90F}"/>
              </a:ext>
            </a:extLst>
          </p:cNvPr>
          <p:cNvSpPr txBox="1"/>
          <p:nvPr/>
        </p:nvSpPr>
        <p:spPr>
          <a:xfrm>
            <a:off x="10187005" y="7162740"/>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p:txBody>
      </p:sp>
      <p:pic>
        <p:nvPicPr>
          <p:cNvPr id="7" name="Picture 6" descr="A diagram of a childcare policy&#10;&#10;Description automatically generated">
            <a:extLst>
              <a:ext uri="{FF2B5EF4-FFF2-40B4-BE49-F238E27FC236}">
                <a16:creationId xmlns:a16="http://schemas.microsoft.com/office/drawing/2014/main" id="{085D5621-F421-1740-BEEE-38C313A61BD9}"/>
              </a:ext>
            </a:extLst>
          </p:cNvPr>
          <p:cNvPicPr>
            <a:picLocks noChangeAspect="1"/>
          </p:cNvPicPr>
          <p:nvPr/>
        </p:nvPicPr>
        <p:blipFill>
          <a:blip r:embed="rId3"/>
          <a:stretch>
            <a:fillRect/>
          </a:stretch>
        </p:blipFill>
        <p:spPr>
          <a:xfrm>
            <a:off x="48374" y="596633"/>
            <a:ext cx="10384879" cy="6615588"/>
          </a:xfrm>
          <a:prstGeom prst="rect">
            <a:avLst/>
          </a:prstGeom>
        </p:spPr>
      </p:pic>
    </p:spTree>
    <p:extLst>
      <p:ext uri="{BB962C8B-B14F-4D97-AF65-F5344CB8AC3E}">
        <p14:creationId xmlns:p14="http://schemas.microsoft.com/office/powerpoint/2010/main" val="30984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572404-397B-D049-B4A6-B7E049816927}"/>
              </a:ext>
            </a:extLst>
          </p:cNvPr>
          <p:cNvSpPr txBox="1"/>
          <p:nvPr/>
        </p:nvSpPr>
        <p:spPr>
          <a:xfrm>
            <a:off x="303759" y="-18508"/>
            <a:ext cx="10009111" cy="363818"/>
          </a:xfrm>
          <a:prstGeom prst="rect">
            <a:avLst/>
          </a:prstGeom>
          <a:noFill/>
        </p:spPr>
        <p:txBody>
          <a:bodyPr wrap="square" rtlCol="0">
            <a:spAutoFit/>
          </a:bodyPr>
          <a:lstStyle/>
          <a:p>
            <a:r>
              <a:rPr lang="en-US" sz="1764" dirty="0">
                <a:solidFill>
                  <a:schemeClr val="tx1"/>
                </a:solidFill>
                <a:latin typeface="Verdana" panose="020B0604030504040204" pitchFamily="34" charset="0"/>
                <a:ea typeface="Verdana" panose="020B0604030504040204" pitchFamily="34" charset="0"/>
                <a:cs typeface="Verdana" panose="020B0604030504040204" pitchFamily="34" charset="0"/>
              </a:rPr>
              <a:t>2. Childcare reforms- Key areas of change, milestones &amp; timeline</a:t>
            </a:r>
            <a:endParaRPr lang="en-GB" sz="1764"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3">
            <a:extLst>
              <a:ext uri="{FF2B5EF4-FFF2-40B4-BE49-F238E27FC236}">
                <a16:creationId xmlns:a16="http://schemas.microsoft.com/office/drawing/2014/main" id="{C8517A09-012B-534F-847E-BA9A64CA1D77}"/>
              </a:ext>
            </a:extLst>
          </p:cNvPr>
          <p:cNvGraphicFramePr>
            <a:graphicFrameLocks noGrp="1"/>
          </p:cNvGraphicFramePr>
          <p:nvPr>
            <p:extLst>
              <p:ext uri="{D42A27DB-BD31-4B8C-83A1-F6EECF244321}">
                <p14:modId xmlns:p14="http://schemas.microsoft.com/office/powerpoint/2010/main" val="3207347991"/>
              </p:ext>
            </p:extLst>
          </p:nvPr>
        </p:nvGraphicFramePr>
        <p:xfrm>
          <a:off x="87735" y="345310"/>
          <a:ext cx="10513159" cy="7174389"/>
        </p:xfrm>
        <a:graphic>
          <a:graphicData uri="http://schemas.openxmlformats.org/drawingml/2006/table">
            <a:tbl>
              <a:tblPr firstRow="1" bandRow="1">
                <a:tableStyleId>{5C22544A-7EE6-4342-B048-85BDC9FD1C3A}</a:tableStyleId>
              </a:tblPr>
              <a:tblGrid>
                <a:gridCol w="1368150">
                  <a:extLst>
                    <a:ext uri="{9D8B030D-6E8A-4147-A177-3AD203B41FA5}">
                      <a16:colId xmlns:a16="http://schemas.microsoft.com/office/drawing/2014/main" val="688694969"/>
                    </a:ext>
                  </a:extLst>
                </a:gridCol>
                <a:gridCol w="1593690">
                  <a:extLst>
                    <a:ext uri="{9D8B030D-6E8A-4147-A177-3AD203B41FA5}">
                      <a16:colId xmlns:a16="http://schemas.microsoft.com/office/drawing/2014/main" val="96823861"/>
                    </a:ext>
                  </a:extLst>
                </a:gridCol>
                <a:gridCol w="1719231">
                  <a:extLst>
                    <a:ext uri="{9D8B030D-6E8A-4147-A177-3AD203B41FA5}">
                      <a16:colId xmlns:a16="http://schemas.microsoft.com/office/drawing/2014/main" val="2502181685"/>
                    </a:ext>
                  </a:extLst>
                </a:gridCol>
                <a:gridCol w="1223582">
                  <a:extLst>
                    <a:ext uri="{9D8B030D-6E8A-4147-A177-3AD203B41FA5}">
                      <a16:colId xmlns:a16="http://schemas.microsoft.com/office/drawing/2014/main" val="4104894630"/>
                    </a:ext>
                  </a:extLst>
                </a:gridCol>
                <a:gridCol w="1368150">
                  <a:extLst>
                    <a:ext uri="{9D8B030D-6E8A-4147-A177-3AD203B41FA5}">
                      <a16:colId xmlns:a16="http://schemas.microsoft.com/office/drawing/2014/main" val="1081285188"/>
                    </a:ext>
                  </a:extLst>
                </a:gridCol>
                <a:gridCol w="1125283">
                  <a:extLst>
                    <a:ext uri="{9D8B030D-6E8A-4147-A177-3AD203B41FA5}">
                      <a16:colId xmlns:a16="http://schemas.microsoft.com/office/drawing/2014/main" val="2053638114"/>
                    </a:ext>
                  </a:extLst>
                </a:gridCol>
                <a:gridCol w="1196562">
                  <a:extLst>
                    <a:ext uri="{9D8B030D-6E8A-4147-A177-3AD203B41FA5}">
                      <a16:colId xmlns:a16="http://schemas.microsoft.com/office/drawing/2014/main" val="3097250973"/>
                    </a:ext>
                  </a:extLst>
                </a:gridCol>
                <a:gridCol w="918511">
                  <a:extLst>
                    <a:ext uri="{9D8B030D-6E8A-4147-A177-3AD203B41FA5}">
                      <a16:colId xmlns:a16="http://schemas.microsoft.com/office/drawing/2014/main" val="4261851480"/>
                    </a:ext>
                  </a:extLst>
                </a:gridCol>
              </a:tblGrid>
              <a:tr h="695646">
                <a:tc>
                  <a:txBody>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Areas of change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2023</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Nov 23-March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April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June</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2024</a:t>
                      </a: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2025</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2026</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extLst>
                  <a:ext uri="{0D108BD9-81ED-4DB2-BD59-A6C34878D82A}">
                    <a16:rowId xmlns:a16="http://schemas.microsoft.com/office/drawing/2014/main" val="678523130"/>
                  </a:ext>
                </a:extLst>
              </a:tr>
              <a:tr h="1353349">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1.</a:t>
                      </a:r>
                    </a:p>
                    <a:p>
                      <a:pPr algn="l"/>
                      <a:r>
                        <a:rPr lang="en-US" sz="900" b="1" dirty="0">
                          <a:latin typeface="Verdana" panose="020B0604030504040204" pitchFamily="34" charset="0"/>
                          <a:ea typeface="Verdana" panose="020B0604030504040204" pitchFamily="34" charset="0"/>
                          <a:cs typeface="Verdana" panose="020B0604030504040204" pitchFamily="34" charset="0"/>
                        </a:rPr>
                        <a:t>Extending early entitlements for working parents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Currently, parents who work more than 16 hours a week and earn less than £100,000 are entitled to 30hours free childcare a week for </a:t>
                      </a:r>
                      <a:r>
                        <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children </a:t>
                      </a:r>
                      <a:r>
                        <a:rPr lang="en-GB" sz="900" b="1"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aged three to four.</a:t>
                      </a: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2-year-olds introduced</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children 9 months plus introduced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30hrs pw for 38 weeks for eligible working parents of children from 9 months to primary school age introduced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5226042"/>
                  </a:ext>
                </a:extLst>
              </a:tr>
              <a:tr h="1606313">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2. </a:t>
                      </a:r>
                    </a:p>
                    <a:p>
                      <a:pPr algn="l"/>
                      <a:r>
                        <a:rPr lang="en-US" sz="900" b="1" dirty="0">
                          <a:latin typeface="Verdana" panose="020B0604030504040204" pitchFamily="34" charset="0"/>
                          <a:ea typeface="Verdana" panose="020B0604030504040204" pitchFamily="34" charset="0"/>
                          <a:cs typeface="Verdana" panose="020B0604030504040204" pitchFamily="34" charset="0"/>
                        </a:rPr>
                        <a:t>Wrap around childcare programme</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b="1" dirty="0">
                          <a:latin typeface="Verdana" panose="020B0604030504040204" pitchFamily="34" charset="0"/>
                          <a:ea typeface="Verdana" panose="020B0604030504040204" pitchFamily="34" charset="0"/>
                          <a:cs typeface="Verdana" panose="020B0604030504040204" pitchFamily="34" charset="0"/>
                        </a:rPr>
                        <a:t>E.g. Breakfast &amp; Afterschool clubs-8am-6pm</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Local authorities expected to start planning and preparation for rollout of national programme</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DfE publishes guidance for schools</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LA information sessions</a:t>
                      </a:r>
                    </a:p>
                    <a:p>
                      <a:pPr marL="171450" marR="0" lvl="0" indent="-17145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Verdana" panose="020B0604030504040204" pitchFamily="34" charset="0"/>
                          <a:ea typeface="Verdana" panose="020B0604030504040204" pitchFamily="34" charset="0"/>
                          <a:cs typeface="Verdana" panose="020B0604030504040204" pitchFamily="34" charset="0"/>
                        </a:rPr>
                        <a:t>LA to submit completed supply &amp; demand mapping data to DfE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Deadline for LAs to submit delivery plan for programme funding to DfE</a:t>
                      </a: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SLAs, including monitoring agreements constructed and agreed between Schools/ Providers &amp; LA &amp; Grants distributed</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begins for two academic years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continues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Wraparound financial support finishes in April 2026</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All schools able to offer 8am-6pm wraparound on their own or in partnership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069752"/>
                  </a:ext>
                </a:extLst>
              </a:tr>
              <a:tr h="847424">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EY Supplementary Grant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 one-off EY supplementary grant for the period September 23-March 24 for 3/4yo and 2yo places</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4805592"/>
                  </a:ext>
                </a:extLst>
              </a:tr>
              <a:tr h="594462">
                <a:tc>
                  <a:txBody>
                    <a:bodyPr/>
                    <a:lstStyle/>
                    <a:p>
                      <a:r>
                        <a:rPr lang="en-US" sz="900" b="1" dirty="0">
                          <a:latin typeface="Verdana"/>
                          <a:ea typeface="Verdana"/>
                          <a:cs typeface="Verdana" panose="020B0604030504040204" pitchFamily="34" charset="0"/>
                        </a:rPr>
                        <a:t>Expected increased funding rates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Expecting an increase in 3/4yo &amp; 2yo funding rate</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5350556"/>
                  </a:ext>
                </a:extLst>
              </a:tr>
              <a:tr h="467980">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Childminder grants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 grants become available on 30/11/23</a:t>
                      </a:r>
                      <a:endParaRPr lang="en-GB" sz="900" dirty="0">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extLst>
                  <a:ext uri="{0D108BD9-81ED-4DB2-BD59-A6C34878D82A}">
                    <a16:rowId xmlns:a16="http://schemas.microsoft.com/office/drawing/2014/main" val="1221506378"/>
                  </a:ext>
                </a:extLst>
              </a:tr>
              <a:tr h="387315">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Families on Universal income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Will pay childcare support up-front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407682"/>
                  </a:ext>
                </a:extLst>
              </a:tr>
              <a:tr h="341499">
                <a:tc rowSpan="2">
                  <a:txBody>
                    <a:bodyPr/>
                    <a:lstStyle/>
                    <a:p>
                      <a:r>
                        <a:rPr lang="en-US" sz="900" b="1" dirty="0">
                          <a:latin typeface="Verdana"/>
                          <a:ea typeface="Verdana"/>
                          <a:cs typeface="Verdana" panose="020B0604030504040204" pitchFamily="34" charset="0"/>
                        </a:rPr>
                        <a:t>Change in staff ratios (optional)</a:t>
                      </a:r>
                    </a:p>
                    <a:p>
                      <a:r>
                        <a:rPr lang="en-US" sz="900" b="1" dirty="0">
                          <a:latin typeface="Verdana" panose="020B0604030504040204" pitchFamily="34" charset="0"/>
                          <a:ea typeface="Verdana" panose="020B0604030504040204" pitchFamily="34" charset="0"/>
                          <a:cs typeface="Verdana" panose="020B0604030504040204" pitchFamily="34" charset="0"/>
                        </a:rPr>
                        <a:t>New ‘Provider specific’ EYFS Frameworks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a:ea typeface="Verdana"/>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Consultation response for EYFS &amp; implementation of outcomes January 2024</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931160"/>
                  </a:ext>
                </a:extLst>
              </a:tr>
              <a:tr h="404739">
                <a:tc vMerge="1">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New ‘Provider specific’ EYFS Frameworks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Childminders can care for current max 3 children, when caring for siblings.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are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Further measures for flexibility of operation expected.</a:t>
                      </a:r>
                    </a:p>
                    <a:p>
                      <a:r>
                        <a:rPr lang="en-US" sz="900" dirty="0">
                          <a:latin typeface="Verdana" panose="020B0604030504040204" pitchFamily="34" charset="0"/>
                          <a:ea typeface="Verdana" panose="020B0604030504040204" pitchFamily="34" charset="0"/>
                          <a:cs typeface="Verdana" panose="020B0604030504040204" pitchFamily="34" charset="0"/>
                        </a:rPr>
                        <a:t>Early 2024</a:t>
                      </a: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741590"/>
                  </a:ext>
                </a:extLst>
              </a:tr>
            </a:tbl>
          </a:graphicData>
        </a:graphic>
      </p:graphicFrame>
      <p:sp>
        <p:nvSpPr>
          <p:cNvPr id="6" name="TextBox 5">
            <a:extLst>
              <a:ext uri="{FF2B5EF4-FFF2-40B4-BE49-F238E27FC236}">
                <a16:creationId xmlns:a16="http://schemas.microsoft.com/office/drawing/2014/main" id="{27E36B16-FD87-7B4E-A5D2-EB5097593812}"/>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348043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04B667-5AAB-4CF5-B755-B074874AB1E2}"/>
              </a:ext>
            </a:extLst>
          </p:cNvPr>
          <p:cNvSpPr txBox="1">
            <a:spLocks noGrp="1"/>
          </p:cNvSpPr>
          <p:nvPr>
            <p:ph type="title"/>
          </p:nvPr>
        </p:nvSpPr>
        <p:spPr>
          <a:xfrm>
            <a:off x="519783" y="260962"/>
            <a:ext cx="9865096" cy="568136"/>
          </a:xfrm>
          <a:solidFill>
            <a:srgbClr val="FFDD97"/>
          </a:solidFill>
        </p:spPr>
        <p:txBody>
          <a:bodyPr anchorCtr="0">
            <a:normAutofit fontScale="90000"/>
          </a:bodyPr>
          <a:lstStyle/>
          <a:p>
            <a:pPr algn="l"/>
            <a:r>
              <a:rPr lang="en-GB" sz="2564" b="1" dirty="0">
                <a:latin typeface="Arial"/>
              </a:rPr>
              <a:t>3. ‘Help Us to Help You’- Ealing's Sufficiency Survey </a:t>
            </a:r>
            <a:br>
              <a:rPr lang="en-GB" sz="1489" dirty="0">
                <a:latin typeface="Arial" panose="020B0604020202020204" pitchFamily="34" charset="0"/>
              </a:rPr>
            </a:br>
            <a:endParaRPr lang="en-US" sz="2647" b="1" dirty="0">
              <a:latin typeface="Verdana Pro"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C9837D1F-2984-4638-8D60-F52C1C10F080}"/>
              </a:ext>
            </a:extLst>
          </p:cNvPr>
          <p:cNvSpPr>
            <a:spLocks noChangeArrowheads="1"/>
          </p:cNvSpPr>
          <p:nvPr/>
        </p:nvSpPr>
        <p:spPr bwMode="auto">
          <a:xfrm>
            <a:off x="5095382" y="4142151"/>
            <a:ext cx="210443" cy="2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629" tIns="37814" rIns="75629" bIns="3781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756300">
              <a:defRPr/>
            </a:pPr>
            <a:r>
              <a:rPr lang="en-GB" altLang="en-US" sz="827">
                <a:solidFill>
                  <a:prstClr val="black"/>
                </a:solidFill>
                <a:ea typeface="Calibri" panose="020F0502020204030204" pitchFamily="34" charset="0"/>
                <a:cs typeface="Arial" panose="020B0604020202020204" pitchFamily="34" charset="0"/>
              </a:rPr>
              <a:t>  </a:t>
            </a:r>
            <a:endParaRPr lang="en-GB" altLang="en-US" sz="1489">
              <a:solidFill>
                <a:prstClr val="black"/>
              </a:solidFill>
            </a:endParaRPr>
          </a:p>
        </p:txBody>
      </p:sp>
      <p:sp>
        <p:nvSpPr>
          <p:cNvPr id="9" name="Content Placeholder 8">
            <a:extLst>
              <a:ext uri="{FF2B5EF4-FFF2-40B4-BE49-F238E27FC236}">
                <a16:creationId xmlns:a16="http://schemas.microsoft.com/office/drawing/2014/main" id="{87714D77-7DD8-F775-5BA1-06C0B26F4D68}"/>
              </a:ext>
            </a:extLst>
          </p:cNvPr>
          <p:cNvSpPr>
            <a:spLocks noGrp="1"/>
          </p:cNvSpPr>
          <p:nvPr>
            <p:ph idx="1"/>
          </p:nvPr>
        </p:nvSpPr>
        <p:spPr>
          <a:xfrm>
            <a:off x="447775" y="1037192"/>
            <a:ext cx="5448189" cy="6264696"/>
          </a:xfrm>
        </p:spPr>
        <p:txBody>
          <a:bodyPr vert="horz" lIns="75629" tIns="37814" rIns="75629" bIns="37814" rtlCol="0" anchor="t">
            <a:noAutofit/>
          </a:bodyPr>
          <a:lstStyle/>
          <a:p>
            <a:pPr marL="0" indent="0">
              <a:buNone/>
            </a:pPr>
            <a:r>
              <a:rPr lang="en-GB" sz="1600" b="1" dirty="0">
                <a:latin typeface="Verdana" panose="020B0604030504040204" pitchFamily="34" charset="0"/>
                <a:ea typeface="Verdana" panose="020B0604030504040204" pitchFamily="34" charset="0"/>
                <a:cs typeface="Verdana" panose="020B0604030504040204" pitchFamily="34" charset="0"/>
              </a:rPr>
              <a:t>Help Us to Help You</a:t>
            </a:r>
          </a:p>
          <a:p>
            <a:r>
              <a:rPr lang="en-GB" sz="1600" dirty="0">
                <a:latin typeface="Verdana" panose="020B0604030504040204" pitchFamily="34" charset="0"/>
                <a:ea typeface="Verdana" panose="020B0604030504040204" pitchFamily="34" charset="0"/>
                <a:cs typeface="Verdana" panose="020B0604030504040204" pitchFamily="34" charset="0"/>
              </a:rPr>
              <a:t>Ealing will be better placed to understand the needs of the sector which in turn will help with the roll out of the extension to early years entitlements and ensure we understand the sufficiency of places across the borough</a:t>
            </a:r>
          </a:p>
          <a:p>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a:latin typeface="Verdana" panose="020B0604030504040204" pitchFamily="34" charset="0"/>
                <a:ea typeface="Verdana" panose="020B0604030504040204" pitchFamily="34" charset="0"/>
                <a:cs typeface="Verdana" panose="020B0604030504040204" pitchFamily="34" charset="0"/>
              </a:rPr>
              <a:t>Please spare 30 mins of your time to tell us about the current situation in your nursery and what your plans are for the future.</a:t>
            </a:r>
          </a:p>
          <a:p>
            <a:endParaRPr lang="en-GB" sz="1600" dirty="0">
              <a:latin typeface="Verdana" panose="020B0604030504040204" pitchFamily="34" charset="0"/>
              <a:ea typeface="Verdana" panose="020B0604030504040204" pitchFamily="34" charset="0"/>
              <a:cs typeface="Verdana" panose="020B0604030504040204" pitchFamily="34" charset="0"/>
            </a:endParaRPr>
          </a:p>
          <a:p>
            <a:pPr marL="385445" indent="-385445"/>
            <a:r>
              <a:rPr lang="en-GB" sz="1600" dirty="0">
                <a:latin typeface="Verdana"/>
                <a:ea typeface="Verdana"/>
                <a:cs typeface="Verdana" panose="020B0604030504040204" pitchFamily="34" charset="0"/>
              </a:rPr>
              <a:t>There are 3 online workshops to support with completion: Tuesday 21</a:t>
            </a:r>
            <a:r>
              <a:rPr lang="en-GB" sz="1600" baseline="30000" dirty="0">
                <a:latin typeface="Verdana"/>
                <a:ea typeface="Verdana"/>
                <a:cs typeface="Verdana" panose="020B0604030504040204" pitchFamily="34" charset="0"/>
              </a:rPr>
              <a:t>st</a:t>
            </a:r>
            <a:r>
              <a:rPr lang="en-GB" sz="1600" dirty="0">
                <a:latin typeface="Verdana"/>
                <a:ea typeface="Verdana"/>
                <a:cs typeface="Verdana" panose="020B0604030504040204" pitchFamily="34" charset="0"/>
              </a:rPr>
              <a:t> at 10am Thursday 30</a:t>
            </a:r>
            <a:r>
              <a:rPr lang="en-GB" sz="1600" baseline="30000" dirty="0">
                <a:latin typeface="Verdana"/>
                <a:ea typeface="Verdana"/>
                <a:cs typeface="Verdana" panose="020B0604030504040204" pitchFamily="34" charset="0"/>
              </a:rPr>
              <a:t>th</a:t>
            </a:r>
            <a:r>
              <a:rPr lang="en-GB" sz="1600" dirty="0">
                <a:latin typeface="Verdana"/>
                <a:ea typeface="Verdana"/>
                <a:cs typeface="Verdana" panose="020B0604030504040204" pitchFamily="34" charset="0"/>
              </a:rPr>
              <a:t> at 3pm and Tuesday 5</a:t>
            </a:r>
            <a:r>
              <a:rPr lang="en-GB" sz="1600" baseline="30000" dirty="0">
                <a:latin typeface="Verdana"/>
                <a:ea typeface="Verdana"/>
                <a:cs typeface="Verdana" panose="020B0604030504040204" pitchFamily="34" charset="0"/>
              </a:rPr>
              <a:t>th</a:t>
            </a:r>
            <a:r>
              <a:rPr lang="en-GB" sz="1600" dirty="0">
                <a:latin typeface="Verdana"/>
                <a:ea typeface="Verdana"/>
                <a:cs typeface="Verdana" panose="020B0604030504040204" pitchFamily="34" charset="0"/>
              </a:rPr>
              <a:t> at 1pm. </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Closing date for completion is Friday 8th December.</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One provider will be drawn at random to receive a prize voucher from those completing the survey</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600" b="1" dirty="0">
                <a:latin typeface="Verdana" panose="020B0604030504040204" pitchFamily="34" charset="0"/>
                <a:ea typeface="Verdana" panose="020B0604030504040204" pitchFamily="34" charset="0"/>
                <a:cs typeface="Verdana" panose="020B0604030504040204" pitchFamily="34" charset="0"/>
              </a:rPr>
              <a:t>Link to survey</a:t>
            </a:r>
          </a:p>
          <a:p>
            <a:r>
              <a:rPr lang="en-GB" sz="160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https://forms.office.com/e/aYt7Dc44Ae</a:t>
            </a:r>
            <a:endParaRPr lang="en-GB" sz="1600" dirty="0">
              <a:latin typeface="Verdana" panose="020B0604030504040204" pitchFamily="34" charset="0"/>
              <a:ea typeface="Verdana" panose="020B0604030504040204" pitchFamily="34" charset="0"/>
              <a:cs typeface="Verdana" panose="020B0604030504040204" pitchFamily="34" charset="0"/>
            </a:endParaRPr>
          </a:p>
          <a:p>
            <a:endParaRPr lang="en-GB" sz="1323" dirty="0">
              <a:ea typeface="Calibri"/>
              <a:cs typeface="Calibri"/>
            </a:endParaRPr>
          </a:p>
          <a:p>
            <a:pPr marL="0" indent="0">
              <a:buNone/>
            </a:pPr>
            <a:endParaRPr lang="en-GB" sz="1323" dirty="0">
              <a:ea typeface="Calibri"/>
              <a:cs typeface="Calibri"/>
            </a:endParaRPr>
          </a:p>
          <a:p>
            <a:pPr marL="0" indent="0">
              <a:buNone/>
            </a:pPr>
            <a:endParaRPr lang="en-GB" sz="1323" dirty="0">
              <a:ea typeface="Calibri"/>
              <a:cs typeface="Calibri"/>
            </a:endParaRPr>
          </a:p>
        </p:txBody>
      </p:sp>
      <p:sp>
        <p:nvSpPr>
          <p:cNvPr id="3" name="Content Placeholder 8">
            <a:extLst>
              <a:ext uri="{FF2B5EF4-FFF2-40B4-BE49-F238E27FC236}">
                <a16:creationId xmlns:a16="http://schemas.microsoft.com/office/drawing/2014/main" id="{5E4E5054-B4D8-92D7-3771-D61DDF16A734}"/>
              </a:ext>
            </a:extLst>
          </p:cNvPr>
          <p:cNvSpPr txBox="1">
            <a:spLocks/>
          </p:cNvSpPr>
          <p:nvPr/>
        </p:nvSpPr>
        <p:spPr>
          <a:xfrm>
            <a:off x="6145650" y="973113"/>
            <a:ext cx="4407164" cy="6048672"/>
          </a:xfrm>
          <a:prstGeom prst="rect">
            <a:avLst/>
          </a:prstGeom>
        </p:spPr>
        <p:txBody>
          <a:bodyPr vert="horz" lIns="75629" tIns="37814" rIns="75629" bIns="3781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Advantages of completion for providers</a:t>
            </a: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Opportunity for you to tell us about what challenges you may be facing e.g. recruitment/staff retention/staff training/ support with SEND/ finance/business support etc.</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This will enable us to understand your needs and we can work to support you overcome these barriers.</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We can advocate on your behalf to bring together additional expertise and resources</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sufficiency report will assist you in understanding the current and future trends and potential business and training opportunities</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It will help us all better meet the needs of children and support for families</a:t>
            </a:r>
          </a:p>
          <a:p>
            <a:pPr marL="0" indent="0">
              <a:buNone/>
            </a:pPr>
            <a:endParaRPr lang="en-GB" sz="16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b="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9063FBB7-DBBA-514D-81B8-AE4CB298EF1E}"/>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4</a:t>
            </a:r>
          </a:p>
        </p:txBody>
      </p:sp>
    </p:spTree>
    <p:extLst>
      <p:ext uri="{BB962C8B-B14F-4D97-AF65-F5344CB8AC3E}">
        <p14:creationId xmlns:p14="http://schemas.microsoft.com/office/powerpoint/2010/main" val="35942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with a person and a baby&#10;&#10;Description automatically generated">
            <a:extLst>
              <a:ext uri="{FF2B5EF4-FFF2-40B4-BE49-F238E27FC236}">
                <a16:creationId xmlns:a16="http://schemas.microsoft.com/office/drawing/2014/main" id="{DE5DD37C-3733-584B-875C-7F30C613F76E}"/>
              </a:ext>
            </a:extLst>
          </p:cNvPr>
          <p:cNvPicPr>
            <a:picLocks noChangeAspect="1"/>
          </p:cNvPicPr>
          <p:nvPr/>
        </p:nvPicPr>
        <p:blipFill>
          <a:blip r:embed="rId3"/>
          <a:stretch>
            <a:fillRect/>
          </a:stretch>
        </p:blipFill>
        <p:spPr>
          <a:xfrm>
            <a:off x="5398295" y="1333153"/>
            <a:ext cx="5120567" cy="2880320"/>
          </a:xfrm>
          <a:prstGeom prst="rect">
            <a:avLst/>
          </a:prstGeom>
        </p:spPr>
      </p:pic>
      <p:pic>
        <p:nvPicPr>
          <p:cNvPr id="14" name="Picture 13" descr="A poster of a child care program&#10;&#10;Description automatically generated">
            <a:extLst>
              <a:ext uri="{FF2B5EF4-FFF2-40B4-BE49-F238E27FC236}">
                <a16:creationId xmlns:a16="http://schemas.microsoft.com/office/drawing/2014/main" id="{6DA18AC9-BE2A-4846-AB45-B82CF7C5303B}"/>
              </a:ext>
            </a:extLst>
          </p:cNvPr>
          <p:cNvPicPr>
            <a:picLocks noChangeAspect="1"/>
          </p:cNvPicPr>
          <p:nvPr/>
        </p:nvPicPr>
        <p:blipFill>
          <a:blip r:embed="rId4"/>
          <a:stretch>
            <a:fillRect/>
          </a:stretch>
        </p:blipFill>
        <p:spPr>
          <a:xfrm>
            <a:off x="5386799" y="4429497"/>
            <a:ext cx="5097523" cy="2867357"/>
          </a:xfrm>
          <a:prstGeom prst="rect">
            <a:avLst/>
          </a:prstGeom>
        </p:spPr>
      </p:pic>
      <p:pic>
        <p:nvPicPr>
          <p:cNvPr id="16" name="Picture 15" descr="A person holding a child's leg&#10;&#10;Description automatically generated">
            <a:extLst>
              <a:ext uri="{FF2B5EF4-FFF2-40B4-BE49-F238E27FC236}">
                <a16:creationId xmlns:a16="http://schemas.microsoft.com/office/drawing/2014/main" id="{9BE47C84-26F3-B84E-A793-43E1BCB99B73}"/>
              </a:ext>
            </a:extLst>
          </p:cNvPr>
          <p:cNvPicPr>
            <a:picLocks noChangeAspect="1"/>
          </p:cNvPicPr>
          <p:nvPr/>
        </p:nvPicPr>
        <p:blipFill>
          <a:blip r:embed="rId5"/>
          <a:stretch>
            <a:fillRect/>
          </a:stretch>
        </p:blipFill>
        <p:spPr>
          <a:xfrm>
            <a:off x="154654" y="4429497"/>
            <a:ext cx="5133132" cy="2887387"/>
          </a:xfrm>
          <a:prstGeom prst="rect">
            <a:avLst/>
          </a:prstGeom>
        </p:spPr>
      </p:pic>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6"/>
          <a:stretch>
            <a:fillRect/>
          </a:stretch>
        </p:blipFill>
        <p:spPr>
          <a:xfrm>
            <a:off x="134281" y="182303"/>
            <a:ext cx="1959944" cy="1164721"/>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2164494" y="349164"/>
            <a:ext cx="8319828" cy="1200329"/>
          </a:xfrm>
          <a:prstGeom prst="rect">
            <a:avLst/>
          </a:prstGeom>
          <a:no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4. What is the existing offer for free entitlements and how will this change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up to 2025</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69776" y="1754541"/>
            <a:ext cx="4824536" cy="2100575"/>
          </a:xfrm>
          <a:prstGeom prst="rect">
            <a:avLst/>
          </a:prstGeom>
          <a:noFill/>
        </p:spPr>
        <p:txBody>
          <a:bodyPr wrap="square" rtlCol="0">
            <a:spAutoFit/>
          </a:bodyPr>
          <a:lstStyle/>
          <a:p>
            <a:pPr marL="0">
              <a:lnSpc>
                <a:spcPct val="100000"/>
              </a:lnSpc>
            </a:pP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Currently,</a:t>
            </a:r>
            <a:r>
              <a:rPr lang="en-US" altLang="zh-CN" sz="1600" b="0" spc="-5"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all</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parents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are</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entitled</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to</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15</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hours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per</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week</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childcare</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for</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3</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and</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4-year-olds.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Parents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who</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work</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more</a:t>
            </a:r>
            <a:r>
              <a:rPr lang="en-US" altLang="zh-CN" sz="1600" b="0" spc="-15"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than 16 hours a week and earn less than £100,000 are entitled to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30 hours free childcare</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 week for children aged 3</a:t>
            </a:r>
            <a:r>
              <a:rPr lang="en-US" altLang="zh-CN" sz="1600" b="0" spc="-75"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and</a:t>
            </a:r>
          </a:p>
          <a:p>
            <a:pPr marL="0">
              <a:lnSpc>
                <a:spcPct val="100000"/>
              </a:lnSpc>
              <a:spcBef>
                <a:spcPts val="325"/>
              </a:spcBef>
            </a:pP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Parents of disadvantaged 2-year-olds are also entitled to 15 hours per week</a:t>
            </a:r>
            <a:r>
              <a:rPr lang="en-US" altLang="zh-CN" sz="1600" b="0" spc="-8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childcare.</a:t>
            </a:r>
          </a:p>
        </p:txBody>
      </p:sp>
      <p:sp>
        <p:nvSpPr>
          <p:cNvPr id="9" name="TextBox 8">
            <a:extLst>
              <a:ext uri="{FF2B5EF4-FFF2-40B4-BE49-F238E27FC236}">
                <a16:creationId xmlns:a16="http://schemas.microsoft.com/office/drawing/2014/main" id="{C253605B-CCE8-0949-903A-7875FD373BDB}"/>
              </a:ext>
            </a:extLst>
          </p:cNvPr>
          <p:cNvSpPr txBox="1"/>
          <p:nvPr/>
        </p:nvSpPr>
        <p:spPr>
          <a:xfrm>
            <a:off x="10090839" y="6937738"/>
            <a:ext cx="492496" cy="400110"/>
          </a:xfrm>
          <a:prstGeom prst="rect">
            <a:avLst/>
          </a:prstGeom>
          <a:noFill/>
        </p:spPr>
        <p:txBody>
          <a:bodyPr wrap="square" rtlCol="0">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5</a:t>
            </a:r>
          </a:p>
        </p:txBody>
      </p:sp>
    </p:spTree>
    <p:extLst>
      <p:ext uri="{BB962C8B-B14F-4D97-AF65-F5344CB8AC3E}">
        <p14:creationId xmlns:p14="http://schemas.microsoft.com/office/powerpoint/2010/main" val="291502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128981" y="182303"/>
            <a:ext cx="1959944" cy="1164721"/>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2263798" y="349164"/>
            <a:ext cx="8121081" cy="830997"/>
          </a:xfrm>
          <a:prstGeom prst="rect">
            <a:avLst/>
          </a:prstGeom>
          <a:noFill/>
        </p:spPr>
        <p:txBody>
          <a:bodyPr wrap="square" lIns="91440" tIns="45720" rIns="91440" bIns="45720" anchor="t">
            <a:spAutoFit/>
          </a:bodyPr>
          <a:lstStyle/>
          <a:p>
            <a:r>
              <a:rPr lang="en-US" dirty="0">
                <a:solidFill>
                  <a:schemeClr val="tx1"/>
                </a:solidFill>
                <a:latin typeface="Verdana"/>
                <a:ea typeface="Verdana"/>
                <a:cs typeface="Verdana" panose="020B0604030504040204" pitchFamily="34" charset="0"/>
              </a:rPr>
              <a:t>5. The</a:t>
            </a:r>
            <a:r>
              <a:rPr lang="en-US" sz="2400" dirty="0">
                <a:solidFill>
                  <a:schemeClr val="tx1"/>
                </a:solidFill>
                <a:latin typeface="Verdana"/>
                <a:ea typeface="Verdana"/>
                <a:cs typeface="Verdana" panose="020B0604030504040204" pitchFamily="34" charset="0"/>
              </a:rPr>
              <a:t> eligibility criteria for government support packages</a:t>
            </a:r>
            <a:endParaRPr lang="en-US" dirty="0">
              <a:solidFill>
                <a:schemeClr val="tx1"/>
              </a:solidFill>
              <a:latin typeface="Verdana"/>
              <a:ea typeface="Verdana"/>
            </a:endParaRPr>
          </a:p>
        </p:txBody>
      </p:sp>
      <p:graphicFrame>
        <p:nvGraphicFramePr>
          <p:cNvPr id="2" name="Table 2">
            <a:extLst>
              <a:ext uri="{FF2B5EF4-FFF2-40B4-BE49-F238E27FC236}">
                <a16:creationId xmlns:a16="http://schemas.microsoft.com/office/drawing/2014/main" id="{FE16AA9D-1DA1-FF40-AF8C-35EF93995256}"/>
              </a:ext>
            </a:extLst>
          </p:cNvPr>
          <p:cNvGraphicFramePr>
            <a:graphicFrameLocks noGrp="1"/>
          </p:cNvGraphicFramePr>
          <p:nvPr/>
        </p:nvGraphicFramePr>
        <p:xfrm>
          <a:off x="128981" y="1444915"/>
          <a:ext cx="10355341" cy="5821680"/>
        </p:xfrm>
        <a:graphic>
          <a:graphicData uri="http://schemas.openxmlformats.org/drawingml/2006/table">
            <a:tbl>
              <a:tblPr firstRow="1" bandRow="1">
                <a:tableStyleId>{5C22544A-7EE6-4342-B048-85BDC9FD1C3A}</a:tableStyleId>
              </a:tblPr>
              <a:tblGrid>
                <a:gridCol w="1923326">
                  <a:extLst>
                    <a:ext uri="{9D8B030D-6E8A-4147-A177-3AD203B41FA5}">
                      <a16:colId xmlns:a16="http://schemas.microsoft.com/office/drawing/2014/main" val="1616448972"/>
                    </a:ext>
                  </a:extLst>
                </a:gridCol>
                <a:gridCol w="1849127">
                  <a:extLst>
                    <a:ext uri="{9D8B030D-6E8A-4147-A177-3AD203B41FA5}">
                      <a16:colId xmlns:a16="http://schemas.microsoft.com/office/drawing/2014/main" val="1683056009"/>
                    </a:ext>
                  </a:extLst>
                </a:gridCol>
                <a:gridCol w="2090957">
                  <a:extLst>
                    <a:ext uri="{9D8B030D-6E8A-4147-A177-3AD203B41FA5}">
                      <a16:colId xmlns:a16="http://schemas.microsoft.com/office/drawing/2014/main" val="2028027299"/>
                    </a:ext>
                  </a:extLst>
                </a:gridCol>
                <a:gridCol w="2683359">
                  <a:extLst>
                    <a:ext uri="{9D8B030D-6E8A-4147-A177-3AD203B41FA5}">
                      <a16:colId xmlns:a16="http://schemas.microsoft.com/office/drawing/2014/main" val="2621873106"/>
                    </a:ext>
                  </a:extLst>
                </a:gridCol>
                <a:gridCol w="1808572">
                  <a:extLst>
                    <a:ext uri="{9D8B030D-6E8A-4147-A177-3AD203B41FA5}">
                      <a16:colId xmlns:a16="http://schemas.microsoft.com/office/drawing/2014/main" val="1249973670"/>
                    </a:ext>
                  </a:extLst>
                </a:gridCol>
              </a:tblGrid>
              <a:tr h="487506">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15 hours free childcare</a:t>
                      </a:r>
                    </a:p>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Age 2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15 hours free childcare</a:t>
                      </a:r>
                    </a:p>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 Ages 3 &amp; 4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30 hours free childcare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Tax – Free </a:t>
                      </a:r>
                    </a:p>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Childcare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Universal Credit support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extLst>
                  <a:ext uri="{0D108BD9-81ED-4DB2-BD59-A6C34878D82A}">
                    <a16:rowId xmlns:a16="http://schemas.microsoft.com/office/drawing/2014/main" val="311679265"/>
                  </a:ext>
                </a:extLst>
              </a:tr>
              <a:tr h="415499">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families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England,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receiving some forms of support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2-year-old children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15 hours of free childcare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or early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education 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38 weeks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 total of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570 hours per year</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that they can use flexibly with one or more childcare provider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By already being registered, all early years settings are set-up to offer 15 hours free childcare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tc>
                  <a:txBody>
                    <a:bodyPr/>
                    <a:lstStyle/>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all families in England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 and 4-year-old children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15 hours of free childcare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or early education 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38 weeks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 total of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570 hours per year</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that they can use flexibly with one or more childcare provider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By already being registered, all early years settings are set-up to offer 15 hours free childcare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working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families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England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 and 4-year-old children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Earning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under £100k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and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at least £152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per week (equal to 16 hours at the National Minimum or Living Wage) each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30 hours of free childcare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or early education 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38 weeks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 total of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1,140 hours per year</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that they can use flexibly with one or more</a:t>
                      </a:r>
                      <a:b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b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childcare provider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By already being registered, all early years settings are set-up to offer 30 hours free childcare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working families</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including the self-employed,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the UK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Earning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under £100k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and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at least £152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per week (equal to 16 hours at the National Minimum or Living Wage) each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Who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aren't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receiving Tax Credits, Universal Credit or childcare vouchers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children aged 0-11 (or 0-17 if disabled)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every £8 they pay into an online account, the government will add an extra £2,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up to £2,000 per child per year (or up to £4,000 per child if disabled)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Can be accessed through your registered providers and childminders who have activated their Tax-Free Childcare accounts.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sz="1200">
                        <a:latin typeface="Verdana" panose="020B0604030504040204" pitchFamily="34" charset="0"/>
                        <a:ea typeface="Verdana" panose="020B0604030504040204" pitchFamily="34" charset="0"/>
                        <a:cs typeface="Verdana" panose="020B0604030504040204" pitchFamily="34" charset="0"/>
                      </a:endParaRPr>
                    </a:p>
                  </a:txBody>
                  <a:tcPr>
                    <a:solidFill>
                      <a:srgbClr val="FFF7C4"/>
                    </a:solidFill>
                  </a:tcPr>
                </a:tc>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working families claiming Universal Credit,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England, Scotland, Northern Ireland and Wales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children under 17*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Up to 85% of eligible childcare costs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Who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aren't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receiving Tax-Free Childcare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Can be accessed through registered providers or childminders.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extLst>
                  <a:ext uri="{0D108BD9-81ED-4DB2-BD59-A6C34878D82A}">
                    <a16:rowId xmlns:a16="http://schemas.microsoft.com/office/drawing/2014/main" val="551909630"/>
                  </a:ext>
                </a:extLst>
              </a:tr>
            </a:tbl>
          </a:graphicData>
        </a:graphic>
      </p:graphicFrame>
      <p:sp>
        <p:nvSpPr>
          <p:cNvPr id="5" name="TextBox 4">
            <a:extLst>
              <a:ext uri="{FF2B5EF4-FFF2-40B4-BE49-F238E27FC236}">
                <a16:creationId xmlns:a16="http://schemas.microsoft.com/office/drawing/2014/main" id="{3550594B-CC6F-2D48-B414-B5E6DADA6638}"/>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6</a:t>
            </a:r>
          </a:p>
        </p:txBody>
      </p:sp>
    </p:spTree>
    <p:extLst>
      <p:ext uri="{BB962C8B-B14F-4D97-AF65-F5344CB8AC3E}">
        <p14:creationId xmlns:p14="http://schemas.microsoft.com/office/powerpoint/2010/main" val="416428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262918" y="192381"/>
            <a:ext cx="1959944" cy="1164721"/>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128981" y="4342781"/>
            <a:ext cx="10303476" cy="461665"/>
          </a:xfrm>
          <a:prstGeom prst="rect">
            <a:avLst/>
          </a:prstGeom>
          <a:noFill/>
        </p:spPr>
        <p:txBody>
          <a:bodyPr wrap="square" lIns="91440" tIns="45720" rIns="91440" bIns="45720" anchor="t">
            <a:spAutoFit/>
          </a:bodyPr>
          <a:lstStyle/>
          <a:p>
            <a:endParaRPr lang="en-US">
              <a:solidFill>
                <a:schemeClr val="tx1"/>
              </a:solidFill>
              <a:latin typeface="Verdana"/>
              <a:ea typeface="Verdana"/>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256181" y="4489285"/>
            <a:ext cx="10176276" cy="2812950"/>
          </a:xfrm>
          <a:prstGeom prst="rect">
            <a:avLst/>
          </a:prstGeom>
          <a:noFill/>
        </p:spPr>
        <p:txBody>
          <a:bodyPr wrap="square" lIns="91440" tIns="45720" rIns="91440" bIns="45720" rtlCol="0" anchor="t">
            <a:spAutoFit/>
          </a:bodyPr>
          <a:lstStyle/>
          <a:p>
            <a:pPr marL="59055">
              <a:lnSpc>
                <a:spcPct val="115000"/>
              </a:lnSpc>
            </a:pPr>
            <a:r>
              <a:rPr lang="en-GB" sz="1400" dirty="0">
                <a:solidFill>
                  <a:srgbClr val="000000"/>
                </a:solidFill>
                <a:latin typeface="Verdana"/>
                <a:ea typeface="Verdana"/>
                <a:cs typeface="Arial"/>
              </a:rPr>
              <a:t>Early Years consultation: Proposed funding formula for 2024/25</a:t>
            </a:r>
            <a:endParaRPr lang="en-US" sz="1400" b="0" dirty="0">
              <a:solidFill>
                <a:srgbClr val="000000"/>
              </a:solidFill>
              <a:latin typeface="Verdana"/>
              <a:ea typeface="Verdana"/>
              <a:cs typeface="Arial"/>
            </a:endParaRPr>
          </a:p>
          <a:p>
            <a:pPr algn="ctr">
              <a:spcBef>
                <a:spcPts val="450"/>
              </a:spcBef>
              <a:spcAft>
                <a:spcPts val="0"/>
              </a:spcAft>
            </a:pPr>
            <a:endParaRPr lang="en-GB" sz="1400" b="0" dirty="0">
              <a:solidFill>
                <a:srgbClr val="000000"/>
              </a:solidFill>
              <a:latin typeface="Verdana"/>
              <a:ea typeface="Verdana"/>
              <a:cs typeface="Arial" panose="020B0604020202020204" pitchFamily="34" charset="0"/>
            </a:endParaRPr>
          </a:p>
          <a:p>
            <a:pPr>
              <a:lnSpc>
                <a:spcPct val="114999"/>
              </a:lnSpc>
              <a:spcBef>
                <a:spcPts val="450"/>
              </a:spcBef>
              <a:spcAft>
                <a:spcPts val="750"/>
              </a:spcAft>
            </a:pPr>
            <a:r>
              <a:rPr lang="en-GB" sz="1400" b="0" dirty="0">
                <a:solidFill>
                  <a:srgbClr val="000000"/>
                </a:solidFill>
                <a:latin typeface="Verdana"/>
                <a:ea typeface="Verdana"/>
                <a:cs typeface="Arial"/>
              </a:rPr>
              <a:t>The purpose of this consultation is to seek the views, comments and where applicable, preferred options from key partners and stakeholders on arrangements of the Early Years block funding arrangements for 2024-25.</a:t>
            </a:r>
          </a:p>
          <a:p>
            <a:pPr marL="257175" indent="-257175">
              <a:lnSpc>
                <a:spcPct val="114999"/>
              </a:lnSpc>
              <a:spcBef>
                <a:spcPts val="450"/>
              </a:spcBef>
              <a:spcAft>
                <a:spcPts val="0"/>
              </a:spcAft>
              <a:buFont typeface="Symbol,Sans-Serif"/>
              <a:buChar char=""/>
            </a:pPr>
            <a:r>
              <a:rPr lang="en-GB" sz="1400" b="0" dirty="0">
                <a:solidFill>
                  <a:srgbClr val="000000"/>
                </a:solidFill>
                <a:latin typeface="Verdana"/>
                <a:ea typeface="Verdana"/>
                <a:cs typeface="Arial"/>
              </a:rPr>
              <a:t>To seek views/comments on the Early Years Inclusion fund – proposal to hold at current levels.</a:t>
            </a:r>
          </a:p>
          <a:p>
            <a:pPr marL="257175" indent="-257175">
              <a:lnSpc>
                <a:spcPct val="114999"/>
              </a:lnSpc>
              <a:spcBef>
                <a:spcPts val="450"/>
              </a:spcBef>
              <a:spcAft>
                <a:spcPts val="0"/>
              </a:spcAft>
              <a:buFont typeface="Symbol,Sans-Serif"/>
              <a:buChar char=""/>
            </a:pPr>
            <a:r>
              <a:rPr lang="en-GB" sz="1400" b="0" dirty="0">
                <a:solidFill>
                  <a:srgbClr val="000000"/>
                </a:solidFill>
                <a:latin typeface="Verdana"/>
                <a:ea typeface="Verdana"/>
                <a:cs typeface="Arial"/>
              </a:rPr>
              <a:t>To seek views/comments on the Early Years central spend – proposal to hold at current levels.</a:t>
            </a:r>
          </a:p>
          <a:p>
            <a:pPr marL="257175" indent="-257175">
              <a:lnSpc>
                <a:spcPct val="114999"/>
              </a:lnSpc>
              <a:spcBef>
                <a:spcPts val="450"/>
              </a:spcBef>
              <a:spcAft>
                <a:spcPts val="0"/>
              </a:spcAft>
              <a:buFont typeface="Symbol,Sans-Serif"/>
              <a:buChar char=""/>
            </a:pPr>
            <a:r>
              <a:rPr lang="en-GB" sz="1400" b="0" dirty="0">
                <a:solidFill>
                  <a:srgbClr val="000000"/>
                </a:solidFill>
                <a:latin typeface="Verdana"/>
                <a:ea typeface="Verdana"/>
                <a:cs typeface="Arial"/>
              </a:rPr>
              <a:t>To seek views/comments on the Early Years Funding Pass Through - proposal to hold at current levels.</a:t>
            </a:r>
          </a:p>
          <a:p>
            <a:pPr marL="342900">
              <a:lnSpc>
                <a:spcPct val="114999"/>
              </a:lnSpc>
              <a:spcBef>
                <a:spcPts val="450"/>
              </a:spcBef>
              <a:spcAft>
                <a:spcPts val="750"/>
              </a:spcAft>
            </a:pPr>
            <a:endParaRPr lang="en-GB" sz="800" b="0" dirty="0">
              <a:solidFill>
                <a:srgbClr val="000000"/>
              </a:solidFill>
              <a:latin typeface="Arial"/>
              <a:ea typeface="Verdana"/>
              <a:cs typeface="Arial" panose="020B0604020202020204" pitchFamily="34" charset="0"/>
            </a:endParaRPr>
          </a:p>
          <a:p>
            <a:pPr marL="342900" algn="ctr">
              <a:lnSpc>
                <a:spcPct val="114999"/>
              </a:lnSpc>
              <a:spcBef>
                <a:spcPts val="450"/>
              </a:spcBef>
              <a:spcAft>
                <a:spcPts val="750"/>
              </a:spcAft>
            </a:pPr>
            <a:r>
              <a:rPr lang="en-GB" sz="1400" b="0" i="1" dirty="0">
                <a:solidFill>
                  <a:srgbClr val="000000"/>
                </a:solidFill>
                <a:latin typeface="Verdana" panose="020B0604030504040204" pitchFamily="34" charset="0"/>
                <a:ea typeface="Verdana" panose="020B0604030504040204" pitchFamily="34" charset="0"/>
                <a:cs typeface="Verdana" panose="020B0604030504040204" pitchFamily="34" charset="0"/>
              </a:rPr>
              <a:t>Unfortunately, we have no definitive figures to work with at present due to non-publication by the DfE </a:t>
            </a:r>
          </a:p>
        </p:txBody>
      </p:sp>
      <p:sp>
        <p:nvSpPr>
          <p:cNvPr id="7" name="TextBox 6">
            <a:extLst>
              <a:ext uri="{FF2B5EF4-FFF2-40B4-BE49-F238E27FC236}">
                <a16:creationId xmlns:a16="http://schemas.microsoft.com/office/drawing/2014/main" id="{F95D0B62-964D-2143-B403-79DDECB356ED}"/>
              </a:ext>
            </a:extLst>
          </p:cNvPr>
          <p:cNvSpPr txBox="1"/>
          <p:nvPr/>
        </p:nvSpPr>
        <p:spPr>
          <a:xfrm>
            <a:off x="2482824" y="410720"/>
            <a:ext cx="7776864" cy="707886"/>
          </a:xfrm>
          <a:prstGeom prst="rect">
            <a:avLst/>
          </a:prstGeom>
          <a:noFill/>
        </p:spPr>
        <p:txBody>
          <a:bodyPr wrap="square" lIns="91440" tIns="45720" rIns="91440" bIns="45720" anchor="t">
            <a:spAutoFit/>
          </a:bodyPr>
          <a:lstStyle/>
          <a:p>
            <a:r>
              <a:rPr lang="en-US" sz="2000" dirty="0">
                <a:solidFill>
                  <a:schemeClr val="tx1"/>
                </a:solidFill>
                <a:latin typeface="Verdana"/>
                <a:ea typeface="Verdana"/>
                <a:cs typeface="Verdana" panose="020B0604030504040204" pitchFamily="34" charset="0"/>
              </a:rPr>
              <a:t>6a. Funding. EY supplementary grant payments: </a:t>
            </a:r>
          </a:p>
          <a:p>
            <a:r>
              <a:rPr lang="en-US" sz="2000" dirty="0">
                <a:solidFill>
                  <a:schemeClr val="tx1"/>
                </a:solidFill>
                <a:latin typeface="Verdana"/>
                <a:ea typeface="Verdana"/>
                <a:cs typeface="Verdana" panose="020B0604030504040204" pitchFamily="34" charset="0"/>
              </a:rPr>
              <a:t>Sept 2023-March 2024</a:t>
            </a:r>
            <a:endParaRPr lang="en-US" sz="2000" dirty="0">
              <a:solidFill>
                <a:schemeClr val="tx1"/>
              </a:solidFill>
              <a:latin typeface="Verdana"/>
              <a:ea typeface="Verdana"/>
            </a:endParaRPr>
          </a:p>
        </p:txBody>
      </p:sp>
      <p:graphicFrame>
        <p:nvGraphicFramePr>
          <p:cNvPr id="3" name="Table 2">
            <a:extLst>
              <a:ext uri="{FF2B5EF4-FFF2-40B4-BE49-F238E27FC236}">
                <a16:creationId xmlns:a16="http://schemas.microsoft.com/office/drawing/2014/main" id="{7A06AFF3-93C1-4617-E6A4-56FC2CF29FC5}"/>
              </a:ext>
            </a:extLst>
          </p:cNvPr>
          <p:cNvGraphicFramePr>
            <a:graphicFrameLocks noGrp="1"/>
          </p:cNvGraphicFramePr>
          <p:nvPr>
            <p:extLst>
              <p:ext uri="{D42A27DB-BD31-4B8C-83A1-F6EECF244321}">
                <p14:modId xmlns:p14="http://schemas.microsoft.com/office/powerpoint/2010/main" val="2066004713"/>
              </p:ext>
            </p:extLst>
          </p:nvPr>
        </p:nvGraphicFramePr>
        <p:xfrm>
          <a:off x="256181" y="1499197"/>
          <a:ext cx="10003507" cy="2882669"/>
        </p:xfrm>
        <a:graphic>
          <a:graphicData uri="http://schemas.openxmlformats.org/drawingml/2006/table">
            <a:tbl>
              <a:tblPr firstRow="1" firstCol="1" bandRow="1">
                <a:tableStyleId>{5C22544A-7EE6-4342-B048-85BDC9FD1C3A}</a:tableStyleId>
              </a:tblPr>
              <a:tblGrid>
                <a:gridCol w="1703435">
                  <a:extLst>
                    <a:ext uri="{9D8B030D-6E8A-4147-A177-3AD203B41FA5}">
                      <a16:colId xmlns:a16="http://schemas.microsoft.com/office/drawing/2014/main" val="966841763"/>
                    </a:ext>
                  </a:extLst>
                </a:gridCol>
                <a:gridCol w="2592615">
                  <a:extLst>
                    <a:ext uri="{9D8B030D-6E8A-4147-A177-3AD203B41FA5}">
                      <a16:colId xmlns:a16="http://schemas.microsoft.com/office/drawing/2014/main" val="2905832032"/>
                    </a:ext>
                  </a:extLst>
                </a:gridCol>
                <a:gridCol w="2601192">
                  <a:extLst>
                    <a:ext uri="{9D8B030D-6E8A-4147-A177-3AD203B41FA5}">
                      <a16:colId xmlns:a16="http://schemas.microsoft.com/office/drawing/2014/main" val="1958554994"/>
                    </a:ext>
                  </a:extLst>
                </a:gridCol>
                <a:gridCol w="3106265">
                  <a:extLst>
                    <a:ext uri="{9D8B030D-6E8A-4147-A177-3AD203B41FA5}">
                      <a16:colId xmlns:a16="http://schemas.microsoft.com/office/drawing/2014/main" val="427263491"/>
                    </a:ext>
                  </a:extLst>
                </a:gridCol>
              </a:tblGrid>
              <a:tr h="1089304">
                <a:tc>
                  <a:txBody>
                    <a:bodyPr/>
                    <a:lstStyle/>
                    <a:p>
                      <a:pPr algn="ctr" fontAlgn="base"/>
                      <a:r>
                        <a:rPr lang="en-GB" sz="1600" b="1" dirty="0">
                          <a:effectLst/>
                          <a:latin typeface="Verdana" panose="020B0604030504040204" pitchFamily="34" charset="0"/>
                          <a:ea typeface="Verdana" panose="020B0604030504040204" pitchFamily="34" charset="0"/>
                          <a:cs typeface="Verdana" panose="020B0604030504040204" pitchFamily="34" charset="0"/>
                        </a:rPr>
                        <a:t>Funding Stream</a:t>
                      </a:r>
                      <a:r>
                        <a:rPr lang="en-GB" sz="1600" dirty="0">
                          <a:effectLst/>
                          <a:latin typeface="Verdana" panose="020B0604030504040204" pitchFamily="34" charset="0"/>
                          <a:ea typeface="Verdana" panose="020B0604030504040204" pitchFamily="34" charset="0"/>
                          <a:cs typeface="Verdana" panose="020B060403050404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Current Ealing Funding Rate to Providers</a:t>
                      </a:r>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DfE  - EYSG Published Supplementary Grant ACTUALS for Ealing</a:t>
                      </a:r>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for Current Funding Rate + EY Supplementary Grant Published ACTUALS</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2554080"/>
                  </a:ext>
                </a:extLst>
              </a:tr>
              <a:tr h="358673">
                <a:tc>
                  <a:txBody>
                    <a:bodyPr/>
                    <a:lstStyle/>
                    <a:p>
                      <a:pPr algn="ctr" fontAlgn="base"/>
                      <a:r>
                        <a:rPr lang="en-GB" sz="1600">
                          <a:effectLst/>
                          <a:latin typeface="Verdana" panose="020B0604030504040204" pitchFamily="34" charset="0"/>
                          <a:ea typeface="Verdana" panose="020B0604030504040204" pitchFamily="34" charset="0"/>
                          <a:cs typeface="Verdana" panose="020B0604030504040204" pitchFamily="34" charset="0"/>
                        </a:rPr>
                        <a:t>2 YO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£6.92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£2.26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£9.18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71521041"/>
                  </a:ext>
                </a:extLst>
              </a:tr>
              <a:tr h="358673">
                <a:tc>
                  <a:txBody>
                    <a:bodyPr/>
                    <a:lstStyle/>
                    <a:p>
                      <a:pPr algn="ctr" fontAlgn="base"/>
                      <a:r>
                        <a:rPr lang="en-GB" sz="1600">
                          <a:effectLst/>
                          <a:latin typeface="Verdana" panose="020B0604030504040204" pitchFamily="34" charset="0"/>
                          <a:ea typeface="Verdana" panose="020B0604030504040204" pitchFamily="34" charset="0"/>
                          <a:cs typeface="Verdana" panose="020B0604030504040204" pitchFamily="34" charset="0"/>
                        </a:rPr>
                        <a:t>3-4 YO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£4.73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£0.37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£5.10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0787870"/>
                  </a:ext>
                </a:extLst>
              </a:tr>
              <a:tr h="358673">
                <a:tc>
                  <a:txBody>
                    <a:bodyPr/>
                    <a:lstStyle/>
                    <a:p>
                      <a:pPr algn="ctr" fontAlgn="base"/>
                      <a:r>
                        <a:rPr lang="en-GB" sz="1600" dirty="0">
                          <a:effectLst/>
                          <a:latin typeface="Verdana" panose="020B0604030504040204" pitchFamily="34" charset="0"/>
                          <a:ea typeface="Verdana" panose="020B0604030504040204" pitchFamily="34" charset="0"/>
                          <a:cs typeface="Verdana" panose="020B0604030504040204" pitchFamily="34" charset="0"/>
                        </a:rPr>
                        <a:t>MNS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£3.70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£0.24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£3.94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06025929"/>
                  </a:ext>
                </a:extLst>
              </a:tr>
              <a:tr h="358673">
                <a:tc>
                  <a:txBody>
                    <a:bodyPr/>
                    <a:lstStyle/>
                    <a:p>
                      <a:pPr algn="ctr" fontAlgn="base"/>
                      <a:r>
                        <a:rPr lang="en-GB" sz="1600">
                          <a:effectLst/>
                          <a:latin typeface="Verdana" panose="020B0604030504040204" pitchFamily="34" charset="0"/>
                          <a:ea typeface="Verdana" panose="020B0604030504040204" pitchFamily="34" charset="0"/>
                          <a:cs typeface="Verdana" panose="020B0604030504040204" pitchFamily="34" charset="0"/>
                        </a:rPr>
                        <a:t>DAF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£828 full year per Child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£30.92 (per child 7/12)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£858.92 per child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28152532"/>
                  </a:ext>
                </a:extLst>
              </a:tr>
              <a:tr h="358673">
                <a:tc>
                  <a:txBody>
                    <a:bodyPr/>
                    <a:lstStyle/>
                    <a:p>
                      <a:pPr algn="ctr" fontAlgn="base"/>
                      <a:r>
                        <a:rPr lang="en-GB" sz="1600" dirty="0">
                          <a:effectLst/>
                          <a:latin typeface="Verdana" panose="020B0604030504040204" pitchFamily="34" charset="0"/>
                          <a:ea typeface="Verdana" panose="020B0604030504040204" pitchFamily="34" charset="0"/>
                          <a:cs typeface="Verdana" panose="020B0604030504040204" pitchFamily="34" charset="0"/>
                        </a:rPr>
                        <a:t>EYPP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£0.62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£0.04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£0.66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96041649"/>
                  </a:ext>
                </a:extLst>
              </a:tr>
            </a:tbl>
          </a:graphicData>
        </a:graphic>
      </p:graphicFrame>
      <p:sp>
        <p:nvSpPr>
          <p:cNvPr id="4" name="TextBox 3">
            <a:extLst>
              <a:ext uri="{FF2B5EF4-FFF2-40B4-BE49-F238E27FC236}">
                <a16:creationId xmlns:a16="http://schemas.microsoft.com/office/drawing/2014/main" id="{3B60567E-3F0F-A203-9E66-A0E7F7123E8C}"/>
              </a:ext>
            </a:extLst>
          </p:cNvPr>
          <p:cNvSpPr txBox="1"/>
          <p:nvPr/>
        </p:nvSpPr>
        <p:spPr>
          <a:xfrm>
            <a:off x="3972719" y="355282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FD8FD35B-C107-0A40-9518-0ADB83354F0F}"/>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7</a:t>
            </a:r>
          </a:p>
        </p:txBody>
      </p:sp>
    </p:spTree>
    <p:extLst>
      <p:ext uri="{BB962C8B-B14F-4D97-AF65-F5344CB8AC3E}">
        <p14:creationId xmlns:p14="http://schemas.microsoft.com/office/powerpoint/2010/main" val="344955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128981" y="182303"/>
            <a:ext cx="1542930" cy="916905"/>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2031951" y="211138"/>
            <a:ext cx="5916129" cy="830997"/>
          </a:xfrm>
          <a:prstGeom prst="rect">
            <a:avLst/>
          </a:prstGeom>
          <a:solidFill>
            <a:srgbClr val="FFDD97"/>
          </a:solidFill>
        </p:spPr>
        <p:txBody>
          <a:bodyPr wrap="square">
            <a:spAutoFit/>
          </a:bodyPr>
          <a:lstStyle/>
          <a:p>
            <a:pPr algn="ctr"/>
            <a:r>
              <a:rPr lang="en-GB" dirty="0">
                <a:solidFill>
                  <a:srgbClr val="232323"/>
                </a:solidFill>
                <a:latin typeface="Verdana" panose="020B0604030504040204" pitchFamily="34" charset="0"/>
                <a:ea typeface="Verdana" panose="020B0604030504040204" pitchFamily="34" charset="0"/>
                <a:cs typeface="Verdana" panose="020B0604030504040204" pitchFamily="34" charset="0"/>
              </a:rPr>
              <a:t>12</a:t>
            </a:r>
            <a:r>
              <a:rPr lang="en-GB" b="1"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 How do I activate my Tax-Free Childcare account?</a:t>
            </a:r>
            <a:endParaRPr lang="en-GB"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87734" y="1164369"/>
            <a:ext cx="8087936" cy="6124754"/>
          </a:xfrm>
          <a:prstGeom prst="rect">
            <a:avLst/>
          </a:prstGeom>
          <a:noFill/>
        </p:spPr>
        <p:txBody>
          <a:bodyPr wrap="square" rtlCol="0">
            <a:spAutoFit/>
          </a:bodyPr>
          <a:lstStyle/>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Once registered with a regulator in the UK, you can boost your business and help reduce cost for working families by activating your Tax-Free Childcare (TFC) account. Setting it up is free and only takes around ten minutes. </a:t>
            </a:r>
          </a:p>
          <a:p>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After the registration process with the regulator has been completed, you should receive an invitation letter containing your unique 11 digit user ID, along with instructions on how to sign-up online to TFC. If you are already registered and haven’t received your invitation letter, you should contact the </a:t>
            </a:r>
            <a:r>
              <a:rPr lang="en-GB" sz="1400" b="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Childcare Service helpline</a:t>
            </a:r>
            <a:r>
              <a:rPr lang="en-GB" sz="1400" b="0" dirty="0">
                <a:solidFill>
                  <a:srgbClr val="0260BF"/>
                </a:solidFill>
                <a:latin typeface="Verdana" panose="020B0604030504040204" pitchFamily="34" charset="0"/>
                <a:ea typeface="Verdana" panose="020B0604030504040204" pitchFamily="34" charset="0"/>
                <a:cs typeface="Verdana" panose="020B0604030504040204" pitchFamily="34" charset="0"/>
              </a:rPr>
              <a:t>: </a:t>
            </a:r>
            <a:r>
              <a:rPr lang="en-GB" sz="1400" b="0" dirty="0">
                <a:solidFill>
                  <a:schemeClr val="tx1"/>
                </a:solidFill>
                <a:latin typeface="Verdana" panose="020B0604030504040204" pitchFamily="34" charset="0"/>
                <a:ea typeface="Verdana" panose="020B0604030504040204" pitchFamily="34" charset="0"/>
                <a:cs typeface="Verdana" panose="020B0604030504040204" pitchFamily="34" charset="0"/>
              </a:rPr>
              <a:t>Tel:0300 123 4097</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Mon-Fri 8am-6pm</a:t>
            </a:r>
          </a:p>
          <a:p>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Activating your TFC account: </a:t>
            </a:r>
            <a:endParaRPr lang="en-GB" sz="140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You’ll find everything you need on the </a:t>
            </a:r>
            <a:r>
              <a:rPr lang="en-GB" sz="1400" b="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GOV.UK Tax-Free Childcare if you’re a childcare provider </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page. </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https://www.gov.uk/guidance/sign-up-to-tax-free-childcare-if-youre-a-childcare-provider</a:t>
            </a:r>
            <a:endPar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a:t>
            </a: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sign up you’ll need your:</a:t>
            </a: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unique 11-digit user ID</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business bank account details, so you can receive payments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business postcode (the one registered with your regulator)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Once you’ve signed up, you can: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Accept Tax-Free Childcare payments and get a childcare provider account which you can use to keep your details up to date • Manage payments online 24/7 (using your provider account)</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Promote the financial benefits to your customers</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Still accept payments from parents using childcare vouchers and other methods </a:t>
            </a:r>
          </a:p>
          <a:p>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r>
              <a:rPr lang="en-GB" sz="140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Visit the Childcare Choices information for providers page </a:t>
            </a:r>
            <a:r>
              <a:rPr lang="en-GB" sz="140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to learn more about Tax-Free Childcare and how it can help your business </a:t>
            </a: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https://www.childcarechoices.gov.uk/providers/</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53338AA2-3EF2-7744-9DE6-15DCC16A5FBC}"/>
              </a:ext>
            </a:extLst>
          </p:cNvPr>
          <p:cNvPicPr>
            <a:picLocks noChangeAspect="1"/>
          </p:cNvPicPr>
          <p:nvPr/>
        </p:nvPicPr>
        <p:blipFill>
          <a:blip r:embed="rId5"/>
          <a:stretch>
            <a:fillRect/>
          </a:stretch>
        </p:blipFill>
        <p:spPr>
          <a:xfrm>
            <a:off x="8506706" y="254716"/>
            <a:ext cx="1884139" cy="830996"/>
          </a:xfrm>
          <a:prstGeom prst="rect">
            <a:avLst/>
          </a:prstGeom>
        </p:spPr>
      </p:pic>
      <p:sp>
        <p:nvSpPr>
          <p:cNvPr id="6" name="TextBox 5">
            <a:extLst>
              <a:ext uri="{FF2B5EF4-FFF2-40B4-BE49-F238E27FC236}">
                <a16:creationId xmlns:a16="http://schemas.microsoft.com/office/drawing/2014/main" id="{F2BB8B03-218A-C74D-AF85-AFEF625BB312}"/>
              </a:ext>
            </a:extLst>
          </p:cNvPr>
          <p:cNvSpPr txBox="1"/>
          <p:nvPr/>
        </p:nvSpPr>
        <p:spPr>
          <a:xfrm>
            <a:off x="9880823" y="7060796"/>
            <a:ext cx="576064"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8</a:t>
            </a:r>
          </a:p>
        </p:txBody>
      </p:sp>
      <p:sp>
        <p:nvSpPr>
          <p:cNvPr id="3" name="TextBox 2">
            <a:extLst>
              <a:ext uri="{FF2B5EF4-FFF2-40B4-BE49-F238E27FC236}">
                <a16:creationId xmlns:a16="http://schemas.microsoft.com/office/drawing/2014/main" id="{9A8E52A1-8DF0-9A4B-93A3-445E26620E75}"/>
              </a:ext>
            </a:extLst>
          </p:cNvPr>
          <p:cNvSpPr txBox="1"/>
          <p:nvPr/>
        </p:nvSpPr>
        <p:spPr>
          <a:xfrm>
            <a:off x="8296648" y="1164369"/>
            <a:ext cx="2304256" cy="5970865"/>
          </a:xfrm>
          <a:prstGeom prst="rect">
            <a:avLst/>
          </a:prstGeom>
          <a:solidFill>
            <a:srgbClr val="F7B313"/>
          </a:solidFill>
        </p:spPr>
        <p:txBody>
          <a:bodyPr wrap="square" rtlCol="0">
            <a:spAutoFit/>
          </a:bodyPr>
          <a:lstStyle/>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For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working</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families</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including the self-employed,</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in the UK</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Earning</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under £100k </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and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an average of £167 </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per week (equal to 16 hours at the National Minimum or Living Wage) each over three months</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Who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aren't</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receiving Tax Credits, Universal Credit or childcare vouchers</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With children aged 0-11 (or 0-16 if disabled)</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For every £8 families pay into an online account, the government will add an extra £2,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up to £2,000</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per child per year</a:t>
            </a:r>
          </a:p>
        </p:txBody>
      </p:sp>
    </p:spTree>
    <p:extLst>
      <p:ext uri="{BB962C8B-B14F-4D97-AF65-F5344CB8AC3E}">
        <p14:creationId xmlns:p14="http://schemas.microsoft.com/office/powerpoint/2010/main" val="318180615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4ED5A4B-BABE-46A5-BEE8-3CE7F30F2763}" vid="{EA3BBC7F-C4D6-477A-802E-CEE1287EB5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f1ae42-e69f-4b33-b613-591539c54b4f" xsi:nil="true"/>
    <lcf76f155ced4ddcb4097134ff3c332f xmlns="0286e865-394f-46c5-8c66-96e23b100e60">
      <Terms xmlns="http://schemas.microsoft.com/office/infopath/2007/PartnerControls"/>
    </lcf76f155ced4ddcb4097134ff3c332f>
    <SharedWithUsers xmlns="5bf1ae42-e69f-4b33-b613-591539c54b4f">
      <UserInfo>
        <DisplayName>Michael Nolan</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9C67D1A37D4468E2292E8865FEFB4" ma:contentTypeVersion="12" ma:contentTypeDescription="Create a new document." ma:contentTypeScope="" ma:versionID="598d4d381a2f828cdd13cfbaac86ac08">
  <xsd:schema xmlns:xsd="http://www.w3.org/2001/XMLSchema" xmlns:xs="http://www.w3.org/2001/XMLSchema" xmlns:p="http://schemas.microsoft.com/office/2006/metadata/properties" xmlns:ns2="0286e865-394f-46c5-8c66-96e23b100e60" xmlns:ns3="5bf1ae42-e69f-4b33-b613-591539c54b4f" targetNamespace="http://schemas.microsoft.com/office/2006/metadata/properties" ma:root="true" ma:fieldsID="f193aa4e74fa32dd7bc71df9794b2bb4" ns2:_="" ns3:_="">
    <xsd:import namespace="0286e865-394f-46c5-8c66-96e23b100e60"/>
    <xsd:import namespace="5bf1ae42-e69f-4b33-b613-591539c54b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e865-394f-46c5-8c66-96e23b100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5efd349-4fc2-4c40-bc86-6aac66f77ae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f1ae42-e69f-4b33-b613-591539c54b4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489c180-dc30-439e-8ea1-7377c87c59b0}" ma:internalName="TaxCatchAll" ma:showField="CatchAllData" ma:web="5bf1ae42-e69f-4b33-b613-591539c54b4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9C9800-EF97-4076-BDF3-445D9E908C03}">
  <ds:schemaRefs>
    <ds:schemaRef ds:uri="http://schemas.microsoft.com/sharepoint/v3/contenttype/forms"/>
  </ds:schemaRefs>
</ds:datastoreItem>
</file>

<file path=customXml/itemProps2.xml><?xml version="1.0" encoding="utf-8"?>
<ds:datastoreItem xmlns:ds="http://schemas.openxmlformats.org/officeDocument/2006/customXml" ds:itemID="{7F30CF74-1279-4E84-9288-3C1D96E4B696}">
  <ds:schemaRefs>
    <ds:schemaRef ds:uri="http://schemas.microsoft.com/office/2006/metadata/properties"/>
    <ds:schemaRef ds:uri="http://schemas.microsoft.com/office/infopath/2007/PartnerControls"/>
    <ds:schemaRef ds:uri="1fc1793f-4d4a-44f3-a075-56bcac3d3589"/>
    <ds:schemaRef ds:uri="5bf1ae42-e69f-4b33-b613-591539c54b4f"/>
    <ds:schemaRef ds:uri="0286e865-394f-46c5-8c66-96e23b100e60"/>
  </ds:schemaRefs>
</ds:datastoreItem>
</file>

<file path=customXml/itemProps3.xml><?xml version="1.0" encoding="utf-8"?>
<ds:datastoreItem xmlns:ds="http://schemas.openxmlformats.org/officeDocument/2006/customXml" ds:itemID="{9BEA24CF-56C6-4FA1-B701-0EDBED252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6e865-394f-46c5-8c66-96e23b100e60"/>
    <ds:schemaRef ds:uri="5bf1ae42-e69f-4b33-b613-591539c54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Childrens &amp; Adults PowerPoint</Template>
  <TotalTime>1018</TotalTime>
  <Words>2788</Words>
  <Application>Microsoft Office PowerPoint</Application>
  <PresentationFormat>Custom</PresentationFormat>
  <Paragraphs>359</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Arial,Sans-Serif</vt:lpstr>
      <vt:lpstr>Calibri</vt:lpstr>
      <vt:lpstr>Courier New</vt:lpstr>
      <vt:lpstr>Symbol,Sans-Serif</vt:lpstr>
      <vt:lpstr>Times New Roman</vt:lpstr>
      <vt:lpstr>Verdana</vt:lpstr>
      <vt:lpstr>verdana pro</vt:lpstr>
      <vt:lpstr>verdana pro</vt:lpstr>
      <vt:lpstr>Default Design</vt:lpstr>
      <vt:lpstr>Expansion of Early Years entitlements 2023-2025</vt:lpstr>
      <vt:lpstr>Contents</vt:lpstr>
      <vt:lpstr>1. Overview of the childcare reforms</vt:lpstr>
      <vt:lpstr>PowerPoint Presentation</vt:lpstr>
      <vt:lpstr>3. ‘Help Us to Help You’- Ealing's Sufficiency Survey  </vt:lpstr>
      <vt:lpstr>PowerPoint Presentation</vt:lpstr>
      <vt:lpstr>PowerPoint Presentation</vt:lpstr>
      <vt:lpstr>PowerPoint Presentation</vt:lpstr>
      <vt:lpstr>PowerPoint Presentation</vt:lpstr>
      <vt:lpstr>PowerPoint Presentation</vt:lpstr>
      <vt:lpstr>PowerPoint Presentation</vt:lpstr>
      <vt:lpstr>9. Childcare Choices Campaign  </vt:lpstr>
      <vt:lpstr>PowerPoint Presentation</vt:lpstr>
      <vt:lpstr>PowerPoint Presentation</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Michael Nolan</dc:creator>
  <cp:lastModifiedBy>Deirdre Pollard</cp:lastModifiedBy>
  <cp:revision>45</cp:revision>
  <dcterms:created xsi:type="dcterms:W3CDTF">2023-07-13T11:02:16Z</dcterms:created>
  <dcterms:modified xsi:type="dcterms:W3CDTF">2023-11-20T14:39:05Z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0x0101000419C67D1A37D4468E2292E8865FEFB4</vt:lpwstr>
  </property>
  <property fmtid="{D5CDD505-2E9C-101B-9397-08002B2CF9AE}" pid="3" name="_dlc_DocIdItemGuid">
    <vt:lpwstr>fce727c5-5005-4681-a62d-bfefcaa5a98a</vt:lpwstr>
  </property>
  <property fmtid="{D5CDD505-2E9C-101B-9397-08002B2CF9AE}" pid="4" name="Ealing_Category">
    <vt:lpwstr/>
  </property>
  <property fmtid="{D5CDD505-2E9C-101B-9397-08002B2CF9AE}" pid="5" name="ob01e65d93a94e64824284a58cfa88e2">
    <vt:lpwstr/>
  </property>
  <property fmtid="{D5CDD505-2E9C-101B-9397-08002B2CF9AE}" pid="6" name="Service_Line">
    <vt:lpwstr/>
  </property>
  <property fmtid="{D5CDD505-2E9C-101B-9397-08002B2CF9AE}" pid="7" name="Directorate">
    <vt:lpwstr/>
  </property>
  <property fmtid="{D5CDD505-2E9C-101B-9397-08002B2CF9AE}" pid="8" name="b3bf2861ee794fdc9d73643b1f721b4b">
    <vt:lpwstr/>
  </property>
  <property fmtid="{D5CDD505-2E9C-101B-9397-08002B2CF9AE}" pid="9" name="MediaServiceImageTags">
    <vt:lpwstr/>
  </property>
</Properties>
</file>