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5"/>
  </p:sldMasterIdLst>
  <p:notesMasterIdLst>
    <p:notesMasterId r:id="rId12"/>
  </p:notesMasterIdLst>
  <p:handoutMasterIdLst>
    <p:handoutMasterId r:id="rId13"/>
  </p:handoutMasterIdLst>
  <p:sldIdLst>
    <p:sldId id="257" r:id="rId6"/>
    <p:sldId id="651" r:id="rId7"/>
    <p:sldId id="648" r:id="rId8"/>
    <p:sldId id="647" r:id="rId9"/>
    <p:sldId id="649" r:id="rId10"/>
    <p:sldId id="650" r:id="rId11"/>
  </p:sldIdLst>
  <p:sldSz cx="10688638" cy="7562850"/>
  <p:notesSz cx="6858000" cy="9144000"/>
  <p:defaultTextStyle>
    <a:defPPr>
      <a:defRPr lang="en-GB"/>
    </a:defPPr>
    <a:lvl1pPr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3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23"/>
    <a:srgbClr val="FF9B9D"/>
    <a:srgbClr val="FFDD97"/>
    <a:srgbClr val="CC9900"/>
    <a:srgbClr val="FFF7C4"/>
    <a:srgbClr val="FFFEEC"/>
    <a:srgbClr val="CCEFDF"/>
    <a:srgbClr val="FFCFA7"/>
    <a:srgbClr val="9EFF9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63234-677A-4C56-B121-AFFBC3989FC2}" v="2" dt="2023-11-14T13:44:38.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4" autoAdjust="0"/>
    <p:restoredTop sz="94920" autoAdjust="0"/>
  </p:normalViewPr>
  <p:slideViewPr>
    <p:cSldViewPr>
      <p:cViewPr varScale="1">
        <p:scale>
          <a:sx n="88" d="100"/>
          <a:sy n="88" d="100"/>
        </p:scale>
        <p:origin x="906" y="96"/>
      </p:cViewPr>
      <p:guideLst>
        <p:guide orient="horz" pos="2382"/>
        <p:guide pos="3366"/>
      </p:guideLst>
    </p:cSldViewPr>
  </p:slideViewPr>
  <p:outlineViewPr>
    <p:cViewPr>
      <p:scale>
        <a:sx n="33" d="100"/>
        <a:sy n="33" d="100"/>
      </p:scale>
      <p:origin x="0" y="-53"/>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0B726A6-45DA-4375-9EB7-131A7126C9F6}"/>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dirty="0"/>
          </a:p>
        </p:txBody>
      </p:sp>
      <p:sp>
        <p:nvSpPr>
          <p:cNvPr id="74755" name="Rectangle 3">
            <a:extLst>
              <a:ext uri="{FF2B5EF4-FFF2-40B4-BE49-F238E27FC236}">
                <a16:creationId xmlns:a16="http://schemas.microsoft.com/office/drawing/2014/main" id="{517CCF12-689F-431F-9EBD-8B438FDC6683}"/>
              </a:ext>
            </a:extLst>
          </p:cNvPr>
          <p:cNvSpPr>
            <a:spLocks noGrp="1" noChangeArrowheads="1"/>
          </p:cNvSpPr>
          <p:nvPr>
            <p:ph type="dt" sz="quarter"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dirty="0"/>
          </a:p>
        </p:txBody>
      </p:sp>
      <p:sp>
        <p:nvSpPr>
          <p:cNvPr id="74756" name="Rectangle 4">
            <a:extLst>
              <a:ext uri="{FF2B5EF4-FFF2-40B4-BE49-F238E27FC236}">
                <a16:creationId xmlns:a16="http://schemas.microsoft.com/office/drawing/2014/main" id="{CAFC6017-2D0F-4E8A-B403-25F6877BFD20}"/>
              </a:ext>
            </a:extLst>
          </p:cNvPr>
          <p:cNvSpPr>
            <a:spLocks noGrp="1" noChangeArrowheads="1"/>
          </p:cNvSpPr>
          <p:nvPr>
            <p:ph type="ftr" sz="quarter" idx="2"/>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dirty="0"/>
          </a:p>
        </p:txBody>
      </p:sp>
      <p:sp>
        <p:nvSpPr>
          <p:cNvPr id="74757" name="Rectangle 5">
            <a:extLst>
              <a:ext uri="{FF2B5EF4-FFF2-40B4-BE49-F238E27FC236}">
                <a16:creationId xmlns:a16="http://schemas.microsoft.com/office/drawing/2014/main" id="{6EB1CAA4-9FA2-44BA-B114-A8493F6EDEF7}"/>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E9826963-7EEC-43A4-8AE5-2A232D481689}" type="slidenum">
              <a:rPr lang="en-GB" altLang="x-none"/>
              <a:pPr>
                <a:defRPr/>
              </a:pPr>
              <a:t>‹#›</a:t>
            </a:fld>
            <a:endParaRPr lang="en-GB" altLang="x-non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FB89D6E-67DF-40E4-9D65-DFDCC133006D}"/>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4099" name="Rectangle 3">
            <a:extLst>
              <a:ext uri="{FF2B5EF4-FFF2-40B4-BE49-F238E27FC236}">
                <a16:creationId xmlns:a16="http://schemas.microsoft.com/office/drawing/2014/main" id="{115F8D9A-1EFC-4FF9-B703-280409A4EE3E}"/>
              </a:ext>
            </a:extLst>
          </p:cNvPr>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2052" name="Rectangle 4">
            <a:extLst>
              <a:ext uri="{FF2B5EF4-FFF2-40B4-BE49-F238E27FC236}">
                <a16:creationId xmlns:a16="http://schemas.microsoft.com/office/drawing/2014/main" id="{0367DC61-A36A-474D-ACB0-143D5CA16FF5}"/>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2452EE9-5FC1-4BA6-8B84-3B7410E6D720}"/>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775742F2-2912-44AF-A863-DBC6FD8C03C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4103" name="Rectangle 7">
            <a:extLst>
              <a:ext uri="{FF2B5EF4-FFF2-40B4-BE49-F238E27FC236}">
                <a16:creationId xmlns:a16="http://schemas.microsoft.com/office/drawing/2014/main" id="{19B09214-4A99-41C7-A3C4-CEE418EB2E9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charset="0"/>
                <a:ea typeface="ＭＳ Ｐゴシック" charset="-128"/>
              </a:defRPr>
            </a:lvl1pPr>
          </a:lstStyle>
          <a:p>
            <a:pPr>
              <a:defRPr/>
            </a:pPr>
            <a:fld id="{C7134D5C-38B9-41F1-B66E-F5E46EDD8EE7}" type="slidenum">
              <a:rPr lang="en-GB" altLang="x-none"/>
              <a:pPr>
                <a:defRPr/>
              </a:pPr>
              <a:t>‹#›</a:t>
            </a:fld>
            <a:endParaRPr lang="en-GB" altLang="x-non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DAAA6A0F-C73A-41F9-9318-9E46DE8F33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A9F1DB3-7A3C-4133-8E76-EE0D787E9669}" type="slidenum">
              <a:rPr lang="en-GB" altLang="en-US" smtClean="0"/>
              <a:pPr>
                <a:spcBef>
                  <a:spcPct val="0"/>
                </a:spcBef>
              </a:pPr>
              <a:t>2</a:t>
            </a:fld>
            <a:endParaRPr lang="en-GB" altLang="en-US" dirty="0"/>
          </a:p>
        </p:txBody>
      </p:sp>
      <p:sp>
        <p:nvSpPr>
          <p:cNvPr id="5122" name="Rectangle 2">
            <a:extLst>
              <a:ext uri="{FF2B5EF4-FFF2-40B4-BE49-F238E27FC236}">
                <a16:creationId xmlns:a16="http://schemas.microsoft.com/office/drawing/2014/main" id="{00EFEA11-AF90-41E9-BB58-BAF61AE2909F}"/>
              </a:ext>
            </a:extLst>
          </p:cNvPr>
          <p:cNvSpPr>
            <a:spLocks noGrp="1" noRot="1" noChangeAspect="1" noChangeArrowheads="1" noTextEdit="1"/>
          </p:cNvSpPr>
          <p:nvPr>
            <p:ph type="sldImg"/>
          </p:nvPr>
        </p:nvSpPr>
        <p:spPr>
          <a:xfrm>
            <a:off x="1004888" y="685800"/>
            <a:ext cx="4848225" cy="3430588"/>
          </a:xfrm>
          <a:ln/>
        </p:spPr>
      </p:sp>
      <p:sp>
        <p:nvSpPr>
          <p:cNvPr id="5123" name="Rectangle 3">
            <a:extLst>
              <a:ext uri="{FF2B5EF4-FFF2-40B4-BE49-F238E27FC236}">
                <a16:creationId xmlns:a16="http://schemas.microsoft.com/office/drawing/2014/main" id="{4AA1EA1D-4AE0-40AB-B224-046F9570C277}"/>
              </a:ext>
            </a:extLst>
          </p:cNvPr>
          <p:cNvSpPr>
            <a:spLocks noGrp="1" noChangeArrowheads="1"/>
          </p:cNvSpPr>
          <p:nvPr>
            <p:ph type="body" idx="1"/>
          </p:nvPr>
        </p:nvSpPr>
        <p:spPr/>
        <p:txBody>
          <a:bodyPr/>
          <a:lstStyle/>
          <a:p>
            <a:pPr eaLnBrk="1" hangingPunct="1">
              <a:defRPr/>
            </a:pPr>
            <a:endParaRPr lang="en-US" sz="1000"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7">
            <a:extLst>
              <a:ext uri="{FF2B5EF4-FFF2-40B4-BE49-F238E27FC236}">
                <a16:creationId xmlns:a16="http://schemas.microsoft.com/office/drawing/2014/main" id="{96DF716B-E3AF-47D4-B529-F5D69FA4D6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67E8099-3997-4339-ADCF-F414DBF802BD}" type="slidenum">
              <a:rPr lang="en-GB" altLang="en-US" smtClean="0"/>
              <a:pPr>
                <a:spcBef>
                  <a:spcPct val="0"/>
                </a:spcBef>
              </a:pPr>
              <a:t>3</a:t>
            </a:fld>
            <a:endParaRPr lang="en-GB" altLang="en-US" dirty="0"/>
          </a:p>
        </p:txBody>
      </p:sp>
      <p:sp>
        <p:nvSpPr>
          <p:cNvPr id="7170" name="Rectangle 2">
            <a:extLst>
              <a:ext uri="{FF2B5EF4-FFF2-40B4-BE49-F238E27FC236}">
                <a16:creationId xmlns:a16="http://schemas.microsoft.com/office/drawing/2014/main" id="{A8FCB846-C99D-444D-9E32-197BCAB68567}"/>
              </a:ext>
            </a:extLst>
          </p:cNvPr>
          <p:cNvSpPr>
            <a:spLocks noGrp="1" noRot="1" noChangeAspect="1" noChangeArrowheads="1" noTextEdit="1"/>
          </p:cNvSpPr>
          <p:nvPr>
            <p:ph type="sldImg"/>
          </p:nvPr>
        </p:nvSpPr>
        <p:spPr>
          <a:xfrm>
            <a:off x="1006475" y="685800"/>
            <a:ext cx="4845050" cy="3429000"/>
          </a:xfrm>
          <a:ln/>
        </p:spPr>
      </p:sp>
      <p:sp>
        <p:nvSpPr>
          <p:cNvPr id="92163" name="Rectangle 3">
            <a:extLst>
              <a:ext uri="{FF2B5EF4-FFF2-40B4-BE49-F238E27FC236}">
                <a16:creationId xmlns:a16="http://schemas.microsoft.com/office/drawing/2014/main" id="{F1DE2574-2A03-4D7C-9523-B1D9415763CA}"/>
              </a:ext>
            </a:extLst>
          </p:cNvPr>
          <p:cNvSpPr>
            <a:spLocks noGrp="1" noChangeArrowheads="1"/>
          </p:cNvSpPr>
          <p:nvPr>
            <p:ph type="body" idx="1"/>
          </p:nvPr>
        </p:nvSpPr>
        <p:spPr/>
        <p:txBody>
          <a:bodyPr/>
          <a:lstStyle/>
          <a:p>
            <a:pPr eaLnBrk="1" hangingPunct="1">
              <a:buFontTx/>
              <a:buChar char="•"/>
              <a:defRPr/>
            </a:pPr>
            <a:endParaRPr lang="en-GB" dirty="0">
              <a:latin typeface="Arial" charset="0"/>
              <a:cs typeface="+mn-cs"/>
            </a:endParaRPr>
          </a:p>
          <a:p>
            <a:pPr eaLnBrk="1" hangingPunct="1">
              <a:defRPr/>
            </a:pPr>
            <a:endParaRPr lang="en-GB" dirty="0">
              <a:latin typeface="Arial" charset="0"/>
              <a:cs typeface="+mn-cs"/>
            </a:endParaRPr>
          </a:p>
        </p:txBody>
      </p:sp>
      <p:sp>
        <p:nvSpPr>
          <p:cNvPr id="7172" name="Rectangle 4">
            <a:extLst>
              <a:ext uri="{FF2B5EF4-FFF2-40B4-BE49-F238E27FC236}">
                <a16:creationId xmlns:a16="http://schemas.microsoft.com/office/drawing/2014/main" id="{0AA71F0A-2C72-407E-B738-44D26CE49720}"/>
              </a:ext>
            </a:extLst>
          </p:cNvPr>
          <p:cNvSpPr>
            <a:spLocks noChangeArrowheads="1"/>
          </p:cNvSpPr>
          <p:nvPr/>
        </p:nvSpPr>
        <p:spPr bwMode="auto">
          <a:xfrm>
            <a:off x="1219200" y="4495800"/>
            <a:ext cx="339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en-GB" altLang="en-US" b="0" dirty="0">
                <a:latin typeface="Arial" panose="020B0604020202020204" pitchFamily="34" charset="0"/>
              </a:rPr>
              <a:t>£368.9M net budget</a:t>
            </a:r>
          </a:p>
        </p:txBody>
      </p:sp>
    </p:spTree>
    <p:extLst>
      <p:ext uri="{BB962C8B-B14F-4D97-AF65-F5344CB8AC3E}">
        <p14:creationId xmlns:p14="http://schemas.microsoft.com/office/powerpoint/2010/main" val="344731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4</a:t>
            </a:fld>
            <a:endParaRPr lang="en-US" altLang="en-US" dirty="0"/>
          </a:p>
        </p:txBody>
      </p:sp>
    </p:spTree>
    <p:extLst>
      <p:ext uri="{BB962C8B-B14F-4D97-AF65-F5344CB8AC3E}">
        <p14:creationId xmlns:p14="http://schemas.microsoft.com/office/powerpoint/2010/main" val="241241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5</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11068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6</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8086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7</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39088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603376" y="4286250"/>
            <a:ext cx="7481888" cy="1931988"/>
          </a:xfrm>
          <a:prstGeom prst="rect">
            <a:avLst/>
          </a:prstGeom>
        </p:spPr>
        <p:txBody>
          <a:bodyPr vert="horz"/>
          <a:lstStyle>
            <a:lvl1pPr marL="0" indent="0" algn="ctr">
              <a:buNone/>
              <a:defRPr/>
            </a:lvl1pPr>
            <a:lvl2pPr marL="457177" indent="0" algn="ctr">
              <a:buNone/>
              <a:defRPr/>
            </a:lvl2pPr>
            <a:lvl3pPr marL="914355" indent="0" algn="ctr">
              <a:buNone/>
              <a:defRPr/>
            </a:lvl3pPr>
            <a:lvl4pPr marL="1371532" indent="0" algn="ctr">
              <a:buNone/>
              <a:defRPr/>
            </a:lvl4pPr>
            <a:lvl5pPr marL="1828711" indent="0" algn="ctr">
              <a:buNone/>
              <a:defRPr/>
            </a:lvl5pPr>
            <a:lvl6pPr marL="2285888" indent="0" algn="ctr">
              <a:buNone/>
              <a:defRPr/>
            </a:lvl6pPr>
            <a:lvl7pPr marL="2743066" indent="0" algn="ctr">
              <a:buNone/>
              <a:defRPr/>
            </a:lvl7pPr>
            <a:lvl8pPr marL="3200243" indent="0" algn="ctr">
              <a:buNone/>
              <a:defRPr/>
            </a:lvl8pPr>
            <a:lvl9pPr marL="3657421" indent="0" algn="ctr">
              <a:buNone/>
              <a:defRPr/>
            </a:lvl9pPr>
          </a:lstStyle>
          <a:p>
            <a:r>
              <a:rPr lang="en-US"/>
              <a:t>Click to edit Master subtitle style</a:t>
            </a:r>
          </a:p>
        </p:txBody>
      </p:sp>
    </p:spTree>
    <p:extLst>
      <p:ext uri="{BB962C8B-B14F-4D97-AF65-F5344CB8AC3E}">
        <p14:creationId xmlns:p14="http://schemas.microsoft.com/office/powerpoint/2010/main" val="347105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534989" y="1765300"/>
            <a:ext cx="9618662" cy="499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46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5"/>
            <a:ext cx="2403475" cy="64531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9" y="303215"/>
            <a:ext cx="7062787" cy="64531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79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534989" y="1765300"/>
            <a:ext cx="9618662" cy="499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8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1" y="4859340"/>
            <a:ext cx="9085263" cy="15017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1" y="3205163"/>
            <a:ext cx="9085263" cy="1654175"/>
          </a:xfrm>
          <a:prstGeom prst="rect">
            <a:avLst/>
          </a:prstGeom>
        </p:spPr>
        <p:txBody>
          <a:bodyPr vert="horz" anchor="b"/>
          <a:lstStyle>
            <a:lvl1pPr marL="0" indent="0">
              <a:buNone/>
              <a:defRPr sz="2000"/>
            </a:lvl1pPr>
            <a:lvl2pPr marL="457177" indent="0">
              <a:buNone/>
              <a:defRPr sz="1800"/>
            </a:lvl2pPr>
            <a:lvl3pPr marL="914355" indent="0">
              <a:buNone/>
              <a:defRPr sz="1600"/>
            </a:lvl3pPr>
            <a:lvl4pPr marL="1371532" indent="0">
              <a:buNone/>
              <a:defRPr sz="1400"/>
            </a:lvl4pPr>
            <a:lvl5pPr marL="1828711" indent="0">
              <a:buNone/>
              <a:defRPr sz="1400"/>
            </a:lvl5pPr>
            <a:lvl6pPr marL="2285888" indent="0">
              <a:buNone/>
              <a:defRPr sz="1400"/>
            </a:lvl6pPr>
            <a:lvl7pPr marL="2743066" indent="0">
              <a:buNone/>
              <a:defRPr sz="1400"/>
            </a:lvl7pPr>
            <a:lvl8pPr marL="3200243" indent="0">
              <a:buNone/>
              <a:defRPr sz="1400"/>
            </a:lvl8pPr>
            <a:lvl9pPr marL="3657421" indent="0">
              <a:buNone/>
              <a:defRPr sz="1400"/>
            </a:lvl9pPr>
          </a:lstStyle>
          <a:p>
            <a:pPr lvl="0"/>
            <a:r>
              <a:rPr lang="en-US"/>
              <a:t>Click to edit Master text styles</a:t>
            </a:r>
          </a:p>
        </p:txBody>
      </p:sp>
    </p:spTree>
    <p:extLst>
      <p:ext uri="{BB962C8B-B14F-4D97-AF65-F5344CB8AC3E}">
        <p14:creationId xmlns:p14="http://schemas.microsoft.com/office/powerpoint/2010/main" val="341385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534989" y="1765300"/>
            <a:ext cx="4732337"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77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a:prstGeom prst="rect">
            <a:avLst/>
          </a:prstGeom>
        </p:spPr>
        <p:txBody>
          <a:bodyPr vert="horz"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1" indent="0">
              <a:buNone/>
              <a:defRPr sz="1600" b="1"/>
            </a:lvl5pPr>
            <a:lvl6pPr marL="2285888" indent="0">
              <a:buNone/>
              <a:defRPr sz="1600" b="1"/>
            </a:lvl6pPr>
            <a:lvl7pPr marL="2743066" indent="0">
              <a:buNone/>
              <a:defRPr sz="1600" b="1"/>
            </a:lvl7pPr>
            <a:lvl8pPr marL="3200243" indent="0">
              <a:buNone/>
              <a:defRPr sz="1600" b="1"/>
            </a:lvl8pPr>
            <a:lvl9pPr marL="3657421"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5"/>
            <a:ext cx="4722812"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a:prstGeom prst="rect">
            <a:avLst/>
          </a:prstGeom>
        </p:spPr>
        <p:txBody>
          <a:bodyPr vert="horz"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1" indent="0">
              <a:buNone/>
              <a:defRPr sz="1600" b="1"/>
            </a:lvl5pPr>
            <a:lvl6pPr marL="2285888" indent="0">
              <a:buNone/>
              <a:defRPr sz="1600" b="1"/>
            </a:lvl6pPr>
            <a:lvl7pPr marL="2743066" indent="0">
              <a:buNone/>
              <a:defRPr sz="1600" b="1"/>
            </a:lvl7pPr>
            <a:lvl8pPr marL="3200243" indent="0">
              <a:buNone/>
              <a:defRPr sz="1600" b="1"/>
            </a:lvl8pPr>
            <a:lvl9pPr marL="36574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5"/>
            <a:ext cx="4724400"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42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1922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52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7"/>
            <a:ext cx="3516312" cy="1281113"/>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7"/>
            <a:ext cx="5975350" cy="64547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a:prstGeom prst="rect">
            <a:avLst/>
          </a:prstGeom>
        </p:spPr>
        <p:txBody>
          <a:bodyPr vert="horz"/>
          <a:lstStyle>
            <a:lvl1pPr marL="0" indent="0">
              <a:buNone/>
              <a:defRPr sz="1400"/>
            </a:lvl1pPr>
            <a:lvl2pPr marL="457177" indent="0">
              <a:buNone/>
              <a:defRPr sz="1200"/>
            </a:lvl2pPr>
            <a:lvl3pPr marL="914355" indent="0">
              <a:buNone/>
              <a:defRPr sz="1000"/>
            </a:lvl3pPr>
            <a:lvl4pPr marL="1371532" indent="0">
              <a:buNone/>
              <a:defRPr sz="900"/>
            </a:lvl4pPr>
            <a:lvl5pPr marL="1828711" indent="0">
              <a:buNone/>
              <a:defRPr sz="900"/>
            </a:lvl5pPr>
            <a:lvl6pPr marL="2285888" indent="0">
              <a:buNone/>
              <a:defRPr sz="900"/>
            </a:lvl6pPr>
            <a:lvl7pPr marL="2743066" indent="0">
              <a:buNone/>
              <a:defRPr sz="900"/>
            </a:lvl7pPr>
            <a:lvl8pPr marL="3200243" indent="0">
              <a:buNone/>
              <a:defRPr sz="900"/>
            </a:lvl8pPr>
            <a:lvl9pPr marL="3657421" indent="0">
              <a:buNone/>
              <a:defRPr sz="900"/>
            </a:lvl9pPr>
          </a:lstStyle>
          <a:p>
            <a:pPr lvl="0"/>
            <a:r>
              <a:rPr lang="en-US"/>
              <a:t>Click to edit Master text styles</a:t>
            </a:r>
          </a:p>
        </p:txBody>
      </p:sp>
    </p:spTree>
    <p:extLst>
      <p:ext uri="{BB962C8B-B14F-4D97-AF65-F5344CB8AC3E}">
        <p14:creationId xmlns:p14="http://schemas.microsoft.com/office/powerpoint/2010/main" val="53621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5"/>
            <a:ext cx="6413500" cy="623887"/>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7"/>
            <a:ext cx="6413500" cy="4537075"/>
          </a:xfrm>
          <a:prstGeom prst="rect">
            <a:avLst/>
          </a:prstGeom>
        </p:spPr>
        <p:txBody>
          <a:bodyPr vert="horz"/>
          <a:lstStyle>
            <a:lvl1pPr marL="0" indent="0">
              <a:buNone/>
              <a:defRPr sz="3200"/>
            </a:lvl1pPr>
            <a:lvl2pPr marL="457177" indent="0">
              <a:buNone/>
              <a:defRPr sz="2800"/>
            </a:lvl2pPr>
            <a:lvl3pPr marL="914355" indent="0">
              <a:buNone/>
              <a:defRPr sz="2400"/>
            </a:lvl3pPr>
            <a:lvl4pPr marL="1371532" indent="0">
              <a:buNone/>
              <a:defRPr sz="2000"/>
            </a:lvl4pPr>
            <a:lvl5pPr marL="1828711" indent="0">
              <a:buNone/>
              <a:defRPr sz="2000"/>
            </a:lvl5pPr>
            <a:lvl6pPr marL="2285888" indent="0">
              <a:buNone/>
              <a:defRPr sz="2000"/>
            </a:lvl6pPr>
            <a:lvl7pPr marL="2743066" indent="0">
              <a:buNone/>
              <a:defRPr sz="2000"/>
            </a:lvl7pPr>
            <a:lvl8pPr marL="3200243" indent="0">
              <a:buNone/>
              <a:defRPr sz="2000"/>
            </a:lvl8pPr>
            <a:lvl9pPr marL="36574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095500" y="5918200"/>
            <a:ext cx="6413500" cy="889000"/>
          </a:xfrm>
          <a:prstGeom prst="rect">
            <a:avLst/>
          </a:prstGeom>
        </p:spPr>
        <p:txBody>
          <a:bodyPr vert="horz"/>
          <a:lstStyle>
            <a:lvl1pPr marL="0" indent="0">
              <a:buNone/>
              <a:defRPr sz="1400"/>
            </a:lvl1pPr>
            <a:lvl2pPr marL="457177" indent="0">
              <a:buNone/>
              <a:defRPr sz="1200"/>
            </a:lvl2pPr>
            <a:lvl3pPr marL="914355" indent="0">
              <a:buNone/>
              <a:defRPr sz="1000"/>
            </a:lvl3pPr>
            <a:lvl4pPr marL="1371532" indent="0">
              <a:buNone/>
              <a:defRPr sz="900"/>
            </a:lvl4pPr>
            <a:lvl5pPr marL="1828711" indent="0">
              <a:buNone/>
              <a:defRPr sz="900"/>
            </a:lvl5pPr>
            <a:lvl6pPr marL="2285888" indent="0">
              <a:buNone/>
              <a:defRPr sz="900"/>
            </a:lvl6pPr>
            <a:lvl7pPr marL="2743066" indent="0">
              <a:buNone/>
              <a:defRPr sz="900"/>
            </a:lvl7pPr>
            <a:lvl8pPr marL="3200243" indent="0">
              <a:buNone/>
              <a:defRPr sz="900"/>
            </a:lvl8pPr>
            <a:lvl9pPr marL="3657421" indent="0">
              <a:buNone/>
              <a:defRPr sz="900"/>
            </a:lvl9pPr>
          </a:lstStyle>
          <a:p>
            <a:pPr lvl="0"/>
            <a:r>
              <a:rPr lang="en-US"/>
              <a:t>Click to edit Master text styles</a:t>
            </a:r>
          </a:p>
        </p:txBody>
      </p:sp>
    </p:spTree>
    <p:extLst>
      <p:ext uri="{BB962C8B-B14F-4D97-AF65-F5344CB8AC3E}">
        <p14:creationId xmlns:p14="http://schemas.microsoft.com/office/powerpoint/2010/main" val="307760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28650" rtl="0" eaLnBrk="1" fontAlgn="base" hangingPunct="1">
        <a:spcBef>
          <a:spcPct val="0"/>
        </a:spcBef>
        <a:spcAft>
          <a:spcPct val="0"/>
        </a:spcAft>
        <a:defRPr sz="4100">
          <a:solidFill>
            <a:schemeClr val="tx2"/>
          </a:solidFill>
          <a:latin typeface="+mj-lt"/>
          <a:ea typeface="+mj-ea"/>
          <a:cs typeface="ＭＳ Ｐゴシック" charset="0"/>
        </a:defRPr>
      </a:lvl1pPr>
      <a:lvl2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2pPr>
      <a:lvl3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3pPr>
      <a:lvl4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4pPr>
      <a:lvl5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5pPr>
      <a:lvl6pPr marL="457177" algn="ctr" defTabSz="1028650" rtl="0" eaLnBrk="1" fontAlgn="base" hangingPunct="1">
        <a:spcBef>
          <a:spcPct val="0"/>
        </a:spcBef>
        <a:spcAft>
          <a:spcPct val="0"/>
        </a:spcAft>
        <a:defRPr sz="4100">
          <a:solidFill>
            <a:schemeClr val="tx2"/>
          </a:solidFill>
          <a:latin typeface="Arial" charset="0"/>
          <a:ea typeface="ＭＳ Ｐゴシック" charset="0"/>
        </a:defRPr>
      </a:lvl6pPr>
      <a:lvl7pPr marL="914355" algn="ctr" defTabSz="1028650" rtl="0" eaLnBrk="1" fontAlgn="base" hangingPunct="1">
        <a:spcBef>
          <a:spcPct val="0"/>
        </a:spcBef>
        <a:spcAft>
          <a:spcPct val="0"/>
        </a:spcAft>
        <a:defRPr sz="4100">
          <a:solidFill>
            <a:schemeClr val="tx2"/>
          </a:solidFill>
          <a:latin typeface="Arial" charset="0"/>
          <a:ea typeface="ＭＳ Ｐゴシック" charset="0"/>
        </a:defRPr>
      </a:lvl7pPr>
      <a:lvl8pPr marL="1371532" algn="ctr" defTabSz="1028650" rtl="0" eaLnBrk="1" fontAlgn="base" hangingPunct="1">
        <a:spcBef>
          <a:spcPct val="0"/>
        </a:spcBef>
        <a:spcAft>
          <a:spcPct val="0"/>
        </a:spcAft>
        <a:defRPr sz="4100">
          <a:solidFill>
            <a:schemeClr val="tx2"/>
          </a:solidFill>
          <a:latin typeface="Arial" charset="0"/>
          <a:ea typeface="ＭＳ Ｐゴシック" charset="0"/>
        </a:defRPr>
      </a:lvl8pPr>
      <a:lvl9pPr marL="1828711" algn="ctr" defTabSz="1028650" rtl="0" eaLnBrk="1" fontAlgn="base" hangingPunct="1">
        <a:spcBef>
          <a:spcPct val="0"/>
        </a:spcBef>
        <a:spcAft>
          <a:spcPct val="0"/>
        </a:spcAft>
        <a:defRPr sz="4100">
          <a:solidFill>
            <a:schemeClr val="tx2"/>
          </a:solidFill>
          <a:latin typeface="Arial" charset="0"/>
          <a:ea typeface="ＭＳ Ｐゴシック" charset="0"/>
        </a:defRPr>
      </a:lvl9pPr>
    </p:titleStyle>
    <p:bodyStyle>
      <a:lvl1pPr marL="385744" indent="-385744" algn="l" defTabSz="1028650"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836572" indent="-322247" algn="l" defTabSz="1028650" rtl="0" eaLnBrk="1" fontAlgn="base" hangingPunct="1">
        <a:spcBef>
          <a:spcPct val="20000"/>
        </a:spcBef>
        <a:spcAft>
          <a:spcPct val="0"/>
        </a:spcAft>
        <a:buChar char="–"/>
        <a:defRPr sz="3200">
          <a:solidFill>
            <a:schemeClr val="tx1"/>
          </a:solidFill>
          <a:latin typeface="+mn-lt"/>
          <a:ea typeface="+mn-ea"/>
        </a:defRPr>
      </a:lvl2pPr>
      <a:lvl3pPr marL="1285812" indent="-257163" algn="l" defTabSz="1028650" rtl="0" eaLnBrk="1" fontAlgn="base" hangingPunct="1">
        <a:spcBef>
          <a:spcPct val="20000"/>
        </a:spcBef>
        <a:spcAft>
          <a:spcPct val="0"/>
        </a:spcAft>
        <a:buChar char="•"/>
        <a:defRPr sz="2700">
          <a:solidFill>
            <a:schemeClr val="tx1"/>
          </a:solidFill>
          <a:latin typeface="+mn-lt"/>
          <a:ea typeface="+mn-ea"/>
        </a:defRPr>
      </a:lvl3pPr>
      <a:lvl4pPr marL="1800137" indent="-257163" algn="l" defTabSz="1028650" rtl="0" eaLnBrk="1" fontAlgn="base" hangingPunct="1">
        <a:spcBef>
          <a:spcPct val="20000"/>
        </a:spcBef>
        <a:spcAft>
          <a:spcPct val="0"/>
        </a:spcAft>
        <a:buChar char="–"/>
        <a:defRPr sz="2300">
          <a:solidFill>
            <a:schemeClr val="tx1"/>
          </a:solidFill>
          <a:latin typeface="+mn-lt"/>
          <a:ea typeface="+mn-ea"/>
        </a:defRPr>
      </a:lvl4pPr>
      <a:lvl5pPr marL="2314461" indent="-257163" algn="l" defTabSz="1028650" rtl="0" eaLnBrk="1" fontAlgn="base" hangingPunct="1">
        <a:spcBef>
          <a:spcPct val="20000"/>
        </a:spcBef>
        <a:spcAft>
          <a:spcPct val="0"/>
        </a:spcAft>
        <a:buChar char="»"/>
        <a:defRPr sz="2300">
          <a:solidFill>
            <a:schemeClr val="tx1"/>
          </a:solidFill>
          <a:latin typeface="+mn-lt"/>
          <a:ea typeface="+mn-ea"/>
        </a:defRPr>
      </a:lvl5pPr>
      <a:lvl6pPr marL="2771640" indent="-257163" algn="l" defTabSz="1028650" rtl="0" eaLnBrk="1" fontAlgn="base" hangingPunct="1">
        <a:spcBef>
          <a:spcPct val="20000"/>
        </a:spcBef>
        <a:spcAft>
          <a:spcPct val="0"/>
        </a:spcAft>
        <a:buChar char="»"/>
        <a:defRPr sz="2300">
          <a:solidFill>
            <a:schemeClr val="tx1"/>
          </a:solidFill>
          <a:latin typeface="+mn-lt"/>
          <a:ea typeface="+mn-ea"/>
        </a:defRPr>
      </a:lvl6pPr>
      <a:lvl7pPr marL="3228817" indent="-257163" algn="l" defTabSz="1028650" rtl="0" eaLnBrk="1" fontAlgn="base" hangingPunct="1">
        <a:spcBef>
          <a:spcPct val="20000"/>
        </a:spcBef>
        <a:spcAft>
          <a:spcPct val="0"/>
        </a:spcAft>
        <a:buChar char="»"/>
        <a:defRPr sz="2300">
          <a:solidFill>
            <a:schemeClr val="tx1"/>
          </a:solidFill>
          <a:latin typeface="+mn-lt"/>
          <a:ea typeface="+mn-ea"/>
        </a:defRPr>
      </a:lvl7pPr>
      <a:lvl8pPr marL="3685994" indent="-257163" algn="l" defTabSz="1028650" rtl="0" eaLnBrk="1" fontAlgn="base" hangingPunct="1">
        <a:spcBef>
          <a:spcPct val="20000"/>
        </a:spcBef>
        <a:spcAft>
          <a:spcPct val="0"/>
        </a:spcAft>
        <a:buChar char="»"/>
        <a:defRPr sz="2300">
          <a:solidFill>
            <a:schemeClr val="tx1"/>
          </a:solidFill>
          <a:latin typeface="+mn-lt"/>
          <a:ea typeface="+mn-ea"/>
        </a:defRPr>
      </a:lvl8pPr>
      <a:lvl9pPr marL="4143172" indent="-257163" algn="l" defTabSz="1028650" rtl="0" eaLnBrk="1" fontAlgn="base" hangingPunct="1">
        <a:spcBef>
          <a:spcPct val="20000"/>
        </a:spcBef>
        <a:spcAft>
          <a:spcPct val="0"/>
        </a:spcAft>
        <a:buChar char="»"/>
        <a:defRPr sz="23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1" algn="l" defTabSz="457177" rtl="0" eaLnBrk="1" latinLnBrk="0" hangingPunct="1">
        <a:defRPr sz="1800" kern="1200">
          <a:solidFill>
            <a:schemeClr val="tx1"/>
          </a:solidFill>
          <a:latin typeface="+mn-lt"/>
          <a:ea typeface="+mn-ea"/>
          <a:cs typeface="+mn-cs"/>
        </a:defRPr>
      </a:lvl5pPr>
      <a:lvl6pPr marL="2285888" algn="l" defTabSz="457177" rtl="0" eaLnBrk="1" latinLnBrk="0" hangingPunct="1">
        <a:defRPr sz="1800" kern="1200">
          <a:solidFill>
            <a:schemeClr val="tx1"/>
          </a:solidFill>
          <a:latin typeface="+mn-lt"/>
          <a:ea typeface="+mn-ea"/>
          <a:cs typeface="+mn-cs"/>
        </a:defRPr>
      </a:lvl6pPr>
      <a:lvl7pPr marL="2743066" algn="l" defTabSz="457177" rtl="0" eaLnBrk="1" latinLnBrk="0" hangingPunct="1">
        <a:defRPr sz="1800" kern="1200">
          <a:solidFill>
            <a:schemeClr val="tx1"/>
          </a:solidFill>
          <a:latin typeface="+mn-lt"/>
          <a:ea typeface="+mn-ea"/>
          <a:cs typeface="+mn-cs"/>
        </a:defRPr>
      </a:lvl7pPr>
      <a:lvl8pPr marL="3200243" algn="l" defTabSz="457177" rtl="0" eaLnBrk="1" latinLnBrk="0" hangingPunct="1">
        <a:defRPr sz="1800" kern="1200">
          <a:solidFill>
            <a:schemeClr val="tx1"/>
          </a:solidFill>
          <a:latin typeface="+mn-lt"/>
          <a:ea typeface="+mn-ea"/>
          <a:cs typeface="+mn-cs"/>
        </a:defRPr>
      </a:lvl8pPr>
      <a:lvl9pPr marL="3657421"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rgaczcooperl@ealing.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e/aYt7Dc44A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childcarechoices.gov.uk/" TargetMode="External"/><Relationship Id="rId3" Type="http://schemas.openxmlformats.org/officeDocument/2006/relationships/hyperlink" Target="mailto:forgaczcooperl@ealing.gov.uk" TargetMode="External"/><Relationship Id="rId7" Type="http://schemas.openxmlformats.org/officeDocument/2006/relationships/hyperlink" Target="https://www.egfl.org.uk/services-children/early-years/business-and-early-years-fund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reillya@ealing.gov.uk" TargetMode="External"/><Relationship Id="rId5" Type="http://schemas.openxmlformats.org/officeDocument/2006/relationships/hyperlink" Target="mailto:kenib@ealing.gov.uk" TargetMode="External"/><Relationship Id="rId4" Type="http://schemas.openxmlformats.org/officeDocument/2006/relationships/hyperlink" Target="mailto:BJones@ealing.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5">
            <a:extLst>
              <a:ext uri="{FF2B5EF4-FFF2-40B4-BE49-F238E27FC236}">
                <a16:creationId xmlns:a16="http://schemas.microsoft.com/office/drawing/2014/main" id="{2E71A7AF-66A9-46B6-812D-5BFBEB67EEA6}"/>
              </a:ext>
              <a:ext uri="{C183D7F6-B498-43B3-948B-1728B52AA6E4}">
                <adec:decorative xmlns:adec="http://schemas.microsoft.com/office/drawing/2017/decorative" val="1"/>
              </a:ext>
            </a:extLst>
          </p:cNvPr>
          <p:cNvSpPr>
            <a:spLocks noChangeArrowheads="1"/>
          </p:cNvSpPr>
          <p:nvPr/>
        </p:nvSpPr>
        <p:spPr bwMode="auto">
          <a:xfrm>
            <a:off x="0" y="0"/>
            <a:ext cx="10688638" cy="6143174"/>
          </a:xfrm>
          <a:prstGeom prst="rect">
            <a:avLst/>
          </a:prstGeom>
          <a:solidFill>
            <a:srgbClr val="FFF7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4101" name="Rectangle 1">
            <a:extLst>
              <a:ext uri="{FF2B5EF4-FFF2-40B4-BE49-F238E27FC236}">
                <a16:creationId xmlns:a16="http://schemas.microsoft.com/office/drawing/2014/main" id="{5EDF0EAF-D60E-4731-90F9-A2D910D9C3B4}"/>
              </a:ext>
              <a:ext uri="{C183D7F6-B498-43B3-948B-1728B52AA6E4}">
                <adec:decorative xmlns:adec="http://schemas.microsoft.com/office/drawing/2017/decorative" val="1"/>
              </a:ext>
            </a:extLst>
          </p:cNvPr>
          <p:cNvSpPr>
            <a:spLocks noChangeArrowheads="1"/>
          </p:cNvSpPr>
          <p:nvPr/>
        </p:nvSpPr>
        <p:spPr bwMode="auto">
          <a:xfrm>
            <a:off x="0" y="5868989"/>
            <a:ext cx="10688638" cy="2524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itle 1">
            <a:extLst>
              <a:ext uri="{FF2B5EF4-FFF2-40B4-BE49-F238E27FC236}">
                <a16:creationId xmlns:a16="http://schemas.microsoft.com/office/drawing/2014/main" id="{05A84CBA-D20A-18E2-3BD4-C70CB0E3B6C1}"/>
              </a:ext>
            </a:extLst>
          </p:cNvPr>
          <p:cNvSpPr>
            <a:spLocks noGrp="1"/>
          </p:cNvSpPr>
          <p:nvPr>
            <p:ph type="ctrTitle"/>
          </p:nvPr>
        </p:nvSpPr>
        <p:spPr>
          <a:xfrm>
            <a:off x="197223" y="343535"/>
            <a:ext cx="10294192" cy="2645728"/>
          </a:xfrm>
        </p:spPr>
        <p:txBody>
          <a:bodyPr/>
          <a:lstStyle/>
          <a:p>
            <a:pPr algn="l"/>
            <a:r>
              <a:rPr lang="en-US" sz="4000" b="1" kern="1200" dirty="0">
                <a:solidFill>
                  <a:srgbClr val="000000"/>
                </a:solidFill>
                <a:latin typeface="Verdana" panose="020B0604030504040204" pitchFamily="34" charset="0"/>
                <a:ea typeface="ＭＳ Ｐゴシック" panose="020B0600070205080204" pitchFamily="34" charset="-128"/>
                <a:cs typeface="+mn-cs"/>
              </a:rPr>
              <a:t>Introduction to the Early Years Childcare expansion and </a:t>
            </a:r>
            <a:br>
              <a:rPr lang="en-US" sz="4000" b="1" kern="1200" dirty="0">
                <a:solidFill>
                  <a:srgbClr val="000000"/>
                </a:solidFill>
                <a:latin typeface="Verdana" panose="020B0604030504040204" pitchFamily="34" charset="0"/>
                <a:ea typeface="ＭＳ Ｐゴシック" panose="020B0600070205080204" pitchFamily="34" charset="-128"/>
                <a:cs typeface="+mn-cs"/>
              </a:rPr>
            </a:br>
            <a:r>
              <a:rPr lang="en-US" sz="4000" b="1" kern="1200" dirty="0">
                <a:solidFill>
                  <a:srgbClr val="000000"/>
                </a:solidFill>
                <a:latin typeface="Verdana" panose="020B0604030504040204" pitchFamily="34" charset="0"/>
                <a:ea typeface="ＭＳ Ｐゴシック" panose="020B0600070205080204" pitchFamily="34" charset="-128"/>
                <a:cs typeface="+mn-cs"/>
              </a:rPr>
              <a:t>National Wraparound Childcare programme 2023-2026</a:t>
            </a:r>
            <a:endParaRPr lang="en-GB" dirty="0"/>
          </a:p>
        </p:txBody>
      </p:sp>
      <p:sp>
        <p:nvSpPr>
          <p:cNvPr id="4100" name="TextBox 1">
            <a:extLst>
              <a:ext uri="{FF2B5EF4-FFF2-40B4-BE49-F238E27FC236}">
                <a16:creationId xmlns:a16="http://schemas.microsoft.com/office/drawing/2014/main" id="{6006DD6B-5F0D-4031-A6EB-D6257163B14F}"/>
              </a:ext>
            </a:extLst>
          </p:cNvPr>
          <p:cNvSpPr txBox="1">
            <a:spLocks noChangeArrowheads="1"/>
          </p:cNvSpPr>
          <p:nvPr/>
        </p:nvSpPr>
        <p:spPr bwMode="auto">
          <a:xfrm>
            <a:off x="159638" y="2989263"/>
            <a:ext cx="98813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3600" dirty="0">
              <a:solidFill>
                <a:srgbClr val="669900"/>
              </a:solidFill>
              <a:latin typeface="Verdana" panose="020B0604030504040204" pitchFamily="34" charset="0"/>
            </a:endParaRPr>
          </a:p>
          <a:p>
            <a:pPr eaLnBrk="1" hangingPunct="1"/>
            <a:r>
              <a:rPr lang="en-US" altLang="en-US" sz="2800" b="0" dirty="0">
                <a:solidFill>
                  <a:schemeClr val="tx1"/>
                </a:solidFill>
                <a:latin typeface="Verdana" panose="020B0604030504040204" pitchFamily="34" charset="0"/>
              </a:rPr>
              <a:t>November 2023</a:t>
            </a:r>
          </a:p>
          <a:p>
            <a:pPr eaLnBrk="1" hangingPunct="1"/>
            <a:endParaRPr lang="en-US" altLang="en-US" sz="2800" b="0" dirty="0">
              <a:solidFill>
                <a:schemeClr val="tx1"/>
              </a:solidFill>
              <a:latin typeface="Verdana" panose="020B0604030504040204" pitchFamily="34" charset="0"/>
            </a:endParaRPr>
          </a:p>
          <a:p>
            <a:pPr algn="l"/>
            <a:r>
              <a:rPr lang="en-GB" sz="180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rPr>
              <a:t>Leah Forgacz-Cooper: </a:t>
            </a:r>
            <a:r>
              <a:rPr lang="en-GB" sz="1800" b="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rPr>
              <a:t>Early Years Project Manager. Families Information Service</a:t>
            </a:r>
          </a:p>
          <a:p>
            <a:pPr algn="l"/>
            <a:endParaRPr lang="en-GB" sz="1800" b="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endParaRPr>
          </a:p>
          <a:p>
            <a:pPr algn="l"/>
            <a:r>
              <a:rPr lang="en-GB" sz="1800" b="0" dirty="0">
                <a:solidFill>
                  <a:srgbClr val="000000"/>
                </a:solidFill>
                <a:highlight>
                  <a:srgbClr val="FFF7C4"/>
                </a:highlight>
                <a:latin typeface="Verdana" panose="020B0604030504040204" pitchFamily="34" charset="0"/>
                <a:ea typeface="Verdana" panose="020B0604030504040204" pitchFamily="34" charset="0"/>
                <a:cs typeface="Verdana" panose="020B0604030504040204" pitchFamily="34" charset="0"/>
              </a:rPr>
              <a:t>Email:</a:t>
            </a:r>
            <a:r>
              <a:rPr lang="en-GB" sz="1800" b="0" i="0" u="sng" dirty="0">
                <a:solidFill>
                  <a:schemeClr val="tx1"/>
                </a:solidFill>
                <a:effectLst/>
                <a:highlight>
                  <a:srgbClr val="FFF7C4"/>
                </a:highligh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forgaczcooperl@ealing.gov.uk</a:t>
            </a:r>
            <a:endParaRPr lang="en-GB" sz="1800" b="0" i="0" u="none" strike="noStrike" dirty="0">
              <a:solidFill>
                <a:schemeClr val="tx1"/>
              </a:solidFill>
              <a:effectLst/>
              <a:highlight>
                <a:srgbClr val="FFF7C4"/>
              </a:highlight>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altLang="en-US" sz="1800" b="0" dirty="0">
              <a:solidFill>
                <a:srgbClr val="CC3300"/>
              </a:solidFill>
              <a:latin typeface="Verdana" panose="020B0604030504040204" pitchFamily="34" charset="0"/>
            </a:endParaRPr>
          </a:p>
        </p:txBody>
      </p:sp>
      <p:sp>
        <p:nvSpPr>
          <p:cNvPr id="4103" name="TextBox 2">
            <a:extLst>
              <a:ext uri="{FF2B5EF4-FFF2-40B4-BE49-F238E27FC236}">
                <a16:creationId xmlns:a16="http://schemas.microsoft.com/office/drawing/2014/main" id="{ACBB212B-0F52-4957-A7C8-669106267DB1}"/>
              </a:ext>
            </a:extLst>
          </p:cNvPr>
          <p:cNvSpPr txBox="1">
            <a:spLocks noChangeArrowheads="1"/>
          </p:cNvSpPr>
          <p:nvPr/>
        </p:nvSpPr>
        <p:spPr bwMode="auto">
          <a:xfrm>
            <a:off x="5272089" y="5797550"/>
            <a:ext cx="4860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800" b="0" dirty="0">
                <a:solidFill>
                  <a:schemeClr val="tx1"/>
                </a:solidFill>
              </a:rPr>
              <a:t>CHILDREN’S &amp; ADULTS’ SERVICES</a:t>
            </a:r>
          </a:p>
        </p:txBody>
      </p:sp>
      <p:sp>
        <p:nvSpPr>
          <p:cNvPr id="4098" name="Text Box 14">
            <a:extLst>
              <a:ext uri="{FF2B5EF4-FFF2-40B4-BE49-F238E27FC236}">
                <a16:creationId xmlns:a16="http://schemas.microsoft.com/office/drawing/2014/main" id="{E5F0836F-4839-42C3-B5FC-96B697E026AF}"/>
              </a:ext>
              <a:ext uri="{C183D7F6-B498-43B3-948B-1728B52AA6E4}">
                <adec:decorative xmlns:adec="http://schemas.microsoft.com/office/drawing/2017/decorative" val="1"/>
              </a:ext>
            </a:extLst>
          </p:cNvPr>
          <p:cNvSpPr txBox="1">
            <a:spLocks noChangeArrowheads="1"/>
          </p:cNvSpPr>
          <p:nvPr/>
        </p:nvSpPr>
        <p:spPr bwMode="auto">
          <a:xfrm>
            <a:off x="914401" y="4995863"/>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4099" name="Text Box 15">
            <a:extLst>
              <a:ext uri="{FF2B5EF4-FFF2-40B4-BE49-F238E27FC236}">
                <a16:creationId xmlns:a16="http://schemas.microsoft.com/office/drawing/2014/main" id="{E87012C0-BDCB-471B-9DF6-281557B031D0}"/>
              </a:ext>
              <a:ext uri="{C183D7F6-B498-43B3-948B-1728B52AA6E4}">
                <adec:decorative xmlns:adec="http://schemas.microsoft.com/office/drawing/2017/decorative" val="1"/>
              </a:ext>
            </a:extLst>
          </p:cNvPr>
          <p:cNvSpPr txBox="1">
            <a:spLocks noChangeArrowheads="1"/>
          </p:cNvSpPr>
          <p:nvPr/>
        </p:nvSpPr>
        <p:spPr bwMode="auto">
          <a:xfrm>
            <a:off x="1050925" y="4919663"/>
            <a:ext cx="3978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pic>
        <p:nvPicPr>
          <p:cNvPr id="4102" name="Picture 1">
            <a:extLst>
              <a:ext uri="{FF2B5EF4-FFF2-40B4-BE49-F238E27FC236}">
                <a16:creationId xmlns:a16="http://schemas.microsoft.com/office/drawing/2014/main" id="{550BC4C4-960E-4D6B-AAED-5FEFD01026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6" y="6302376"/>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a:extLst>
              <a:ext uri="{FF2B5EF4-FFF2-40B4-BE49-F238E27FC236}">
                <a16:creationId xmlns:a16="http://schemas.microsoft.com/office/drawing/2014/main" id="{58996B14-FB3F-477E-B113-02B3247FD8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6488113"/>
            <a:ext cx="55610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F07CD012-9B98-4C27-9F76-1B8728D130C9}"/>
              </a:ext>
            </a:extLst>
          </p:cNvPr>
          <p:cNvSpPr>
            <a:spLocks noGrp="1" noChangeArrowheads="1"/>
          </p:cNvSpPr>
          <p:nvPr>
            <p:ph type="title"/>
          </p:nvPr>
        </p:nvSpPr>
        <p:spPr bwMode="auto">
          <a:xfrm>
            <a:off x="231751" y="114400"/>
            <a:ext cx="9372600" cy="407609"/>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400" b="1" dirty="0">
                <a:latin typeface="Verdana" panose="020B0604030504040204" pitchFamily="34" charset="0"/>
              </a:rPr>
              <a:t>1. Overview of the childcare reforms</a:t>
            </a:r>
            <a:endParaRPr lang="en-GB" altLang="en-US" sz="1200" b="1" dirty="0">
              <a:solidFill>
                <a:srgbClr val="CC3300"/>
              </a:solidFill>
              <a:latin typeface="Verdana" panose="020B0604030504040204" pitchFamily="34" charset="0"/>
            </a:endParaRPr>
          </a:p>
        </p:txBody>
      </p:sp>
      <p:sp>
        <p:nvSpPr>
          <p:cNvPr id="6147" name="Rectangle 3">
            <a:extLst>
              <a:ext uri="{FF2B5EF4-FFF2-40B4-BE49-F238E27FC236}">
                <a16:creationId xmlns:a16="http://schemas.microsoft.com/office/drawing/2014/main" id="{0033CCED-F3F4-4852-B087-F001AA31B6E6}"/>
              </a:ext>
              <a:ext uri="{C183D7F6-B498-43B3-948B-1728B52AA6E4}">
                <adec:decorative xmlns:adec="http://schemas.microsoft.com/office/drawing/2017/decorative" val="1"/>
              </a:ext>
            </a:extLst>
          </p:cNvPr>
          <p:cNvSpPr>
            <a:spLocks noChangeArrowheads="1"/>
          </p:cNvSpPr>
          <p:nvPr/>
        </p:nvSpPr>
        <p:spPr bwMode="auto">
          <a:xfrm>
            <a:off x="0" y="541065"/>
            <a:ext cx="10688638" cy="365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extBox 1">
            <a:extLst>
              <a:ext uri="{FF2B5EF4-FFF2-40B4-BE49-F238E27FC236}">
                <a16:creationId xmlns:a16="http://schemas.microsoft.com/office/drawing/2014/main" id="{D318B1C5-FD01-394C-B914-E71E2725B90F}"/>
              </a:ext>
            </a:extLst>
          </p:cNvPr>
          <p:cNvSpPr txBox="1"/>
          <p:nvPr/>
        </p:nvSpPr>
        <p:spPr>
          <a:xfrm>
            <a:off x="10187005" y="7162740"/>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2</a:t>
            </a:r>
          </a:p>
        </p:txBody>
      </p:sp>
      <p:pic>
        <p:nvPicPr>
          <p:cNvPr id="7" name="Picture 6" descr="A diagram of a childcare policy&#10;&#10;Description automatically generated">
            <a:extLst>
              <a:ext uri="{FF2B5EF4-FFF2-40B4-BE49-F238E27FC236}">
                <a16:creationId xmlns:a16="http://schemas.microsoft.com/office/drawing/2014/main" id="{085D5621-F421-1740-BEEE-38C313A61BD9}"/>
              </a:ext>
            </a:extLst>
          </p:cNvPr>
          <p:cNvPicPr>
            <a:picLocks noChangeAspect="1"/>
          </p:cNvPicPr>
          <p:nvPr/>
        </p:nvPicPr>
        <p:blipFill>
          <a:blip r:embed="rId3"/>
          <a:stretch>
            <a:fillRect/>
          </a:stretch>
        </p:blipFill>
        <p:spPr>
          <a:xfrm>
            <a:off x="48374" y="596633"/>
            <a:ext cx="10384879" cy="6615588"/>
          </a:xfrm>
          <a:prstGeom prst="rect">
            <a:avLst/>
          </a:prstGeom>
        </p:spPr>
      </p:pic>
    </p:spTree>
    <p:extLst>
      <p:ext uri="{BB962C8B-B14F-4D97-AF65-F5344CB8AC3E}">
        <p14:creationId xmlns:p14="http://schemas.microsoft.com/office/powerpoint/2010/main" val="125974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0572404-397B-D049-B4A6-B7E049816927}"/>
              </a:ext>
            </a:extLst>
          </p:cNvPr>
          <p:cNvSpPr txBox="1"/>
          <p:nvPr/>
        </p:nvSpPr>
        <p:spPr>
          <a:xfrm>
            <a:off x="303760" y="-18508"/>
            <a:ext cx="6264696" cy="363818"/>
          </a:xfrm>
          <a:prstGeom prst="rect">
            <a:avLst/>
          </a:prstGeom>
          <a:noFill/>
        </p:spPr>
        <p:txBody>
          <a:bodyPr wrap="square" rtlCol="0">
            <a:spAutoFit/>
          </a:bodyPr>
          <a:lstStyle/>
          <a:p>
            <a:r>
              <a:rPr lang="en-US" sz="1764" dirty="0">
                <a:solidFill>
                  <a:schemeClr val="tx1"/>
                </a:solidFill>
                <a:latin typeface="Verdana" panose="020B0604030504040204" pitchFamily="34" charset="0"/>
                <a:ea typeface="Verdana" panose="020B0604030504040204" pitchFamily="34" charset="0"/>
                <a:cs typeface="Verdana" panose="020B0604030504040204" pitchFamily="34" charset="0"/>
              </a:rPr>
              <a:t>2. Key areas of change, milestones &amp; timeline</a:t>
            </a:r>
            <a:endParaRPr lang="en-GB" sz="1764"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3">
            <a:extLst>
              <a:ext uri="{FF2B5EF4-FFF2-40B4-BE49-F238E27FC236}">
                <a16:creationId xmlns:a16="http://schemas.microsoft.com/office/drawing/2014/main" id="{C8517A09-012B-534F-847E-BA9A64CA1D77}"/>
              </a:ext>
            </a:extLst>
          </p:cNvPr>
          <p:cNvGraphicFramePr>
            <a:graphicFrameLocks noGrp="1"/>
          </p:cNvGraphicFramePr>
          <p:nvPr>
            <p:extLst>
              <p:ext uri="{D42A27DB-BD31-4B8C-83A1-F6EECF244321}">
                <p14:modId xmlns:p14="http://schemas.microsoft.com/office/powerpoint/2010/main" val="1100014188"/>
              </p:ext>
            </p:extLst>
          </p:nvPr>
        </p:nvGraphicFramePr>
        <p:xfrm>
          <a:off x="87735" y="350805"/>
          <a:ext cx="10513168" cy="7066731"/>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688694969"/>
                    </a:ext>
                  </a:extLst>
                </a:gridCol>
                <a:gridCol w="1593691">
                  <a:extLst>
                    <a:ext uri="{9D8B030D-6E8A-4147-A177-3AD203B41FA5}">
                      <a16:colId xmlns:a16="http://schemas.microsoft.com/office/drawing/2014/main" val="96823861"/>
                    </a:ext>
                  </a:extLst>
                </a:gridCol>
                <a:gridCol w="1719231">
                  <a:extLst>
                    <a:ext uri="{9D8B030D-6E8A-4147-A177-3AD203B41FA5}">
                      <a16:colId xmlns:a16="http://schemas.microsoft.com/office/drawing/2014/main" val="2502181685"/>
                    </a:ext>
                  </a:extLst>
                </a:gridCol>
                <a:gridCol w="1223582">
                  <a:extLst>
                    <a:ext uri="{9D8B030D-6E8A-4147-A177-3AD203B41FA5}">
                      <a16:colId xmlns:a16="http://schemas.microsoft.com/office/drawing/2014/main" val="4104894630"/>
                    </a:ext>
                  </a:extLst>
                </a:gridCol>
                <a:gridCol w="1368152">
                  <a:extLst>
                    <a:ext uri="{9D8B030D-6E8A-4147-A177-3AD203B41FA5}">
                      <a16:colId xmlns:a16="http://schemas.microsoft.com/office/drawing/2014/main" val="1081285188"/>
                    </a:ext>
                  </a:extLst>
                </a:gridCol>
                <a:gridCol w="1125285">
                  <a:extLst>
                    <a:ext uri="{9D8B030D-6E8A-4147-A177-3AD203B41FA5}">
                      <a16:colId xmlns:a16="http://schemas.microsoft.com/office/drawing/2014/main" val="2053638114"/>
                    </a:ext>
                  </a:extLst>
                </a:gridCol>
                <a:gridCol w="1196564">
                  <a:extLst>
                    <a:ext uri="{9D8B030D-6E8A-4147-A177-3AD203B41FA5}">
                      <a16:colId xmlns:a16="http://schemas.microsoft.com/office/drawing/2014/main" val="3097250973"/>
                    </a:ext>
                  </a:extLst>
                </a:gridCol>
                <a:gridCol w="918511">
                  <a:extLst>
                    <a:ext uri="{9D8B030D-6E8A-4147-A177-3AD203B41FA5}">
                      <a16:colId xmlns:a16="http://schemas.microsoft.com/office/drawing/2014/main" val="4261851480"/>
                    </a:ext>
                  </a:extLst>
                </a:gridCol>
              </a:tblGrid>
              <a:tr h="494066">
                <a:tc>
                  <a:txBody>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Areas of change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2023</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Nov-March </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April </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June</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2024</a:t>
                      </a:r>
                    </a:p>
                  </a:txBody>
                  <a:tcPr marL="100838" marR="100838" marT="50419" marB="50419">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2025</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2026</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extLst>
                  <a:ext uri="{0D108BD9-81ED-4DB2-BD59-A6C34878D82A}">
                    <a16:rowId xmlns:a16="http://schemas.microsoft.com/office/drawing/2014/main" val="678523130"/>
                  </a:ext>
                </a:extLst>
              </a:tr>
              <a:tr h="1303642">
                <a:tc>
                  <a:txBody>
                    <a:bodyPr/>
                    <a:lstStyle/>
                    <a:p>
                      <a:pPr algn="ctr"/>
                      <a:r>
                        <a:rPr lang="en-US" sz="900" b="1" dirty="0">
                          <a:latin typeface="Verdana" panose="020B0604030504040204" pitchFamily="34" charset="0"/>
                          <a:ea typeface="Verdana" panose="020B0604030504040204" pitchFamily="34" charset="0"/>
                          <a:cs typeface="Verdana" panose="020B0604030504040204" pitchFamily="34" charset="0"/>
                        </a:rPr>
                        <a:t>1.</a:t>
                      </a:r>
                    </a:p>
                    <a:p>
                      <a:pPr algn="l"/>
                      <a:r>
                        <a:rPr lang="en-US" sz="900" b="1" dirty="0">
                          <a:latin typeface="Verdana" panose="020B0604030504040204" pitchFamily="34" charset="0"/>
                          <a:ea typeface="Verdana" panose="020B0604030504040204" pitchFamily="34" charset="0"/>
                          <a:cs typeface="Verdana" panose="020B0604030504040204" pitchFamily="34" charset="0"/>
                        </a:rPr>
                        <a:t>Extending early entitlements for working parents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Currently, parents who work more than 16 hours a week and earn less than £100,000 are entitled to 30hours free childcare a week for </a:t>
                      </a:r>
                      <a:r>
                        <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children </a:t>
                      </a:r>
                      <a:r>
                        <a:rPr lang="en-GB" sz="900" b="1"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aged three to four.</a:t>
                      </a:r>
                      <a:endPar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15hrs pw for 38 weeks, for eligible working parents of 2-year-olds introduced</a:t>
                      </a:r>
                      <a:r>
                        <a:rPr lang="en-GB" sz="900" dirty="0">
                          <a:effectLst/>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15hrs pw for 38 weeks for eligible working parents of children 9 months plus introduced </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30hrs pw for 38 weeks for eligible working parents of children from 9 months to primary school age introduced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5226042"/>
                  </a:ext>
                </a:extLst>
              </a:tr>
              <a:tr h="1546515">
                <a:tc>
                  <a:txBody>
                    <a:bodyPr/>
                    <a:lstStyle/>
                    <a:p>
                      <a:pPr algn="ctr"/>
                      <a:r>
                        <a:rPr lang="en-US" sz="900" b="1" dirty="0">
                          <a:latin typeface="Verdana" panose="020B0604030504040204" pitchFamily="34" charset="0"/>
                          <a:ea typeface="Verdana" panose="020B0604030504040204" pitchFamily="34" charset="0"/>
                          <a:cs typeface="Verdana" panose="020B0604030504040204" pitchFamily="34" charset="0"/>
                        </a:rPr>
                        <a:t>2. </a:t>
                      </a:r>
                    </a:p>
                    <a:p>
                      <a:pPr algn="l"/>
                      <a:r>
                        <a:rPr lang="en-US" sz="900" b="1" dirty="0">
                          <a:latin typeface="Verdana" panose="020B0604030504040204" pitchFamily="34" charset="0"/>
                          <a:ea typeface="Verdana" panose="020B0604030504040204" pitchFamily="34" charset="0"/>
                          <a:cs typeface="Verdana" panose="020B0604030504040204" pitchFamily="34" charset="0"/>
                        </a:rPr>
                        <a:t>Wrap around childcare programme</a:t>
                      </a:r>
                    </a:p>
                    <a:p>
                      <a:pPr algn="l"/>
                      <a:endParaRPr lang="en-US" sz="900" b="1"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457177" rtl="0" eaLnBrk="1" fontAlgn="auto" latinLnBrk="0" hangingPunct="1">
                        <a:lnSpc>
                          <a:spcPct val="100000"/>
                        </a:lnSpc>
                        <a:spcBef>
                          <a:spcPts val="0"/>
                        </a:spcBef>
                        <a:spcAft>
                          <a:spcPts val="0"/>
                        </a:spcAft>
                        <a:buClrTx/>
                        <a:buSzTx/>
                        <a:buFontTx/>
                        <a:buNone/>
                        <a:tabLst/>
                        <a:defRPr/>
                      </a:pPr>
                      <a:r>
                        <a:rPr lang="en-US" sz="900" b="1" dirty="0">
                          <a:latin typeface="Verdana" panose="020B0604030504040204" pitchFamily="34" charset="0"/>
                          <a:ea typeface="Verdana" panose="020B0604030504040204" pitchFamily="34" charset="0"/>
                          <a:cs typeface="Verdana" panose="020B0604030504040204" pitchFamily="34" charset="0"/>
                        </a:rPr>
                        <a:t>E.g. Breakfast &amp; Afterschool clubs-8am-6pm</a:t>
                      </a:r>
                    </a:p>
                    <a:p>
                      <a:pPr algn="l"/>
                      <a:endParaRPr lang="en-US" sz="900" b="1"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Local authorities expected to start planning and preparation for rollout of national programme</a:t>
                      </a:r>
                    </a:p>
                    <a:p>
                      <a:pPr marL="171450" indent="-1714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DfE publishes guidance for schools</a:t>
                      </a:r>
                    </a:p>
                    <a:p>
                      <a:pPr marL="171450" indent="-1714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LA information sessions</a:t>
                      </a:r>
                    </a:p>
                    <a:p>
                      <a:pPr marL="171450" marR="0" lvl="0" indent="-17145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Verdana" panose="020B0604030504040204" pitchFamily="34" charset="0"/>
                          <a:ea typeface="Verdana" panose="020B0604030504040204" pitchFamily="34" charset="0"/>
                          <a:cs typeface="Verdana" panose="020B0604030504040204" pitchFamily="34" charset="0"/>
                        </a:rPr>
                        <a:t>LA to submit completed supply &amp; demand mapping data to DfE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900" dirty="0">
                          <a:latin typeface="Verdana" panose="020B0604030504040204" pitchFamily="34" charset="0"/>
                          <a:ea typeface="Verdana" panose="020B0604030504040204" pitchFamily="34" charset="0"/>
                          <a:cs typeface="Verdana" panose="020B0604030504040204" pitchFamily="34" charset="0"/>
                        </a:rPr>
                        <a:t>Deadline for LAs to submit delivery plan for programme funding to DfE</a:t>
                      </a:r>
                    </a:p>
                    <a:p>
                      <a:pPr marL="0" marR="0" lvl="0" indent="0" algn="l" defTabSz="457177" rtl="0" eaLnBrk="1" fontAlgn="auto" latinLnBrk="0" hangingPunct="1">
                        <a:lnSpc>
                          <a:spcPct val="100000"/>
                        </a:lnSpc>
                        <a:spcBef>
                          <a:spcPts val="0"/>
                        </a:spcBef>
                        <a:spcAft>
                          <a:spcPts val="0"/>
                        </a:spcAft>
                        <a:buClrTx/>
                        <a:buSzTx/>
                        <a:buFontTx/>
                        <a:buNone/>
                        <a:tabLst/>
                        <a:defRPr/>
                      </a:pPr>
                      <a:r>
                        <a:rPr lang="en-US" sz="900" dirty="0">
                          <a:latin typeface="Verdana" panose="020B0604030504040204" pitchFamily="34" charset="0"/>
                          <a:ea typeface="Verdana" panose="020B0604030504040204" pitchFamily="34" charset="0"/>
                          <a:cs typeface="Verdana" panose="020B0604030504040204" pitchFamily="34" charset="0"/>
                        </a:rPr>
                        <a:t>SLAs, including monitoring agreements constructed and agreed between Schools/ Providers &amp; LA &amp; Grants distributed</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begins for two academic years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continues </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Wraparound financial support finishes in April 2026</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All schools able to offer 8am-6pm wraparound on their own or in partnership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069752"/>
                  </a:ext>
                </a:extLst>
              </a:tr>
              <a:tr h="696460">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EY Supplementary Grant</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 one-off EY supplementary grant for the period September 23-March 24 for 3/4yo and 2yo places</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4805592"/>
                  </a:ext>
                </a:extLst>
              </a:tr>
              <a:tr h="575024">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Expected increased funding rates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Expecting an increase in 3/4yo &amp; 2yo funding rate</a:t>
                      </a:r>
                      <a:r>
                        <a:rPr lang="en-GB" sz="900" dirty="0">
                          <a:effectLst/>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5350556"/>
                  </a:ext>
                </a:extLst>
              </a:tr>
              <a:tr h="332151">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Childminder grants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Childminder grants become available.</a:t>
                      </a:r>
                      <a:r>
                        <a:rPr lang="en-GB" sz="900" dirty="0">
                          <a:effectLst/>
                          <a:latin typeface="Verdana" panose="020B0604030504040204" pitchFamily="34" charset="0"/>
                          <a:ea typeface="Verdana" panose="020B0604030504040204" pitchFamily="34" charset="0"/>
                          <a:cs typeface="Verdana" panose="020B0604030504040204" pitchFamily="34" charset="0"/>
                        </a:rPr>
                        <a:t> </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extLst>
                  <a:ext uri="{0D108BD9-81ED-4DB2-BD59-A6C34878D82A}">
                    <a16:rowId xmlns:a16="http://schemas.microsoft.com/office/drawing/2014/main" val="1221506378"/>
                  </a:ext>
                </a:extLst>
              </a:tr>
              <a:tr h="0">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Families on Universal income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Will pay childcare support up-front</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407682"/>
                  </a:ext>
                </a:extLst>
              </a:tr>
              <a:tr h="453587">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Change in staff ratios (optional)</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Changes to ratios for 2yr olds 1:4-1:5.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Clarifying term ‘adequate supervision’ while children eating</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900" dirty="0">
                          <a:latin typeface="Verdana" panose="020B0604030504040204" pitchFamily="34" charset="0"/>
                          <a:ea typeface="Verdana" panose="020B0604030504040204" pitchFamily="34" charset="0"/>
                          <a:cs typeface="Verdana" panose="020B0604030504040204" pitchFamily="34" charset="0"/>
                        </a:rPr>
                        <a:t>Further measures for flexibility of operation expected.</a:t>
                      </a:r>
                    </a:p>
                    <a:p>
                      <a:r>
                        <a:rPr lang="en-US" sz="900" dirty="0">
                          <a:latin typeface="Verdana" panose="020B0604030504040204" pitchFamily="34" charset="0"/>
                          <a:ea typeface="Verdana" panose="020B0604030504040204" pitchFamily="34" charset="0"/>
                          <a:cs typeface="Verdana" panose="020B0604030504040204" pitchFamily="34" charset="0"/>
                        </a:rPr>
                        <a:t>Early 2024</a:t>
                      </a:r>
                    </a:p>
                  </a:txBody>
                  <a:tcPr marL="100838" marR="100838" marT="50419" marB="50419">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9931160"/>
                  </a:ext>
                </a:extLst>
              </a:tr>
              <a:tr h="494028">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New ‘Provider specific’ EYFS Frameworks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Changes to ratios for 2yr olds 1:4-1:5.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Childminders can care for current max 3 children, when caring for siblings.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Clarifying term ‘adequate supervision’ while children are eating</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r>
                        <a:rPr lang="en-US" sz="900" dirty="0">
                          <a:latin typeface="Verdana" panose="020B0604030504040204" pitchFamily="34" charset="0"/>
                          <a:ea typeface="Verdana" panose="020B0604030504040204" pitchFamily="34" charset="0"/>
                          <a:cs typeface="Verdana" panose="020B0604030504040204" pitchFamily="34" charset="0"/>
                        </a:rPr>
                        <a:t>Further measures for flexibility of operation expected.</a:t>
                      </a:r>
                    </a:p>
                    <a:p>
                      <a:r>
                        <a:rPr lang="en-US" sz="900" dirty="0">
                          <a:latin typeface="Verdana" panose="020B0604030504040204" pitchFamily="34" charset="0"/>
                          <a:ea typeface="Verdana" panose="020B0604030504040204" pitchFamily="34" charset="0"/>
                          <a:cs typeface="Verdana" panose="020B0604030504040204" pitchFamily="34" charset="0"/>
                        </a:rPr>
                        <a:t>Early 2024</a:t>
                      </a:r>
                    </a:p>
                  </a:txBody>
                  <a:tcPr marL="100838" marR="100838" marT="50419" marB="50419">
                    <a:lnL w="3810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mpd="sng">
                      <a:noFill/>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741590"/>
                  </a:ext>
                </a:extLst>
              </a:tr>
            </a:tbl>
          </a:graphicData>
        </a:graphic>
      </p:graphicFrame>
      <p:sp>
        <p:nvSpPr>
          <p:cNvPr id="6" name="TextBox 5">
            <a:extLst>
              <a:ext uri="{FF2B5EF4-FFF2-40B4-BE49-F238E27FC236}">
                <a16:creationId xmlns:a16="http://schemas.microsoft.com/office/drawing/2014/main" id="{27E36B16-FD87-7B4E-A5D2-EB5097593812}"/>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p:txBody>
      </p:sp>
    </p:spTree>
    <p:extLst>
      <p:ext uri="{BB962C8B-B14F-4D97-AF65-F5344CB8AC3E}">
        <p14:creationId xmlns:p14="http://schemas.microsoft.com/office/powerpoint/2010/main" val="203273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129371" y="103961"/>
            <a:ext cx="10479894"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4</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Key Points: EY entitlements/ Wraparound childcare/ Survey</a:t>
            </a:r>
            <a:endParaRPr lang="en-US" sz="2000" dirty="0">
              <a:solidFill>
                <a:schemeClr val="tx1"/>
              </a:solidFill>
            </a:endParaRPr>
          </a:p>
        </p:txBody>
      </p:sp>
      <p:sp>
        <p:nvSpPr>
          <p:cNvPr id="7" name="TextBox 6">
            <a:extLst>
              <a:ext uri="{FF2B5EF4-FFF2-40B4-BE49-F238E27FC236}">
                <a16:creationId xmlns:a16="http://schemas.microsoft.com/office/drawing/2014/main" id="{4079AE37-4852-5145-92B6-A74A12AE9E9A}"/>
              </a:ext>
            </a:extLst>
          </p:cNvPr>
          <p:cNvSpPr txBox="1"/>
          <p:nvPr/>
        </p:nvSpPr>
        <p:spPr>
          <a:xfrm>
            <a:off x="10116769" y="7058779"/>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4</a:t>
            </a:r>
          </a:p>
        </p:txBody>
      </p:sp>
      <p:graphicFrame>
        <p:nvGraphicFramePr>
          <p:cNvPr id="2" name="Table 2">
            <a:extLst>
              <a:ext uri="{FF2B5EF4-FFF2-40B4-BE49-F238E27FC236}">
                <a16:creationId xmlns:a16="http://schemas.microsoft.com/office/drawing/2014/main" id="{2884FECE-4A81-CD47-87DD-C985E5811B38}"/>
              </a:ext>
            </a:extLst>
          </p:cNvPr>
          <p:cNvGraphicFramePr>
            <a:graphicFrameLocks noGrp="1"/>
          </p:cNvGraphicFramePr>
          <p:nvPr>
            <p:extLst>
              <p:ext uri="{D42A27DB-BD31-4B8C-83A1-F6EECF244321}">
                <p14:modId xmlns:p14="http://schemas.microsoft.com/office/powerpoint/2010/main" val="3809490066"/>
              </p:ext>
            </p:extLst>
          </p:nvPr>
        </p:nvGraphicFramePr>
        <p:xfrm>
          <a:off x="154373" y="623326"/>
          <a:ext cx="10454892" cy="6849320"/>
        </p:xfrm>
        <a:graphic>
          <a:graphicData uri="http://schemas.openxmlformats.org/drawingml/2006/table">
            <a:tbl>
              <a:tblPr firstRow="1" bandRow="1">
                <a:tableStyleId>{5C22544A-7EE6-4342-B048-85BDC9FD1C3A}</a:tableStyleId>
              </a:tblPr>
              <a:tblGrid>
                <a:gridCol w="3951287">
                  <a:extLst>
                    <a:ext uri="{9D8B030D-6E8A-4147-A177-3AD203B41FA5}">
                      <a16:colId xmlns:a16="http://schemas.microsoft.com/office/drawing/2014/main" val="1567852299"/>
                    </a:ext>
                  </a:extLst>
                </a:gridCol>
                <a:gridCol w="2747645">
                  <a:extLst>
                    <a:ext uri="{9D8B030D-6E8A-4147-A177-3AD203B41FA5}">
                      <a16:colId xmlns:a16="http://schemas.microsoft.com/office/drawing/2014/main" val="1545929771"/>
                    </a:ext>
                  </a:extLst>
                </a:gridCol>
                <a:gridCol w="3755960">
                  <a:extLst>
                    <a:ext uri="{9D8B030D-6E8A-4147-A177-3AD203B41FA5}">
                      <a16:colId xmlns:a16="http://schemas.microsoft.com/office/drawing/2014/main" val="1739445112"/>
                    </a:ext>
                  </a:extLst>
                </a:gridCol>
              </a:tblGrid>
              <a:tr h="376787">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Change to EY entitlements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Wrap around childcare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Sufficiency Survey</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extLst>
                  <a:ext uri="{0D108BD9-81ED-4DB2-BD59-A6C34878D82A}">
                    <a16:rowId xmlns:a16="http://schemas.microsoft.com/office/drawing/2014/main" val="1698646910"/>
                  </a:ext>
                </a:extLst>
              </a:tr>
              <a:tr h="6209240">
                <a:tc>
                  <a:txBody>
                    <a:bodyPr/>
                    <a:lstStyle/>
                    <a:p>
                      <a:pPr marL="285750" indent="-285750">
                        <a:buFont typeface="Arial" panose="020B0604020202020204" pitchFamily="34" charset="0"/>
                        <a:buChar char="•"/>
                      </a:pPr>
                      <a:endParaRPr lang="en-GB" sz="1600" b="0" i="0" u="none" strike="noStrike"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b="0" dirty="0">
                          <a:solidFill>
                            <a:schemeClr val="tx1"/>
                          </a:solidFill>
                          <a:latin typeface="Verdana" panose="020B0604030504040204" pitchFamily="34" charset="0"/>
                          <a:ea typeface="Verdana" panose="020B0604030504040204" pitchFamily="34" charset="0"/>
                          <a:cs typeface="Verdana" panose="020B0604030504040204" pitchFamily="34" charset="0"/>
                        </a:rPr>
                        <a:t>T</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he term ‘wraparound childcare’ refers to provision directly before and after the school day during school term time for primary school age children from reception (including children under 5 years of age) to Year 6, </a:t>
                      </a:r>
                      <a:r>
                        <a:rPr lang="en-GB" sz="1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from 8am-6pm</a:t>
                      </a:r>
                    </a:p>
                    <a:p>
                      <a:pPr marL="285750" indent="-285750">
                        <a:buFont typeface="Arial" panose="020B0604020202020204" pitchFamily="34" charset="0"/>
                        <a:buChar char="•"/>
                      </a:pPr>
                      <a:endParaRPr lang="en-GB" sz="14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This provision can be offered by schools and private, voluntary and independent (PVI) providers (including childminders and early years settings) and can be run on a school site or at another setting in the area. </a:t>
                      </a:r>
                    </a:p>
                    <a:p>
                      <a:pPr marL="285750" indent="-285750">
                        <a:buFont typeface="Arial" panose="020B0604020202020204" pitchFamily="34" charset="0"/>
                        <a:buChar char="•"/>
                      </a:pPr>
                      <a:endPar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It should not require parents to pick their children up from school and drop them off at another location</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indent="0">
                        <a:buNone/>
                      </a:pPr>
                      <a:r>
                        <a:rPr lang="en-GB" sz="1400" b="1" dirty="0">
                          <a:solidFill>
                            <a:schemeClr val="tx1"/>
                          </a:solidFill>
                          <a:latin typeface="Verdana" panose="020B0604030504040204" pitchFamily="34" charset="0"/>
                          <a:ea typeface="Verdana" panose="020B0604030504040204" pitchFamily="34" charset="0"/>
                          <a:cs typeface="Verdana" panose="020B0604030504040204" pitchFamily="34" charset="0"/>
                        </a:rPr>
                        <a:t>Help Us to Help You</a:t>
                      </a:r>
                    </a:p>
                    <a:p>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Ealing will be better placed to understand the needs of the sector which in turn will help with the roll out of the extension to early years entitlements and ensure we understand the sufficiency of places across the borough</a:t>
                      </a:r>
                    </a:p>
                    <a:p>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Please spare 30 mins of your time to tell us about the current situation in your nursery and what your plans are for the future.</a:t>
                      </a:r>
                    </a:p>
                    <a:p>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457177" rtl="0" eaLnBrk="1" fontAlgn="auto" latinLnBrk="0" hangingPunct="1">
                        <a:lnSpc>
                          <a:spcPct val="100000"/>
                        </a:lnSpc>
                        <a:spcBef>
                          <a:spcPts val="0"/>
                        </a:spcBef>
                        <a:spcAft>
                          <a:spcPts val="0"/>
                        </a:spcAft>
                        <a:buClrTx/>
                        <a:buSzTx/>
                        <a:buFontTx/>
                        <a:buNone/>
                        <a:tabLst/>
                        <a:defRPr/>
                      </a:pPr>
                      <a:r>
                        <a:rPr lang="en-GB" sz="1400" dirty="0">
                          <a:latin typeface="Verdana"/>
                          <a:ea typeface="Verdana"/>
                          <a:cs typeface="Verdana" panose="020B0604030504040204" pitchFamily="34" charset="0"/>
                        </a:rPr>
                        <a:t>There are 3 online workshops to support with completion: Tuesday 21</a:t>
                      </a:r>
                      <a:r>
                        <a:rPr lang="en-GB" sz="1400" baseline="30000" dirty="0">
                          <a:latin typeface="Verdana"/>
                          <a:ea typeface="Verdana"/>
                          <a:cs typeface="Verdana" panose="020B0604030504040204" pitchFamily="34" charset="0"/>
                        </a:rPr>
                        <a:t>st</a:t>
                      </a:r>
                      <a:r>
                        <a:rPr lang="en-GB" sz="1400" dirty="0">
                          <a:latin typeface="Verdana"/>
                          <a:ea typeface="Verdana"/>
                          <a:cs typeface="Verdana" panose="020B0604030504040204" pitchFamily="34" charset="0"/>
                        </a:rPr>
                        <a:t> at 10am Thursday 30</a:t>
                      </a:r>
                      <a:r>
                        <a:rPr lang="en-GB" sz="1400" baseline="30000" dirty="0">
                          <a:latin typeface="Verdana"/>
                          <a:ea typeface="Verdana"/>
                          <a:cs typeface="Verdana" panose="020B0604030504040204" pitchFamily="34" charset="0"/>
                        </a:rPr>
                        <a:t>th</a:t>
                      </a:r>
                      <a:r>
                        <a:rPr lang="en-GB" sz="1400" dirty="0">
                          <a:latin typeface="Verdana"/>
                          <a:ea typeface="Verdana"/>
                          <a:cs typeface="Verdana" panose="020B0604030504040204" pitchFamily="34" charset="0"/>
                        </a:rPr>
                        <a:t> at 3pm and Tuesday 5</a:t>
                      </a:r>
                      <a:r>
                        <a:rPr lang="en-GB" sz="1400" baseline="30000" dirty="0">
                          <a:latin typeface="Verdana"/>
                          <a:ea typeface="Verdana"/>
                          <a:cs typeface="Verdana" panose="020B0604030504040204" pitchFamily="34" charset="0"/>
                        </a:rPr>
                        <a:t>th</a:t>
                      </a:r>
                      <a:r>
                        <a:rPr lang="en-GB" sz="1400" dirty="0">
                          <a:latin typeface="Verdana"/>
                          <a:ea typeface="Verdana"/>
                          <a:cs typeface="Verdana" panose="020B0604030504040204" pitchFamily="34" charset="0"/>
                        </a:rPr>
                        <a:t> at 1pm. </a:t>
                      </a:r>
                      <a:endParaRPr lang="en-GB" sz="1400" dirty="0">
                        <a:latin typeface="Verdana" panose="020B0604030504040204" pitchFamily="34" charset="0"/>
                        <a:ea typeface="Verdana" panose="020B0604030504040204" pitchFamily="34" charset="0"/>
                        <a:cs typeface="Verdana" panose="020B0604030504040204" pitchFamily="34" charset="0"/>
                      </a:endParaRPr>
                    </a:p>
                    <a:p>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Please </a:t>
                      </a:r>
                      <a:r>
                        <a:rPr lang="en-GB" sz="1400">
                          <a:solidFill>
                            <a:schemeClr val="tx1"/>
                          </a:solidFill>
                          <a:latin typeface="Verdana" panose="020B0604030504040204" pitchFamily="34" charset="0"/>
                          <a:ea typeface="Verdana" panose="020B0604030504040204" pitchFamily="34" charset="0"/>
                          <a:cs typeface="Verdana" panose="020B0604030504040204" pitchFamily="34" charset="0"/>
                        </a:rPr>
                        <a:t>email Leah </a:t>
                      </a: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if you would like to attend. </a:t>
                      </a:r>
                    </a:p>
                    <a:p>
                      <a:pPr marL="0" indent="0">
                        <a:buNone/>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400" b="1" dirty="0">
                          <a:solidFill>
                            <a:schemeClr val="tx1"/>
                          </a:solidFill>
                          <a:latin typeface="Verdana" panose="020B0604030504040204" pitchFamily="34" charset="0"/>
                          <a:ea typeface="Verdana" panose="020B0604030504040204" pitchFamily="34" charset="0"/>
                          <a:cs typeface="Verdana" panose="020B0604030504040204" pitchFamily="34" charset="0"/>
                        </a:rPr>
                        <a:t>Closing date for completion is Friday 8th December.</a:t>
                      </a: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One provider will be drawn at random to receive a prize voucher from those completing the survey</a:t>
                      </a:r>
                    </a:p>
                    <a:p>
                      <a:pPr marL="0" indent="0">
                        <a:buNone/>
                      </a:pPr>
                      <a:r>
                        <a:rPr lang="en-GB" sz="1400" b="1" dirty="0">
                          <a:solidFill>
                            <a:schemeClr val="tx1"/>
                          </a:solidFill>
                          <a:latin typeface="Verdana" panose="020B0604030504040204" pitchFamily="34" charset="0"/>
                          <a:ea typeface="Verdana" panose="020B0604030504040204" pitchFamily="34" charset="0"/>
                          <a:cs typeface="Verdana" panose="020B0604030504040204" pitchFamily="34" charset="0"/>
                        </a:rPr>
                        <a:t>Link to survey</a:t>
                      </a:r>
                    </a:p>
                    <a:p>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https://forms.office.com/e/aYt7Dc44Ae</a:t>
                      </a: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6138943"/>
                  </a:ext>
                </a:extLst>
              </a:tr>
            </a:tbl>
          </a:graphicData>
        </a:graphic>
      </p:graphicFrame>
      <p:pic>
        <p:nvPicPr>
          <p:cNvPr id="12" name="Picture 11" descr="A poster with a person and a baby&#10;&#10;Description automatically generated">
            <a:extLst>
              <a:ext uri="{FF2B5EF4-FFF2-40B4-BE49-F238E27FC236}">
                <a16:creationId xmlns:a16="http://schemas.microsoft.com/office/drawing/2014/main" id="{1D56A88F-5DCE-2142-A1B5-396B7B7E670E}"/>
              </a:ext>
            </a:extLst>
          </p:cNvPr>
          <p:cNvPicPr>
            <a:picLocks noChangeAspect="1"/>
          </p:cNvPicPr>
          <p:nvPr/>
        </p:nvPicPr>
        <p:blipFill>
          <a:blip r:embed="rId4"/>
          <a:stretch>
            <a:fillRect/>
          </a:stretch>
        </p:blipFill>
        <p:spPr>
          <a:xfrm>
            <a:off x="325621" y="3438611"/>
            <a:ext cx="3456383" cy="1944216"/>
          </a:xfrm>
          <a:prstGeom prst="rect">
            <a:avLst/>
          </a:prstGeom>
        </p:spPr>
      </p:pic>
      <p:pic>
        <p:nvPicPr>
          <p:cNvPr id="13" name="Picture 12" descr="A poster of a child care program&#10;&#10;Description automatically generated">
            <a:extLst>
              <a:ext uri="{FF2B5EF4-FFF2-40B4-BE49-F238E27FC236}">
                <a16:creationId xmlns:a16="http://schemas.microsoft.com/office/drawing/2014/main" id="{EBCB3FA0-C355-7341-AF8B-25C280BFB3EC}"/>
              </a:ext>
            </a:extLst>
          </p:cNvPr>
          <p:cNvPicPr>
            <a:picLocks noChangeAspect="1"/>
          </p:cNvPicPr>
          <p:nvPr/>
        </p:nvPicPr>
        <p:blipFill>
          <a:blip r:embed="rId5"/>
          <a:stretch>
            <a:fillRect/>
          </a:stretch>
        </p:blipFill>
        <p:spPr>
          <a:xfrm>
            <a:off x="312938" y="1408704"/>
            <a:ext cx="3481747" cy="1958483"/>
          </a:xfrm>
          <a:prstGeom prst="rect">
            <a:avLst/>
          </a:prstGeom>
        </p:spPr>
      </p:pic>
      <p:pic>
        <p:nvPicPr>
          <p:cNvPr id="14" name="Picture 13" descr="A person holding a child's leg&#10;&#10;Description automatically generated">
            <a:extLst>
              <a:ext uri="{FF2B5EF4-FFF2-40B4-BE49-F238E27FC236}">
                <a16:creationId xmlns:a16="http://schemas.microsoft.com/office/drawing/2014/main" id="{1B91A77F-DA13-E144-8DF0-3DCDBEFB52EA}"/>
              </a:ext>
            </a:extLst>
          </p:cNvPr>
          <p:cNvPicPr>
            <a:picLocks noChangeAspect="1"/>
          </p:cNvPicPr>
          <p:nvPr/>
        </p:nvPicPr>
        <p:blipFill>
          <a:blip r:embed="rId6"/>
          <a:stretch>
            <a:fillRect/>
          </a:stretch>
        </p:blipFill>
        <p:spPr>
          <a:xfrm>
            <a:off x="325621" y="5454252"/>
            <a:ext cx="3456383" cy="1944215"/>
          </a:xfrm>
          <a:prstGeom prst="rect">
            <a:avLst/>
          </a:prstGeom>
        </p:spPr>
      </p:pic>
    </p:spTree>
    <p:extLst>
      <p:ext uri="{BB962C8B-B14F-4D97-AF65-F5344CB8AC3E}">
        <p14:creationId xmlns:p14="http://schemas.microsoft.com/office/powerpoint/2010/main" val="401569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158568" y="193721"/>
            <a:ext cx="4465671" cy="923330"/>
          </a:xfrm>
          <a:prstGeom prst="rect">
            <a:avLst/>
          </a:prstGeom>
          <a:solidFill>
            <a:srgbClr val="FFDD97"/>
          </a:solidFill>
        </p:spPr>
        <p:txBody>
          <a:bodyPr wrap="square">
            <a:spAutoFi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5. </a:t>
            </a:r>
            <a:r>
              <a:rPr lang="en-GB" sz="18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Early Years Supplementary Grant Funding for Ealing</a:t>
            </a:r>
            <a:r>
              <a:rPr lang="en-GB" sz="18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p>
            <a:r>
              <a:rPr lang="en-GB" sz="18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Sep 23- March 24</a:t>
            </a:r>
            <a:r>
              <a:rPr lang="en-GB" sz="18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GB" sz="1800" b="0" i="0" u="none" strike="noStrike" kern="1200" cap="none" spc="0" baseline="0" dirty="0">
              <a:solidFill>
                <a:srgbClr val="FFFFFF"/>
              </a:solidFill>
              <a:uFillTx/>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39129" y="1133191"/>
            <a:ext cx="4609688" cy="6247864"/>
          </a:xfrm>
          <a:prstGeom prst="rect">
            <a:avLst/>
          </a:prstGeom>
          <a:noFill/>
        </p:spPr>
        <p:txBody>
          <a:bodyPr wrap="square" rtlCol="0">
            <a:spAutoFit/>
          </a:bodyPr>
          <a:lstStyle/>
          <a:p>
            <a:pPr marL="285750" indent="-285750">
              <a:buFont typeface="Arial" panose="020B0604020202020204" pitchFamily="34" charset="0"/>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Supplementary Grant (EYSG) – this is in place until March 2024 and is paid as a grant on top of the usual funding amount.  Once new base rates are announced and implemented for April 2024, the EYSG will end.</a:t>
            </a:r>
          </a:p>
          <a:p>
            <a:pPr marL="285750" indent="-285750">
              <a:buFont typeface="Arial" panose="020B0604020202020204" pitchFamily="34" charset="0"/>
              <a:buChar char="•"/>
            </a:pP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EYSG amounts are calculated based on your Synergy portal returns</a:t>
            </a:r>
          </a:p>
          <a:p>
            <a:pPr marL="285750" indent="-285750">
              <a:buFont typeface="Arial" panose="020B0604020202020204" pitchFamily="34" charset="0"/>
              <a:buChar char="•"/>
            </a:pP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There were some technical difficulties last month in relation to the system coping with the various elements of the grant being paid through the normal portal funding process.</a:t>
            </a:r>
          </a:p>
          <a:p>
            <a:pPr marL="285750" indent="-285750">
              <a:buFont typeface="Arial" panose="020B0604020202020204" pitchFamily="34" charset="0"/>
              <a:buChar char="•"/>
            </a:pP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For September, the EYSG was paid as a separate amount on top of your usual Synergy funded amount.  If the technical issues remains a challenge, then we will continue to fund the EYSG as a separate monthly amount until March 2024.</a:t>
            </a:r>
          </a:p>
          <a:p>
            <a:endPar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079AE37-4852-5145-92B6-A74A12AE9E9A}"/>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5</a:t>
            </a:r>
          </a:p>
        </p:txBody>
      </p:sp>
      <p:sp>
        <p:nvSpPr>
          <p:cNvPr id="8" name="TextBox 7">
            <a:extLst>
              <a:ext uri="{FF2B5EF4-FFF2-40B4-BE49-F238E27FC236}">
                <a16:creationId xmlns:a16="http://schemas.microsoft.com/office/drawing/2014/main" id="{129D4657-4570-D742-B3FF-CF2F58DBA37A}"/>
              </a:ext>
            </a:extLst>
          </p:cNvPr>
          <p:cNvSpPr txBox="1"/>
          <p:nvPr/>
        </p:nvSpPr>
        <p:spPr>
          <a:xfrm>
            <a:off x="4840263" y="193721"/>
            <a:ext cx="5616624" cy="369332"/>
          </a:xfrm>
          <a:prstGeom prst="rect">
            <a:avLst/>
          </a:prstGeom>
          <a:solidFill>
            <a:srgbClr val="FFDD97"/>
          </a:solidFill>
        </p:spPr>
        <p:txBody>
          <a:bodyPr wrap="square">
            <a:spAutoFi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6. </a:t>
            </a:r>
            <a:r>
              <a:rPr lang="en-GB"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Proposed funding formula for 2024/25</a:t>
            </a:r>
            <a:endParaRPr lang="en-GB" sz="18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2A6DC102-4B02-3C44-81C7-8964F51C12EE}"/>
              </a:ext>
            </a:extLst>
          </p:cNvPr>
          <p:cNvSpPr txBox="1"/>
          <p:nvPr/>
        </p:nvSpPr>
        <p:spPr>
          <a:xfrm>
            <a:off x="4787251" y="655386"/>
            <a:ext cx="5781252" cy="6822380"/>
          </a:xfrm>
          <a:prstGeom prst="rect">
            <a:avLst/>
          </a:prstGeom>
          <a:noFill/>
        </p:spPr>
        <p:txBody>
          <a:bodyPr wrap="square" rtlCol="0">
            <a:spAutoFit/>
          </a:bodyPr>
          <a:lstStyle/>
          <a:p>
            <a:pPr>
              <a:lnSpc>
                <a:spcPct val="115000"/>
              </a:lnSpc>
              <a:spcBef>
                <a:spcPts val="600"/>
              </a:spcBef>
              <a:spcAft>
                <a:spcPts val="1000"/>
              </a:spcAft>
            </a:pP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purpose of this consultation is to seek the views, comments and where applicable, preferred options from key partners and stakeholders on arrangements of the Early Years block funding arrangements for 2024-25.</a:t>
            </a:r>
          </a:p>
          <a:p>
            <a:pPr marL="342900" lvl="0" indent="-342900">
              <a:lnSpc>
                <a:spcPct val="115000"/>
              </a:lnSpc>
              <a:spcBef>
                <a:spcPts val="600"/>
              </a:spcBef>
              <a:buFont typeface="Symbol" panose="05050102010706020507" pitchFamily="18" charset="2"/>
              <a:buChar char=""/>
            </a:pP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 seek views/comments on the Early Years Inclusion fund – proposal to hold at current levels.</a:t>
            </a:r>
          </a:p>
          <a:p>
            <a:pPr marL="342900" lvl="0" indent="-342900">
              <a:lnSpc>
                <a:spcPct val="115000"/>
              </a:lnSpc>
              <a:spcBef>
                <a:spcPts val="600"/>
              </a:spcBef>
              <a:buFont typeface="Symbol" panose="05050102010706020507" pitchFamily="18" charset="2"/>
              <a:buChar char=""/>
            </a:pP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 seek views/comments on the Early Years central spend – proposal to hold at current levels.</a:t>
            </a:r>
          </a:p>
          <a:p>
            <a:pPr marL="342900" lvl="0" indent="-342900">
              <a:lnSpc>
                <a:spcPct val="115000"/>
              </a:lnSpc>
              <a:spcBef>
                <a:spcPts val="600"/>
              </a:spcBef>
              <a:buFont typeface="Symbol" panose="05050102010706020507" pitchFamily="18" charset="2"/>
              <a:buChar char=""/>
            </a:pP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 seek views/comments on the Early Years Funding Pass Through - proposal to hold at current levels.</a:t>
            </a:r>
          </a:p>
          <a:p>
            <a:pPr marL="342900" lvl="0" indent="-342900">
              <a:lnSpc>
                <a:spcPct val="115000"/>
              </a:lnSpc>
              <a:spcBef>
                <a:spcPts val="600"/>
              </a:spcBef>
              <a:buFont typeface="Symbol" panose="05050102010706020507" pitchFamily="18" charset="2"/>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Events will be held both online and Face to Face to support with the consultation process</a:t>
            </a:r>
            <a:endPar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5000"/>
              </a:lnSpc>
              <a:spcBef>
                <a:spcPts val="600"/>
              </a:spcBef>
              <a:buFont typeface="Symbol" panose="05050102010706020507" pitchFamily="18" charset="2"/>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Key Dates: 	</a:t>
            </a:r>
          </a:p>
          <a:p>
            <a:pPr marL="342900" lvl="0" indent="-342900">
              <a:lnSpc>
                <a:spcPct val="115000"/>
              </a:lnSpc>
              <a:spcBef>
                <a:spcPts val="600"/>
              </a:spcBef>
              <a:buFont typeface="Symbol" panose="05050102010706020507" pitchFamily="18" charset="2"/>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Consultation Opens – 6</a:t>
            </a:r>
            <a:r>
              <a:rPr lang="en-GB" sz="1600" b="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th</a:t>
            </a: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 November 2023</a:t>
            </a:r>
          </a:p>
          <a:p>
            <a:pPr marL="342900" lvl="0" indent="-342900">
              <a:lnSpc>
                <a:spcPct val="115000"/>
              </a:lnSpc>
              <a:spcBef>
                <a:spcPts val="600"/>
              </a:spcBef>
              <a:buFont typeface="Symbol" panose="05050102010706020507" pitchFamily="18" charset="2"/>
              <a:buChar char=""/>
            </a:pP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Consultation Closes – 1</a:t>
            </a:r>
            <a:r>
              <a:rPr lang="en-GB" sz="1600" b="0" baseline="30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st</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December 2023</a:t>
            </a:r>
          </a:p>
          <a:p>
            <a:pPr marL="342900" lvl="0" indent="-342900">
              <a:lnSpc>
                <a:spcPct val="115000"/>
              </a:lnSpc>
              <a:spcBef>
                <a:spcPts val="600"/>
              </a:spcBef>
              <a:buFont typeface="Symbol" panose="05050102010706020507" pitchFamily="18" charset="2"/>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School Forum  - 18</a:t>
            </a:r>
            <a:r>
              <a:rPr lang="en-GB" sz="1600" b="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th</a:t>
            </a: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 January 2024</a:t>
            </a:r>
          </a:p>
          <a:p>
            <a:pPr lvl="0">
              <a:lnSpc>
                <a:spcPct val="115000"/>
              </a:lnSpc>
              <a:spcBef>
                <a:spcPts val="600"/>
              </a:spcBef>
            </a:pPr>
            <a:r>
              <a:rPr lang="en-GB" sz="1600" b="0" i="1" dirty="0">
                <a:solidFill>
                  <a:schemeClr val="tx1"/>
                </a:solidFill>
                <a:latin typeface="Verdana" panose="020B0604030504040204" pitchFamily="34" charset="0"/>
                <a:ea typeface="Verdana" panose="020B0604030504040204" pitchFamily="34" charset="0"/>
                <a:cs typeface="Verdana" panose="020B0604030504040204" pitchFamily="34" charset="0"/>
              </a:rPr>
              <a:t>Unfortunately, we have no definitive figures to work with at present due to non-publication by the DfE </a:t>
            </a:r>
          </a:p>
          <a:p>
            <a:endParaRPr lang="en-GB" sz="1600" b="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8079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158567" y="325041"/>
            <a:ext cx="5058769" cy="769441"/>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7</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Key Contacts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EY Programme Manager</a:t>
            </a:r>
            <a:endParaRPr lang="en-US" sz="2000"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58567" y="1477169"/>
            <a:ext cx="5049141" cy="1323439"/>
          </a:xfrm>
          <a:prstGeom prst="rect">
            <a:avLst/>
          </a:prstGeom>
          <a:noFill/>
        </p:spPr>
        <p:txBody>
          <a:bodyPr wrap="square" rtlCol="0">
            <a:spAutoFit/>
          </a:bodyPr>
          <a:lstStyle/>
          <a:p>
            <a:pPr algn="l"/>
            <a:r>
              <a:rPr lang="en-GB" sz="160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Leah Forgacz-Cooper: </a:t>
            </a:r>
          </a:p>
          <a:p>
            <a:pPr algn="l"/>
            <a:r>
              <a:rPr lang="en-GB"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Early Years Project Manager. Families Information Service</a:t>
            </a:r>
          </a:p>
          <a:p>
            <a:pPr algn="l"/>
            <a:endParaRPr lang="en-GB"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Email:</a:t>
            </a:r>
            <a:r>
              <a:rPr lang="en-GB" sz="1600" b="0" i="0" u="sng"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forgaczcooperl@ealing.gov.uk</a:t>
            </a:r>
            <a:endParaRPr lang="en-GB" sz="1600" b="0" i="0" u="none" strike="noStrike"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079AE37-4852-5145-92B6-A74A12AE9E9A}"/>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6</a:t>
            </a:r>
          </a:p>
        </p:txBody>
      </p:sp>
      <p:sp>
        <p:nvSpPr>
          <p:cNvPr id="8" name="TextBox 7">
            <a:extLst>
              <a:ext uri="{FF2B5EF4-FFF2-40B4-BE49-F238E27FC236}">
                <a16:creationId xmlns:a16="http://schemas.microsoft.com/office/drawing/2014/main" id="{129D4657-4570-D742-B3FF-CF2F58DBA37A}"/>
              </a:ext>
            </a:extLst>
          </p:cNvPr>
          <p:cNvSpPr txBox="1"/>
          <p:nvPr/>
        </p:nvSpPr>
        <p:spPr>
          <a:xfrm>
            <a:off x="5471303" y="332221"/>
            <a:ext cx="4985584" cy="707886"/>
          </a:xfrm>
          <a:prstGeom prst="rect">
            <a:avLst/>
          </a:prstGeom>
          <a:solidFill>
            <a:srgbClr val="FFDD97"/>
          </a:solidFill>
        </p:spPr>
        <p:txBody>
          <a:bodyPr wrap="square">
            <a:spAutoFit/>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8.Key Contacts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Finance</a:t>
            </a:r>
            <a:endParaRPr lang="en-US" sz="2000" dirty="0">
              <a:solidFill>
                <a:schemeClr val="tx1"/>
              </a:solidFill>
            </a:endParaRPr>
          </a:p>
        </p:txBody>
      </p:sp>
      <p:sp>
        <p:nvSpPr>
          <p:cNvPr id="9" name="TextBox 8">
            <a:extLst>
              <a:ext uri="{FF2B5EF4-FFF2-40B4-BE49-F238E27FC236}">
                <a16:creationId xmlns:a16="http://schemas.microsoft.com/office/drawing/2014/main" id="{2A6DC102-4B02-3C44-81C7-8964F51C12EE}"/>
              </a:ext>
            </a:extLst>
          </p:cNvPr>
          <p:cNvSpPr txBox="1"/>
          <p:nvPr/>
        </p:nvSpPr>
        <p:spPr>
          <a:xfrm>
            <a:off x="5440544" y="1765201"/>
            <a:ext cx="5112568" cy="4770537"/>
          </a:xfrm>
          <a:prstGeom prst="rect">
            <a:avLst/>
          </a:prstGeom>
          <a:noFill/>
        </p:spPr>
        <p:txBody>
          <a:bodyPr wrap="squar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Bryn Jones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Early Years Data Officer (Funding queries)</a:t>
            </a:r>
          </a:p>
          <a:p>
            <a:r>
              <a:rPr lang="en-GB" sz="1600" b="1" u="sng"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BJones@ealing.gov.uk</a:t>
            </a:r>
            <a:endParaRPr lang="en-GB" sz="16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Bridget Keni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Support Officer (Portal queries/ basic payment queries)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K</a:t>
            </a:r>
            <a:r>
              <a:rPr lang="en-GB" sz="1600" b="1" i="0" u="none" strike="noStrike" kern="1200" cap="none" spc="0" baseline="0" dirty="0">
                <a:solidFill>
                  <a:schemeClr val="accent2"/>
                </a:solidFill>
                <a:uFillTx/>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enib@ealing.gov.uk</a:t>
            </a:r>
            <a:endParaRPr lang="en-GB" sz="1600" b="1" i="0" u="none" strike="noStrike" kern="1200" cap="none" spc="0" baseline="0" dirty="0">
              <a:solidFill>
                <a:schemeClr val="accent2"/>
              </a:solidFill>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Anne Reilly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Early Years Business and Finance Manager</a:t>
            </a:r>
          </a:p>
          <a:p>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R</a:t>
            </a:r>
            <a:r>
              <a:rPr lang="en-GB" sz="16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eillya@ealing.gov.uk</a:t>
            </a:r>
            <a:endParaRPr lang="en-GB" sz="16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a:p>
            <a:endParaRPr lang="en-GB" sz="1600" b="1"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Key point of contact and funding timetable can be found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Business and early years' funding | Ealing Grid for Learning (egfl.org.uk)</a:t>
            </a:r>
            <a:endPar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2ED03DB2-6CD8-8E4D-BB5A-E6FFDB3C6872}"/>
              </a:ext>
            </a:extLst>
          </p:cNvPr>
          <p:cNvSpPr txBox="1"/>
          <p:nvPr/>
        </p:nvSpPr>
        <p:spPr>
          <a:xfrm>
            <a:off x="127166" y="3168100"/>
            <a:ext cx="5058769"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9</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EGFL Page</a:t>
            </a:r>
            <a:endParaRPr lang="en-US" sz="2000" dirty="0">
              <a:solidFill>
                <a:schemeClr val="tx1"/>
              </a:solidFill>
            </a:endParaRPr>
          </a:p>
        </p:txBody>
      </p:sp>
      <p:sp>
        <p:nvSpPr>
          <p:cNvPr id="11" name="TextBox 10">
            <a:extLst>
              <a:ext uri="{FF2B5EF4-FFF2-40B4-BE49-F238E27FC236}">
                <a16:creationId xmlns:a16="http://schemas.microsoft.com/office/drawing/2014/main" id="{47308C87-54F8-0D41-9CD2-869A4D96EA9C}"/>
              </a:ext>
            </a:extLst>
          </p:cNvPr>
          <p:cNvSpPr txBox="1"/>
          <p:nvPr/>
        </p:nvSpPr>
        <p:spPr>
          <a:xfrm>
            <a:off x="127166" y="4370773"/>
            <a:ext cx="5058769"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10</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Childcare Choices </a:t>
            </a:r>
            <a:endParaRPr lang="en-US" sz="2000" dirty="0">
              <a:solidFill>
                <a:schemeClr val="tx1"/>
              </a:solidFill>
            </a:endParaRPr>
          </a:p>
        </p:txBody>
      </p:sp>
      <p:sp>
        <p:nvSpPr>
          <p:cNvPr id="2" name="TextBox 1">
            <a:extLst>
              <a:ext uri="{FF2B5EF4-FFF2-40B4-BE49-F238E27FC236}">
                <a16:creationId xmlns:a16="http://schemas.microsoft.com/office/drawing/2014/main" id="{7FFF91A0-8153-FF4C-B925-2F2E6BFD70CA}"/>
              </a:ext>
            </a:extLst>
          </p:cNvPr>
          <p:cNvSpPr txBox="1"/>
          <p:nvPr/>
        </p:nvSpPr>
        <p:spPr>
          <a:xfrm>
            <a:off x="142866" y="4867789"/>
            <a:ext cx="5027368" cy="2492990"/>
          </a:xfrm>
          <a:prstGeom prst="rect">
            <a:avLst/>
          </a:prstGeom>
          <a:noFill/>
        </p:spPr>
        <p:txBody>
          <a:bodyPr wrap="square" rtlCol="0">
            <a:spAutoFit/>
          </a:bodyPr>
          <a:lstStyle/>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Childcare Choices is a cross-government campaign that aims to make more parents aware of the financial support on offer to help them with the costs of childcare. </a:t>
            </a:r>
          </a:p>
          <a:p>
            <a:pPr marL="285750" indent="-285750">
              <a:buFont typeface="Arial" panose="020B0604020202020204" pitchFamily="34" charset="0"/>
              <a:buChar char="•"/>
            </a:pP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The Childcare Choices website has now been updated to allow parents to find out what they will be eligible for and when to apply </a:t>
            </a:r>
          </a:p>
          <a:p>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There is also a resource page for childcare providers covering:</a:t>
            </a:r>
          </a:p>
          <a:p>
            <a:pPr marL="236220" indent="-236220">
              <a:buFont typeface="Arial" panose="020B0604020202020204" pitchFamily="34" charset="0"/>
              <a:buChar char="•"/>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Tax Free Childcare</a:t>
            </a:r>
          </a:p>
          <a:p>
            <a:pPr marL="236220" indent="-236220">
              <a:buFont typeface="Arial" panose="020B0604020202020204" pitchFamily="34" charset="0"/>
              <a:buChar char="•"/>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Business Resources</a:t>
            </a:r>
          </a:p>
          <a:p>
            <a:pPr marL="0" indent="0">
              <a:buFont typeface="Arial" panose="020B0604020202020204" pitchFamily="34" charset="0"/>
              <a:buNone/>
            </a:pP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Link: </a:t>
            </a: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https://www.childcarechoices.gov.uk</a:t>
            </a: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61EC670C-88FC-434A-8542-A430D9EB5453}"/>
              </a:ext>
            </a:extLst>
          </p:cNvPr>
          <p:cNvSpPr txBox="1"/>
          <p:nvPr/>
        </p:nvSpPr>
        <p:spPr>
          <a:xfrm>
            <a:off x="158567" y="3781425"/>
            <a:ext cx="5027368" cy="553998"/>
          </a:xfrm>
          <a:prstGeom prst="rect">
            <a:avLst/>
          </a:prstGeom>
          <a:noFill/>
        </p:spPr>
        <p:txBody>
          <a:bodyPr wrap="square" rtlCol="0">
            <a:spAutoFit/>
          </a:bodyPr>
          <a:lstStyle/>
          <a:p>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https://www.egfl.org.uk/services-children/early-years/expansion-early-education-entitlements-and-wrap-around-provision-primary-schools-2023-2025</a:t>
            </a:r>
          </a:p>
        </p:txBody>
      </p:sp>
    </p:spTree>
    <p:extLst>
      <p:ext uri="{BB962C8B-B14F-4D97-AF65-F5344CB8AC3E}">
        <p14:creationId xmlns:p14="http://schemas.microsoft.com/office/powerpoint/2010/main" val="314511566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4ED5A4B-BABE-46A5-BEE8-3CE7F30F2763}" vid="{EA3BBC7F-C4D6-477A-802E-CEE1287EB5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1fc1793f-4d4a-44f3-a075-56bcac3d3589" xsi:nil="true"/>
    <TaxCatchAll xmlns="1fc1793f-4d4a-44f3-a075-56bcac3d3589" xsi:nil="true"/>
    <IsSensitive xmlns="1fc1793f-4d4a-44f3-a075-56bcac3d3589">No</IsSensitive>
    <jb5fba4fb73f4fc2812b05e62bcdb963 xmlns="1fc1793f-4d4a-44f3-a075-56bcac3d3589">
      <Terms xmlns="http://schemas.microsoft.com/office/infopath/2007/PartnerControls"/>
    </jb5fba4fb73f4fc2812b05e62bcdb963>
    <_dlc_DocId xmlns="1fc1793f-4d4a-44f3-a075-56bcac3d3589">N3YP2NMNCP5Y-2131185207-233</_dlc_DocId>
    <_dlc_DocIdUrl xmlns="1fc1793f-4d4a-44f3-a075-56bcac3d3589">
      <Url>https://ealingcouncil.sharepoint.com/Chiefexecs/Strategy_and_engagement/Communications/_layouts/15/DocIdRedir.aspx?ID=N3YP2NMNCP5Y-2131185207-233</Url>
      <Description>N3YP2NMNCP5Y-2131185207-233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aling Documents" ma:contentTypeID="0x010100C4D8376D72EFBF4FBB1F430BCF06D661001EE451F82C542245AE648EDB5B55EBC2" ma:contentTypeVersion="402" ma:contentTypeDescription="" ma:contentTypeScope="" ma:versionID="0bf31263ee1a69678bc0f17028d5ca96">
  <xsd:schema xmlns:xsd="http://www.w3.org/2001/XMLSchema" xmlns:xs="http://www.w3.org/2001/XMLSchema" xmlns:p="http://schemas.microsoft.com/office/2006/metadata/properties" xmlns:ns2="1fc1793f-4d4a-44f3-a075-56bcac3d3589" xmlns:ns3="6ce0dffd-716a-48c0-8299-19f43f395ffe" targetNamespace="http://schemas.microsoft.com/office/2006/metadata/properties" ma:root="true" ma:fieldsID="2d4e9511c1ab63d2a2c4274ef9b18fc0" ns2:_="" ns3:_="">
    <xsd:import namespace="1fc1793f-4d4a-44f3-a075-56bcac3d3589"/>
    <xsd:import namespace="6ce0dffd-716a-48c0-8299-19f43f395ffe"/>
    <xsd:element name="properties">
      <xsd:complexType>
        <xsd:sequence>
          <xsd:element name="documentManagement">
            <xsd:complexType>
              <xsd:all>
                <xsd:element ref="ns2:_dlc_DocId" minOccurs="0"/>
                <xsd:element ref="ns2:_dlc_DocIdUrl" minOccurs="0"/>
                <xsd:element ref="ns2:_dlc_DocIdPersistId" minOccurs="0"/>
                <xsd:element ref="ns2:jb5fba4fb73f4fc2812b05e62bcdb963" minOccurs="0"/>
                <xsd:element ref="ns2:TaxCatchAll" minOccurs="0"/>
                <xsd:element ref="ns2:TaxCatchAllLabel" minOccurs="0"/>
                <xsd:element ref="ns3:MediaServiceMetadata" minOccurs="0"/>
                <xsd:element ref="ns3:MediaServiceFastMetadata" minOccurs="0"/>
                <xsd:element ref="ns2:IsSensitiv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1793f-4d4a-44f3-a075-56bcac3d35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jb5fba4fb73f4fc2812b05e62bcdb963" ma:index="11" nillable="true" ma:taxonomy="true" ma:internalName="jb5fba4fb73f4fc2812b05e62bcdb963" ma:taxonomyFieldName="Ealing_Category" ma:displayName="Ealing Category" ma:readOnly="false" ma:default="" ma:fieldId="{3b5fba4f-b73f-4fc2-812b-05e62bcdb963}" ma:taxonomyMulti="true" ma:sspId="65efd349-4fc2-4c40-bc86-6aac66f77ae7" ma:termSetId="a9fdb968-1dea-471a-ac4c-41e8ae7cd731" ma:anchorId="bb9056df-aacf-4db8-a1cf-e5f34e1ed670" ma:open="false" ma:isKeyword="false">
      <xsd:complexType>
        <xsd:sequence>
          <xsd:element ref="pc:Terms" minOccurs="0" maxOccurs="1"/>
        </xsd:sequence>
      </xsd:complexType>
    </xsd:element>
    <xsd:element name="TaxCatchAll" ma:index="12" nillable="true" ma:displayName="Taxonomy Catch All Column" ma:hidden="true" ma:list="{fbdd3c3b-03c7-430a-99a5-a8697aa34aec}" ma:internalName="TaxCatchAll" ma:readOnly="false" ma:showField="CatchAllData" ma:web="1fc1793f-4d4a-44f3-a075-56bcac3d358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fbdd3c3b-03c7-430a-99a5-a8697aa34aec}" ma:internalName="TaxCatchAllLabel" ma:readOnly="true" ma:showField="CatchAllDataLabel" ma:web="1fc1793f-4d4a-44f3-a075-56bcac3d3589">
      <xsd:complexType>
        <xsd:complexContent>
          <xsd:extension base="dms:MultiChoiceLookup">
            <xsd:sequence>
              <xsd:element name="Value" type="dms:Lookup" maxOccurs="unbounded" minOccurs="0" nillable="true"/>
            </xsd:sequence>
          </xsd:extension>
        </xsd:complexContent>
      </xsd:complexType>
    </xsd:element>
    <xsd:element name="IsSensitive" ma:index="17" nillable="true" ma:displayName="IsSensitive" ma:default="No" ma:format="Dropdown" ma:internalName="IsSensitive" ma:readOnly="false">
      <xsd:simpleType>
        <xsd:restriction base="dms:Choice">
          <xsd:enumeration value="No"/>
          <xsd:enumeration value="Yes"/>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e0dffd-716a-48c0-8299-19f43f395ffe"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30CF74-1279-4E84-9288-3C1D96E4B696}">
  <ds:schemaRefs>
    <ds:schemaRef ds:uri="http://schemas.microsoft.com/office/2006/metadata/properties"/>
    <ds:schemaRef ds:uri="http://schemas.microsoft.com/office/infopath/2007/PartnerControls"/>
    <ds:schemaRef ds:uri="1fc1793f-4d4a-44f3-a075-56bcac3d3589"/>
  </ds:schemaRefs>
</ds:datastoreItem>
</file>

<file path=customXml/itemProps2.xml><?xml version="1.0" encoding="utf-8"?>
<ds:datastoreItem xmlns:ds="http://schemas.openxmlformats.org/officeDocument/2006/customXml" ds:itemID="{5DF0813B-9FA0-43DF-BB51-903DF2882E61}">
  <ds:schemaRefs>
    <ds:schemaRef ds:uri="http://schemas.microsoft.com/sharepoint/events"/>
  </ds:schemaRefs>
</ds:datastoreItem>
</file>

<file path=customXml/itemProps3.xml><?xml version="1.0" encoding="utf-8"?>
<ds:datastoreItem xmlns:ds="http://schemas.openxmlformats.org/officeDocument/2006/customXml" ds:itemID="{B1374C21-D3CD-454B-A8ED-60646D34D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c1793f-4d4a-44f3-a075-56bcac3d3589"/>
    <ds:schemaRef ds:uri="6ce0dffd-716a-48c0-8299-19f43f395f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9C9800-EF97-4076-BDF3-445D9E908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Childrens &amp; Adults PowerPoint</Template>
  <TotalTime>891</TotalTime>
  <Words>1175</Words>
  <Application>Microsoft Office PowerPoint</Application>
  <PresentationFormat>Custom</PresentationFormat>
  <Paragraphs>148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Symbol</vt:lpstr>
      <vt:lpstr>Times New Roman</vt:lpstr>
      <vt:lpstr>Verdana</vt:lpstr>
      <vt:lpstr>Default Design</vt:lpstr>
      <vt:lpstr>Introduction to the Early Years Childcare expansion and  National Wraparound Childcare programme 2023-2026</vt:lpstr>
      <vt:lpstr>1. Overview of the childcare reforms</vt:lpstr>
      <vt:lpstr>PowerPoint Presentation</vt:lpstr>
      <vt:lpstr>PowerPoint Presentation</vt:lpstr>
      <vt:lpstr>PowerPoint Presentation</vt:lpstr>
      <vt:lpstr>PowerPoint Presentation</vt:lpstr>
    </vt:vector>
  </TitlesOfParts>
  <Company>London Borough of Ealing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dc:title>
  <dc:creator>Michael Nolan</dc:creator>
  <cp:lastModifiedBy>Deirdre Pollard</cp:lastModifiedBy>
  <cp:revision>20</cp:revision>
  <dcterms:created xsi:type="dcterms:W3CDTF">2023-07-13T11:02:16Z</dcterms:created>
  <dcterms:modified xsi:type="dcterms:W3CDTF">2023-11-14T15:40:36Z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0x010100C4D8376D72EFBF4FBB1F430BCF06D661001EE451F82C542245AE648EDB5B55EBC2</vt:lpwstr>
  </property>
  <property fmtid="{D5CDD505-2E9C-101B-9397-08002B2CF9AE}" pid="3" name="_dlc_DocIdItemGuid">
    <vt:lpwstr>fce727c5-5005-4681-a62d-bfefcaa5a98a</vt:lpwstr>
  </property>
  <property fmtid="{D5CDD505-2E9C-101B-9397-08002B2CF9AE}" pid="4" name="Ealing_Category">
    <vt:lpwstr/>
  </property>
  <property fmtid="{D5CDD505-2E9C-101B-9397-08002B2CF9AE}" pid="5" name="ob01e65d93a94e64824284a58cfa88e2">
    <vt:lpwstr/>
  </property>
  <property fmtid="{D5CDD505-2E9C-101B-9397-08002B2CF9AE}" pid="6" name="Service_Line">
    <vt:lpwstr/>
  </property>
  <property fmtid="{D5CDD505-2E9C-101B-9397-08002B2CF9AE}" pid="7" name="Directorate">
    <vt:lpwstr/>
  </property>
  <property fmtid="{D5CDD505-2E9C-101B-9397-08002B2CF9AE}" pid="8" name="b3bf2861ee794fdc9d73643b1f721b4b">
    <vt:lpwstr/>
  </property>
</Properties>
</file>