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0"/>
  </p:notesMasterIdLst>
  <p:sldIdLst>
    <p:sldId id="256" r:id="rId3"/>
    <p:sldId id="457" r:id="rId4"/>
    <p:sldId id="456" r:id="rId5"/>
    <p:sldId id="451" r:id="rId6"/>
    <p:sldId id="454" r:id="rId7"/>
    <p:sldId id="475" r:id="rId8"/>
    <p:sldId id="476" r:id="rId9"/>
    <p:sldId id="464" r:id="rId10"/>
    <p:sldId id="465" r:id="rId11"/>
    <p:sldId id="490" r:id="rId12"/>
    <p:sldId id="484" r:id="rId13"/>
    <p:sldId id="492" r:id="rId14"/>
    <p:sldId id="486" r:id="rId15"/>
    <p:sldId id="485" r:id="rId16"/>
    <p:sldId id="500" r:id="rId17"/>
    <p:sldId id="493" r:id="rId18"/>
    <p:sldId id="501" r:id="rId19"/>
    <p:sldId id="494" r:id="rId20"/>
    <p:sldId id="502" r:id="rId21"/>
    <p:sldId id="495" r:id="rId22"/>
    <p:sldId id="496" r:id="rId23"/>
    <p:sldId id="497" r:id="rId24"/>
    <p:sldId id="498" r:id="rId25"/>
    <p:sldId id="499" r:id="rId26"/>
    <p:sldId id="463" r:id="rId27"/>
    <p:sldId id="509" r:id="rId28"/>
    <p:sldId id="4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BCDB1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6FA87D-790C-442E-87DD-BC803ED06DAB}" type="slidenum">
              <a:rPr lang="en-GB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31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09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80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48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0EAF-F200-44EE-BAD6-6C103FB6F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90DF6-5603-4856-ABBA-0C672F4C5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CAA-0222-4038-AA9B-FB42478E7E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9D043-B995-4367-BA20-486489A36C1B}" type="slidenum">
              <a:t>27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3/5/2020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DCE-D593-48EB-A276-D20110401D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9E32B-B494-4221-9BB5-B1CD891F13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AC8-8CDB-465F-A251-4F0901A958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B55BEC-C3A8-4F57-8B21-2B28A50E06CF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BCFC-B760-421B-82FF-BF9D3F8F0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1A73-5AB9-4766-9872-9E6B595EA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87FE7D8B-FCD7-4D42-9FBC-9F21E4E439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68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4422-F494-4376-AC64-74C6F71BEF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2222-1273-49AF-AA69-A01E7CE4D9E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2E66-2EE1-4A56-8F1F-C13BC184A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79FDC3-F718-4E26-A6A5-30F0C285BD7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4B13-DD2F-456B-A3DA-92F605121D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043-8DF8-440A-ADE6-FD59913EB0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F58502-2FDF-47F4-B30E-9247E910763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5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2F4-450B-4C34-838A-FB514B8FA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A259-B414-415C-8D64-DE6A75D35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E58A-60B0-48C6-B4FF-754DECD735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CEF79F1-3158-427A-A80A-CE9385477BA0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3836-A5FC-4C26-BCF4-C6778E8D7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7286-C754-4BDB-BD4E-A7581B02B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F5E0A8E-ED16-4B4A-B5E3-CBB4E41696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F46E-06AE-496C-A362-684F3D8605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408D-011B-4666-9161-E3C0B25E0C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9B81-126C-4BE8-91BC-92D398C41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6D7D-BA4A-41E3-8F02-C90E9B823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B8B81BC-D94E-4487-B201-F2C6B9E3BD5C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1474-99F8-4730-8AE4-D56E5FEA0E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F1E7-A5D7-49F2-A104-C7A70C1CCD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F50A4C0-A572-4280-A66A-6372747B11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9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439-1333-48CB-AE92-327AAD706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4566-472C-4FBE-B20E-C217916D7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310F-646C-4BE6-9968-6B332A8BFA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DA24-E62B-4B2D-BB53-8E64CF1042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7" y="1535113"/>
            <a:ext cx="5389034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857FB-496F-46D9-9A04-EC0A9D46E0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77" y="2174872"/>
            <a:ext cx="5389034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58BC5-82C0-46D5-BC7E-99F64A6A5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7F890FCE-EC8B-40B7-97BD-9B678997B29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B558A-8FDA-4C50-88D4-14C99AD214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847A1-784A-42A9-BDBC-B41D29B791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5DECB68-5B93-4AD8-AECB-DD0DCB7C4D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7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22A9-4960-4F1C-936F-A3A847E6C8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88E8E-A56A-4880-A1B2-DEDB1FD87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A5F95B4-783F-4FC3-83A3-855455232F06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890E8-C71F-4EB9-99B4-CDF855C44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8027-027E-4B3B-BBBC-92F2C4E307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534995E-C2D2-45D5-9C4F-1D03B892EE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514B-F49C-4618-BC40-FD90A1C019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CF05738-BA4A-44FC-A888-00714CDA0FE0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85A82-1EB9-4F54-90B4-08275466EC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E8329-AF2C-41EA-BAEE-A200EE6C7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C2AFE4A5-568D-4FA7-A18C-808794F085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594-711D-48EC-91D0-1E4EBE0E1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2A3B-A392-4C80-8068-B37A947B1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7A89-F800-427F-AFCE-0B8657E2B9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105CE-59C9-421C-B89B-49D23C0832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BF5A58AD-0B1B-42D9-BAD0-AD899BF5DAB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C0F7A-9415-40AF-A41F-DAFFA7821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CB855-C3C3-4FB0-A7B6-B6EF1A8AAD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EC44F34-C2F0-4A3C-9D8D-97492B8B16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5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622C-773E-4469-BB52-4646C44D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3432C-C705-4D7C-BA1F-8CF695EEF4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2DE7D-004E-4C9E-BFF2-FFAA78FBBC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20" y="536734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0D4B-6794-4580-A3C0-7883E1512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0B25A3B7-986B-45F0-B0C0-977DD5569CE7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ABBA-5C01-44F9-AF15-459585973C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22713-3440-4D06-9843-66FF96A22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E3D083E-F179-4293-94B1-D4C16F5A4C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7415-A168-4C42-8974-7F811B6AE3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BAA0-CA34-429D-9E63-CC7A186855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060E5-1293-47AA-9834-8311D4CEB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D51C5355-4F5B-405C-8EA9-8CEE0373A187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B0E9-111A-45C0-B9A3-673AC61FAE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4702-FEAF-4677-B725-75DA12659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A150C47B-AB5F-4445-9974-C0E3E5D150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4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95028-224F-406A-876F-79049145F80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1CAD-7F5F-43A6-B3D0-9C50DEC267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824A5-70B0-46CB-8D47-48046AFCD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8ED0B03-F6C6-4694-A065-E32E9202C4AF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7FB9-3461-4A8A-BB02-7B5379261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EDA1-E9EA-4A21-865C-DA71245363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4227A5-805B-4CD8-842C-BB3FFDA296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81A8-F53A-4A1B-820E-FED196A4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1B6E9-F6B2-4CCF-9205-1EB4035E1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65E2-3913-49E0-A451-D78125FE34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172DD0B-C61D-42F3-BFED-F25636132526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DA75-1628-49B3-826E-CAB0D08480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62CB-9B76-4F53-9B32-AA6ACFC799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1892437E-14E3-4743-9A97-DF70123AEE4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0" marR="0" lvl="0" indent="0" algn="ctr" defTabSz="121916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90" marR="0" lvl="0" indent="-457190" algn="l" defTabSz="1219169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8" marR="0" lvl="1" indent="-380993" algn="l" defTabSz="1219169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6" marR="0" lvl="2" indent="-304787" algn="l" defTabSz="1219169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51" marR="0" lvl="3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26" marR="0" lvl="4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.uk/r/hittraining1920" TargetMode="Externa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google.com/url?sa=i&amp;rct=j&amp;q=&amp;esrc=s&amp;source=images&amp;cd=&amp;cad=rja&amp;uact=8&amp;ved=2ahUKEwiMws2bh5bkAhUBaBoKHQvOBqYQjRx6BAgBEAQ&amp;url=/url?sa%3Di%26rct%3Dj%26q%3D%26esrc%3Ds%26source%3Dimages%26cd%3D%26ved%3D%26url%3Dhttp://www.weteachwelearn.org/2016/05/lets-talk-about-it-facilitating-whole-class-discussions/%26psig%3DAOvVaw0ydwrUrCXymKqjCQ67F-4F%26ust%3D1566548711787429&amp;psig=AOvVaw0ydwrUrCXymKqjCQ67F-4F&amp;ust=1566548711787429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501324" y="640107"/>
            <a:ext cx="11106628" cy="13912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2E3092"/>
                </a:solidFill>
                <a:uFillTx/>
                <a:latin typeface="Calibri" pitchFamily="34"/>
                <a:cs typeface="Calibri" pitchFamily="34"/>
              </a:rPr>
              <a:t>Delivering effective Relationships and Sex Education </a:t>
            </a:r>
            <a:endParaRPr lang="en-GB" sz="4800" b="1" i="0" u="none" strike="noStrike" kern="1200" cap="none" spc="0" baseline="0" dirty="0">
              <a:solidFill>
                <a:srgbClr val="2E3092"/>
              </a:solidFill>
              <a:uFillTx/>
              <a:latin typeface="Calibri"/>
              <a:cs typeface="Calibri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694819" y="757327"/>
            <a:ext cx="4707574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Why is RSE important?</a:t>
            </a:r>
          </a:p>
          <a:p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What skills does it teach children?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E7FE9-D393-4873-8CE3-6924AC929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2" b="90000" l="9961" r="89961">
                        <a14:foregroundMark x1="51686" y1="6606" x2="51686" y2="6606"/>
                        <a14:foregroundMark x1="50588" y1="6424" x2="50588" y2="6424"/>
                        <a14:foregroundMark x1="49255" y1="6242" x2="49255" y2="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76"/>
            <a:ext cx="4707573" cy="60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Why is RSE important?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Develop confidence in talking, listening and thinking about feelings and relationships.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able to name parts of the body and describe how the body works.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Have the skills, language and confidence to protect themselves.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prepared for puberty.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09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When should these be taught?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Timeline activity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478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B452E9-2AF4-4B10-BA24-A3387E54AE5A}"/>
              </a:ext>
            </a:extLst>
          </p:cNvPr>
          <p:cNvGraphicFramePr>
            <a:graphicFrameLocks noGrp="1"/>
          </p:cNvGraphicFramePr>
          <p:nvPr/>
        </p:nvGraphicFramePr>
        <p:xfrm>
          <a:off x="1147743" y="361954"/>
          <a:ext cx="8968674" cy="624573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636653">
                  <a:extLst>
                    <a:ext uri="{9D8B030D-6E8A-4147-A177-3AD203B41FA5}">
                      <a16:colId xmlns:a16="http://schemas.microsoft.com/office/drawing/2014/main" val="3175188049"/>
                    </a:ext>
                  </a:extLst>
                </a:gridCol>
                <a:gridCol w="5332021">
                  <a:extLst>
                    <a:ext uri="{9D8B030D-6E8A-4147-A177-3AD203B41FA5}">
                      <a16:colId xmlns:a16="http://schemas.microsoft.com/office/drawing/2014/main" val="1880377826"/>
                    </a:ext>
                  </a:extLst>
                </a:gridCol>
              </a:tblGrid>
              <a:tr h="795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Reception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Our lives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b="0" dirty="0">
                          <a:effectLst/>
                        </a:rPr>
                        <a:t>Our day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b="0" dirty="0">
                          <a:effectLst/>
                        </a:rPr>
                        <a:t>Keeping ourselves clean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</a:t>
                      </a:r>
                      <a:r>
                        <a:rPr lang="en-GB" sz="1800" b="0" dirty="0">
                          <a:effectLst/>
                        </a:rPr>
                        <a:t> Families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296946113"/>
                  </a:ext>
                </a:extLst>
              </a:tr>
              <a:tr h="805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1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Growing and caring for ourselves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Keeping clean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Growing and changing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Families and care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4244902244"/>
                  </a:ext>
                </a:extLst>
              </a:tr>
              <a:tr h="805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2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Differences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Differences, boys and girls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Differences, male and female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Naming the body parts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145048590"/>
                  </a:ext>
                </a:extLst>
              </a:tr>
              <a:tr h="805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3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Valuing difference and keeping safe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Differences male and female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Personal space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Family differences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3540761953"/>
                  </a:ext>
                </a:extLst>
              </a:tr>
              <a:tr h="836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4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Growing up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Growing and changing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What is puberty?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Puberty and changes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453634838"/>
                  </a:ext>
                </a:extLst>
              </a:tr>
              <a:tr h="80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5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Puberty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Talking about puberty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Male and female changes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Puberty and hygiene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3737361553"/>
                  </a:ext>
                </a:extLst>
              </a:tr>
              <a:tr h="1293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6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Puberty, relationships and reproduction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Puberty and reproduction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Understanding relationships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Conception and pregnancy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4: </a:t>
                      </a:r>
                      <a:r>
                        <a:rPr lang="en-GB" sz="1800" dirty="0">
                          <a:effectLst/>
                        </a:rPr>
                        <a:t>Communicating in relationships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16208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51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and safeguarding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Universal language spoken by all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Appropriate and inappropriate touch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CSE and grooming – links to online safety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Promotes healthy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294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Sample lesson: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Year 2 lesson 1</a:t>
            </a: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Introducing differences between boys and girls 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1274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Teaching about body parts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Year 2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Use story with children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Normalise the language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Don’t need to explain why boys and girls have different body parts 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Sample lesson: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Year 4 lesson 2</a:t>
            </a: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What is puberty?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0918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Teaching about puberty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Periods – end of year 4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Boy and girl changes – year 5 and 6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Focus on body preparing for becoming an adult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Scientific process of puberty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1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Sample lesson: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Year 6 lesson 3</a:t>
            </a: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Conception and pregnancy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833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6B4-4043-4181-AD55-E43E390C91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6D84-AEAC-44FA-A1E2-48881B0EFE0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EF544-62D6-4935-ABBA-B09A0314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-10544"/>
            <a:ext cx="12193889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\\LBEALING-TC\Share\SCHOOL EFFECTIVENESS\HEALTH IMPROVEMENT\HealthySchools\Buy Back &amp; Universal\2016-17\Brochure\Team photos\claire meade.jpg">
            <a:extLst>
              <a:ext uri="{FF2B5EF4-FFF2-40B4-BE49-F238E27FC236}">
                <a16:creationId xmlns:a16="http://schemas.microsoft.com/office/drawing/2014/main" id="{B0C5B794-055D-49F3-866D-8AFF1F4B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55" r="6899"/>
          <a:stretch>
            <a:fillRect/>
          </a:stretch>
        </p:blipFill>
        <p:spPr>
          <a:xfrm>
            <a:off x="5743547" y="2100806"/>
            <a:ext cx="1866080" cy="2274423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6" name="Picture 3" descr="\\LBEALING-TC\Share\SCHOOL EFFECTIVENESS\HEALTH IMPROVEMENT\HealthySchools\Buy Back &amp; Universal\2016-17\Brochure\Team photos\Nicole.jpg">
            <a:extLst>
              <a:ext uri="{FF2B5EF4-FFF2-40B4-BE49-F238E27FC236}">
                <a16:creationId xmlns:a16="http://schemas.microsoft.com/office/drawing/2014/main" id="{4B76C2F1-4EFE-4B46-B4ED-A24D742B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94" r="6298" b="5732"/>
          <a:stretch>
            <a:fillRect/>
          </a:stretch>
        </p:blipFill>
        <p:spPr>
          <a:xfrm>
            <a:off x="3355859" y="2100029"/>
            <a:ext cx="1977306" cy="2275200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718120-A8CE-4B1F-B7C0-4ED9A671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15" t="6748" r="26604" b="19317"/>
          <a:stretch>
            <a:fillRect/>
          </a:stretch>
        </p:blipFill>
        <p:spPr>
          <a:xfrm>
            <a:off x="1072883" y="2100029"/>
            <a:ext cx="1872594" cy="2275200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9" name="Text Box 318">
            <a:extLst>
              <a:ext uri="{FF2B5EF4-FFF2-40B4-BE49-F238E27FC236}">
                <a16:creationId xmlns:a16="http://schemas.microsoft.com/office/drawing/2014/main" id="{FFED17B4-C049-4622-A1E2-5B5EC8682E47}"/>
              </a:ext>
            </a:extLst>
          </p:cNvPr>
          <p:cNvSpPr txBox="1"/>
          <p:nvPr/>
        </p:nvSpPr>
        <p:spPr>
          <a:xfrm>
            <a:off x="1092232" y="4476929"/>
            <a:ext cx="2339666" cy="2057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Karen Gibson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HIT manager Safeguarding</a:t>
            </a:r>
          </a:p>
          <a:p>
            <a:pPr marL="0" marR="0" lvl="0" indent="0" algn="l" defTabSz="121916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5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-Light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315">
            <a:extLst>
              <a:ext uri="{FF2B5EF4-FFF2-40B4-BE49-F238E27FC236}">
                <a16:creationId xmlns:a16="http://schemas.microsoft.com/office/drawing/2014/main" id="{ECA2DC38-E470-4814-BD58-524B137BED34}"/>
              </a:ext>
            </a:extLst>
          </p:cNvPr>
          <p:cNvSpPr txBox="1"/>
          <p:nvPr/>
        </p:nvSpPr>
        <p:spPr>
          <a:xfrm>
            <a:off x="5756806" y="4461147"/>
            <a:ext cx="2688299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Claire </a:t>
            </a:r>
            <a:r>
              <a:rPr lang="en-GB" sz="2267" b="1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Vaughan</a:t>
            </a:r>
            <a:endParaRPr kumimoji="0" lang="en-GB" sz="22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RSE &amp; PSHE 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315">
            <a:extLst>
              <a:ext uri="{FF2B5EF4-FFF2-40B4-BE49-F238E27FC236}">
                <a16:creationId xmlns:a16="http://schemas.microsoft.com/office/drawing/2014/main" id="{4E921C83-D7BD-49D4-966F-FB6B138812AE}"/>
              </a:ext>
            </a:extLst>
          </p:cNvPr>
          <p:cNvSpPr txBox="1"/>
          <p:nvPr/>
        </p:nvSpPr>
        <p:spPr>
          <a:xfrm>
            <a:off x="8020010" y="4461147"/>
            <a:ext cx="2591610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Emily Rayfield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Mental health &amp; emotional wellbeing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315">
            <a:extLst>
              <a:ext uri="{FF2B5EF4-FFF2-40B4-BE49-F238E27FC236}">
                <a16:creationId xmlns:a16="http://schemas.microsoft.com/office/drawing/2014/main" id="{2EFB85F3-D058-4C69-A394-061BDEA898D3}"/>
              </a:ext>
            </a:extLst>
          </p:cNvPr>
          <p:cNvSpPr txBox="1"/>
          <p:nvPr/>
        </p:nvSpPr>
        <p:spPr>
          <a:xfrm>
            <a:off x="3335895" y="4502322"/>
            <a:ext cx="2880323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Nicole McGregor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Nutrition &amp; exercise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E94DD-8987-4811-BBBD-CFE1CC85D5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D7B515-311F-4E06-AFF4-9CA3FC798823}"/>
              </a:ext>
            </a:extLst>
          </p:cNvPr>
          <p:cNvSpPr txBox="1"/>
          <p:nvPr/>
        </p:nvSpPr>
        <p:spPr>
          <a:xfrm>
            <a:off x="983985" y="585636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Meet the health improvement team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</p:txBody>
      </p:sp>
      <p:pic>
        <p:nvPicPr>
          <p:cNvPr id="15" name="Picture 1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75B83D27-9D4C-4E0E-A1AC-AAA2CE9AE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9A42F8CE-7969-47B1-A7CF-A7A05F8B3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99991">
            <a:off x="10680319" y="-28347"/>
            <a:ext cx="1517355" cy="18993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A59F0DB-A62E-4FCF-AB64-01ADF9C0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1C2B9C-ADE9-4A7D-9887-0F483FEB63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757"/>
          <a:stretch/>
        </p:blipFill>
        <p:spPr>
          <a:xfrm>
            <a:off x="8020010" y="2100029"/>
            <a:ext cx="1999939" cy="227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Sex education 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Year 6 only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Scientific process of how a baby is conceived and born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12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important to remember?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Normalise the themes being discussed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You don’t need to answer everything immediately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Be sensitive to discussions 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Safeguarding – If in doubt – shout!</a:t>
            </a:r>
          </a:p>
        </p:txBody>
      </p:sp>
    </p:spTree>
    <p:extLst>
      <p:ext uri="{BB962C8B-B14F-4D97-AF65-F5344CB8AC3E}">
        <p14:creationId xmlns:p14="http://schemas.microsoft.com/office/powerpoint/2010/main" val="1731261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important to remember?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Don’t feel pressured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Question box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Visual timetable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Prepare and practice!</a:t>
            </a:r>
          </a:p>
        </p:txBody>
      </p:sp>
    </p:spTree>
    <p:extLst>
      <p:ext uri="{BB962C8B-B14F-4D97-AF65-F5344CB8AC3E}">
        <p14:creationId xmlns:p14="http://schemas.microsoft.com/office/powerpoint/2010/main" val="391628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Lesson plans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F8336734-17E0-4B48-B7E4-86F10ED9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5" y="1423276"/>
            <a:ext cx="5037670" cy="5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Tricky questions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Image result for questions">
            <a:extLst>
              <a:ext uri="{FF2B5EF4-FFF2-40B4-BE49-F238E27FC236}">
                <a16:creationId xmlns:a16="http://schemas.microsoft.com/office/drawing/2014/main" id="{D96E6B80-A161-4A43-8ACC-3F2E33C5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49" y="1591535"/>
            <a:ext cx="6458702" cy="43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0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Image result for questions">
            <a:extLst>
              <a:ext uri="{FF2B5EF4-FFF2-40B4-BE49-F238E27FC236}">
                <a16:creationId xmlns:a16="http://schemas.microsoft.com/office/drawing/2014/main" id="{82687236-95AA-416F-AFDB-9A926CEF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9" y="923169"/>
            <a:ext cx="7580358" cy="50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5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D24C5-461D-4ED3-B1D0-2DA11D86B041}"/>
              </a:ext>
            </a:extLst>
          </p:cNvPr>
          <p:cNvSpPr txBox="1"/>
          <p:nvPr/>
        </p:nvSpPr>
        <p:spPr>
          <a:xfrm>
            <a:off x="380149" y="111909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Please complete workshops evaluation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FB699-4996-48D1-996D-AA989F9540BA}"/>
              </a:ext>
            </a:extLst>
          </p:cNvPr>
          <p:cNvSpPr/>
          <p:nvPr/>
        </p:nvSpPr>
        <p:spPr>
          <a:xfrm>
            <a:off x="380149" y="2431764"/>
            <a:ext cx="1026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https://www.surveymonkey.co.uk/r/hittraining1920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0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4BE11B3D-215A-46E7-9B78-FD99B17B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08" b="9952"/>
          <a:stretch>
            <a:fillRect/>
          </a:stretch>
        </p:blipFill>
        <p:spPr>
          <a:xfrm>
            <a:off x="0" y="-244611"/>
            <a:ext cx="15327172" cy="5619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41F2FE7A-C8DB-4CB3-A0DE-EA962BD849B0}"/>
              </a:ext>
            </a:extLst>
          </p:cNvPr>
          <p:cNvSpPr txBox="1"/>
          <p:nvPr/>
        </p:nvSpPr>
        <p:spPr>
          <a:xfrm>
            <a:off x="938465" y="2142700"/>
            <a:ext cx="2913397" cy="1877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Thank </a:t>
            </a:r>
          </a:p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you for attending!</a:t>
            </a:r>
            <a:endParaRPr lang="en-AU" sz="4800" b="0" i="0" u="none" strike="noStrike" kern="1200" cap="none" spc="0" baseline="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4F412-BA2F-4A91-A302-98F61812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878" y="5608097"/>
            <a:ext cx="1563038" cy="1033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5D87C2B-AF8C-490F-B720-0DA66A1E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329" y="5758223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6B42-AE65-4EA1-9204-DBCEFB932E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79DE-6A8D-42B5-9CE1-A6FD47792A4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22537-CCE9-497D-B86F-E24DBD16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2" y="-28347"/>
            <a:ext cx="12193889" cy="68758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BDB809E4-E1E2-4BF5-B296-FA6B9729EF0D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A8963A-5483-42A6-BDDA-912730FBB217}"/>
              </a:ext>
            </a:extLst>
          </p:cNvPr>
          <p:cNvSpPr txBox="1"/>
          <p:nvPr/>
        </p:nvSpPr>
        <p:spPr>
          <a:xfrm>
            <a:off x="983985" y="585636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What we do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92CB185B-699E-4935-81A5-D562228521EB}"/>
              </a:ext>
            </a:extLst>
          </p:cNvPr>
          <p:cNvSpPr/>
          <p:nvPr/>
        </p:nvSpPr>
        <p:spPr>
          <a:xfrm>
            <a:off x="204928" y="2254842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87368F64-D68E-4A30-988E-6FE258C05821}"/>
              </a:ext>
            </a:extLst>
          </p:cNvPr>
          <p:cNvSpPr txBox="1"/>
          <p:nvPr/>
        </p:nvSpPr>
        <p:spPr>
          <a:xfrm>
            <a:off x="9267724" y="3117692"/>
            <a:ext cx="2471412" cy="5027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dirty="0">
                <a:solidFill>
                  <a:srgbClr val="FFFFFF"/>
                </a:solidFill>
                <a:latin typeface="Calibri Light"/>
              </a:rPr>
              <a:t>RSE</a:t>
            </a:r>
            <a:endParaRPr lang="en-GB" sz="2667" b="1" i="0" u="none" strike="noStrike" kern="1200" cap="none" spc="0" baseline="0" dirty="0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17" name="AutoShape 28" descr="https://cdn3.iconfinder.com/data/icons/stroke/53/28-512.png">
            <a:extLst>
              <a:ext uri="{FF2B5EF4-FFF2-40B4-BE49-F238E27FC236}">
                <a16:creationId xmlns:a16="http://schemas.microsoft.com/office/drawing/2014/main" id="{893F5363-4978-444D-A8E6-4AC5EEEACEE9}"/>
              </a:ext>
            </a:extLst>
          </p:cNvPr>
          <p:cNvSpPr/>
          <p:nvPr/>
        </p:nvSpPr>
        <p:spPr>
          <a:xfrm>
            <a:off x="2594545" y="1926814"/>
            <a:ext cx="406395" cy="4064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16" tIns="60963" rIns="121916" bIns="60963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pic>
        <p:nvPicPr>
          <p:cNvPr id="23" name="Picture 37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58B6F93-B7C7-4BE0-ADBE-E2A970B1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38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821D589-69FD-4267-8BE1-C53140FD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680319" y="-28347"/>
            <a:ext cx="1517355" cy="18993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B002228-47C7-40AB-9FF6-2E851012C4D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35">
            <a:extLst>
              <a:ext uri="{FF2B5EF4-FFF2-40B4-BE49-F238E27FC236}">
                <a16:creationId xmlns:a16="http://schemas.microsoft.com/office/drawing/2014/main" id="{9EA0A700-D4AF-4798-BED0-B798458E1C54}"/>
              </a:ext>
            </a:extLst>
          </p:cNvPr>
          <p:cNvSpPr txBox="1"/>
          <p:nvPr/>
        </p:nvSpPr>
        <p:spPr>
          <a:xfrm>
            <a:off x="233249" y="2942461"/>
            <a:ext cx="2471412" cy="8361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1219169">
              <a:lnSpc>
                <a:spcPts val="2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dirty="0">
                <a:solidFill>
                  <a:schemeClr val="bg1"/>
                </a:solidFill>
                <a:latin typeface="Calibri Light"/>
              </a:rPr>
              <a:t>Safeguarding prevention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7EE8A320-2B7B-437B-A093-FF228C2678A9}"/>
              </a:ext>
            </a:extLst>
          </p:cNvPr>
          <p:cNvSpPr txBox="1"/>
          <p:nvPr/>
        </p:nvSpPr>
        <p:spPr>
          <a:xfrm>
            <a:off x="2467025" y="2838021"/>
            <a:ext cx="2471412" cy="12080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i="0" u="none" strike="noStrike" kern="1200" cap="none" spc="0" baseline="0" dirty="0">
                <a:solidFill>
                  <a:schemeClr val="bg1"/>
                </a:solidFill>
                <a:uFillTx/>
                <a:latin typeface="Calibri Light"/>
              </a:rPr>
              <a:t>Mental healt</a:t>
            </a:r>
            <a:r>
              <a:rPr lang="en-GB" sz="2667" b="1" dirty="0">
                <a:solidFill>
                  <a:schemeClr val="bg1"/>
                </a:solidFill>
                <a:latin typeface="Calibri Light"/>
              </a:rPr>
              <a:t>h and emotional wellbeing</a:t>
            </a:r>
            <a:endParaRPr lang="en-GB" sz="2667" b="1" i="0" u="none" strike="noStrike" kern="1200" cap="none" spc="0" baseline="0" dirty="0">
              <a:solidFill>
                <a:schemeClr val="bg1"/>
              </a:solidFill>
              <a:uFillTx/>
              <a:latin typeface="Calibri Light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0376EA85-3330-4121-AFE0-1D8E6A13EA26}"/>
              </a:ext>
            </a:extLst>
          </p:cNvPr>
          <p:cNvSpPr txBox="1"/>
          <p:nvPr/>
        </p:nvSpPr>
        <p:spPr>
          <a:xfrm>
            <a:off x="4707328" y="3155589"/>
            <a:ext cx="2471412" cy="5027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i="0" u="none" strike="noStrike" kern="1200" cap="none" spc="0" baseline="0" dirty="0">
                <a:solidFill>
                  <a:schemeClr val="bg1"/>
                </a:solidFill>
                <a:uFillTx/>
                <a:latin typeface="Calibri Light"/>
              </a:rPr>
              <a:t>PSHE</a:t>
            </a: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229B0681-D5F4-4579-9398-A74DC53A5B94}"/>
              </a:ext>
            </a:extLst>
          </p:cNvPr>
          <p:cNvSpPr txBox="1"/>
          <p:nvPr/>
        </p:nvSpPr>
        <p:spPr>
          <a:xfrm>
            <a:off x="6969203" y="2824987"/>
            <a:ext cx="2471412" cy="12080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defTabSz="1219169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kern="0" dirty="0">
                <a:solidFill>
                  <a:schemeClr val="bg1"/>
                </a:solidFill>
                <a:latin typeface="Calibri Light"/>
              </a:rPr>
              <a:t>Nutrition </a:t>
            </a:r>
          </a:p>
          <a:p>
            <a:pPr marR="0" lvl="0" indent="0" algn="ctr" defTabSz="1219169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kern="0" dirty="0">
                <a:solidFill>
                  <a:schemeClr val="bg1"/>
                </a:solidFill>
                <a:latin typeface="Calibri Light"/>
              </a:rPr>
              <a:t>&amp;</a:t>
            </a:r>
          </a:p>
          <a:p>
            <a:pPr marR="0" lvl="0" indent="0" algn="ctr" defTabSz="1219169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67" b="1" kern="0" dirty="0">
                <a:solidFill>
                  <a:schemeClr val="bg1"/>
                </a:solidFill>
                <a:latin typeface="Calibri Light"/>
              </a:rPr>
              <a:t> exercise</a:t>
            </a: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EC99D1BC-39CD-446E-BA03-93E99DEC04DB}"/>
              </a:ext>
            </a:extLst>
          </p:cNvPr>
          <p:cNvSpPr/>
          <p:nvPr/>
        </p:nvSpPr>
        <p:spPr>
          <a:xfrm>
            <a:off x="2481285" y="2227640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41DC7ABD-1432-4AE0-BDFE-E40A16D9E389}"/>
              </a:ext>
            </a:extLst>
          </p:cNvPr>
          <p:cNvSpPr/>
          <p:nvPr/>
        </p:nvSpPr>
        <p:spPr>
          <a:xfrm>
            <a:off x="4750419" y="2289902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34" name="Oval 17">
            <a:extLst>
              <a:ext uri="{FF2B5EF4-FFF2-40B4-BE49-F238E27FC236}">
                <a16:creationId xmlns:a16="http://schemas.microsoft.com/office/drawing/2014/main" id="{CA2D17D1-6930-45C4-9647-18B7626CFD08}"/>
              </a:ext>
            </a:extLst>
          </p:cNvPr>
          <p:cNvSpPr/>
          <p:nvPr/>
        </p:nvSpPr>
        <p:spPr>
          <a:xfrm>
            <a:off x="6988207" y="2216945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9756C5E5-0EA0-42E6-87C8-C87A4371390B}"/>
              </a:ext>
            </a:extLst>
          </p:cNvPr>
          <p:cNvSpPr/>
          <p:nvPr/>
        </p:nvSpPr>
        <p:spPr>
          <a:xfrm>
            <a:off x="9257341" y="2209713"/>
            <a:ext cx="2417938" cy="23042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Outcomes for training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C52DF5-7239-4A9C-B323-DF7D8FB3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2060"/>
                </a:solidFill>
              </a:rPr>
              <a:t>Increased confidence delivering RSE lessons</a:t>
            </a:r>
          </a:p>
          <a:p>
            <a:r>
              <a:rPr lang="en-GB" sz="4800" dirty="0">
                <a:solidFill>
                  <a:srgbClr val="002060"/>
                </a:solidFill>
              </a:rPr>
              <a:t>Increased confidence answering questions during RSE lessons</a:t>
            </a:r>
          </a:p>
          <a:p>
            <a:r>
              <a:rPr lang="en-GB" sz="4800" dirty="0">
                <a:solidFill>
                  <a:srgbClr val="002060"/>
                </a:solidFill>
              </a:rPr>
              <a:t>Knowledge of when topics are taught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sz="240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084851"/>
            <a:ext cx="5990917" cy="33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834" y="662478"/>
            <a:ext cx="36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Ground Rules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9886"/>
            <a:ext cx="335360" cy="90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60851" y="1556792"/>
            <a:ext cx="43204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R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Respect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O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C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Confidential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K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Kind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A3AEF5-8635-47E3-AB03-2D68E84048A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Ground Rules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7F7A8D-FDBA-4997-819C-6C3CFEDB3AB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0533B4B-83D4-4D5D-9C88-80F4F7DF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263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My RSE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1F1E740-8FBF-4BFA-AFF4-821C979F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28" y="1517086"/>
            <a:ext cx="11642099" cy="10717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information about growing up did you get: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EB825-59D7-471F-A407-E92EF23A5A37}"/>
              </a:ext>
            </a:extLst>
          </p:cNvPr>
          <p:cNvSpPr/>
          <p:nvPr/>
        </p:nvSpPr>
        <p:spPr>
          <a:xfrm>
            <a:off x="549901" y="2876208"/>
            <a:ext cx="2023394" cy="1800200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parents?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AE1F0-1068-4A5F-8067-0DACAC4F2F0B}"/>
              </a:ext>
            </a:extLst>
          </p:cNvPr>
          <p:cNvSpPr/>
          <p:nvPr/>
        </p:nvSpPr>
        <p:spPr>
          <a:xfrm>
            <a:off x="3551701" y="2810658"/>
            <a:ext cx="2023394" cy="1800200"/>
          </a:xfrm>
          <a:prstGeom prst="ellipse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school lessons?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8ECA91-27AB-44C7-8BB9-2BA4C46AC596}"/>
              </a:ext>
            </a:extLst>
          </p:cNvPr>
          <p:cNvSpPr/>
          <p:nvPr/>
        </p:nvSpPr>
        <p:spPr>
          <a:xfrm>
            <a:off x="6553501" y="2833439"/>
            <a:ext cx="2023394" cy="1800200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friends?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4B001B-D597-4054-97B6-820FF546B30B}"/>
              </a:ext>
            </a:extLst>
          </p:cNvPr>
          <p:cNvSpPr/>
          <p:nvPr/>
        </p:nvSpPr>
        <p:spPr>
          <a:xfrm>
            <a:off x="9243315" y="2814669"/>
            <a:ext cx="2168872" cy="184618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magazines  etc.?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9128FF6-E5BA-4340-B9E1-97D06F6A2902}"/>
              </a:ext>
            </a:extLst>
          </p:cNvPr>
          <p:cNvSpPr txBox="1">
            <a:spLocks/>
          </p:cNvSpPr>
          <p:nvPr/>
        </p:nvSpPr>
        <p:spPr>
          <a:xfrm>
            <a:off x="549901" y="4969832"/>
            <a:ext cx="11642099" cy="107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/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was good? What would you change?</a:t>
            </a:r>
          </a:p>
          <a:p>
            <a:pPr marL="0" indent="0">
              <a:buFont typeface="Arial" pitchFamily="34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68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570111" y="923027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What would you expect to be covered as part of RSE in primary schools?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Image result for discussions">
            <a:hlinkClick r:id="rId5"/>
            <a:extLst>
              <a:ext uri="{FF2B5EF4-FFF2-40B4-BE49-F238E27FC236}">
                <a16:creationId xmlns:a16="http://schemas.microsoft.com/office/drawing/2014/main" id="{CEDB81A9-BE9A-40F5-A58E-39CDAB9C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76" y="3981336"/>
            <a:ext cx="5058843" cy="2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Four main topics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E86CA33-8EE7-43E4-81AC-F605BE6C76B6}"/>
              </a:ext>
            </a:extLst>
          </p:cNvPr>
          <p:cNvSpPr/>
          <p:nvPr/>
        </p:nvSpPr>
        <p:spPr>
          <a:xfrm>
            <a:off x="12161" y="2234414"/>
            <a:ext cx="2886664" cy="2943228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Growing 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ED34C-9B73-47AC-9DE9-24EE231589C3}"/>
              </a:ext>
            </a:extLst>
          </p:cNvPr>
          <p:cNvSpPr/>
          <p:nvPr/>
        </p:nvSpPr>
        <p:spPr>
          <a:xfrm>
            <a:off x="3111092" y="2217976"/>
            <a:ext cx="2886664" cy="2959666"/>
          </a:xfrm>
          <a:prstGeom prst="ellipse">
            <a:avLst/>
          </a:prstGeom>
          <a:solidFill>
            <a:srgbClr val="BCD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Our bodies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45920E-4C13-486A-9491-709ED88DA310}"/>
              </a:ext>
            </a:extLst>
          </p:cNvPr>
          <p:cNvSpPr/>
          <p:nvPr/>
        </p:nvSpPr>
        <p:spPr>
          <a:xfrm>
            <a:off x="6210023" y="2234414"/>
            <a:ext cx="2886663" cy="2943228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Keeping safe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B2414-A03D-4726-B150-7FF69CF60F32}"/>
              </a:ext>
            </a:extLst>
          </p:cNvPr>
          <p:cNvSpPr/>
          <p:nvPr/>
        </p:nvSpPr>
        <p:spPr>
          <a:xfrm>
            <a:off x="9245619" y="2217976"/>
            <a:ext cx="2886663" cy="294322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Relation-ships and family life</a:t>
            </a:r>
          </a:p>
        </p:txBody>
      </p:sp>
    </p:spTree>
    <p:extLst>
      <p:ext uri="{BB962C8B-B14F-4D97-AF65-F5344CB8AC3E}">
        <p14:creationId xmlns:p14="http://schemas.microsoft.com/office/powerpoint/2010/main" val="58658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themes 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85" y="1330771"/>
            <a:ext cx="11341636" cy="52769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Respect 			Emotions   		Friendships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Saying No			Good and bad touch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Differences  		Families and people who care for 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Puberty 	 		Empathy	           	Keeping safe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Communicating	 Building self-esteem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Sex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				Solving problems	</a:t>
            </a:r>
          </a:p>
        </p:txBody>
      </p:sp>
    </p:spTree>
    <p:extLst>
      <p:ext uri="{BB962C8B-B14F-4D97-AF65-F5344CB8AC3E}">
        <p14:creationId xmlns:p14="http://schemas.microsoft.com/office/powerpoint/2010/main" val="218175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689</Words>
  <Application>Microsoft Office PowerPoint</Application>
  <PresentationFormat>Widescreen</PresentationFormat>
  <Paragraphs>173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Frutiger-Light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Ava Baptiste</cp:lastModifiedBy>
  <cp:revision>14</cp:revision>
  <dcterms:created xsi:type="dcterms:W3CDTF">2019-08-07T11:28:46Z</dcterms:created>
  <dcterms:modified xsi:type="dcterms:W3CDTF">2020-03-05T14:23:57Z</dcterms:modified>
</cp:coreProperties>
</file>