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</p:sldMasterIdLst>
  <p:notesMasterIdLst>
    <p:notesMasterId r:id="rId30"/>
  </p:notesMasterIdLst>
  <p:sldIdLst>
    <p:sldId id="256" r:id="rId3"/>
    <p:sldId id="457" r:id="rId4"/>
    <p:sldId id="456" r:id="rId5"/>
    <p:sldId id="451" r:id="rId6"/>
    <p:sldId id="454" r:id="rId7"/>
    <p:sldId id="475" r:id="rId8"/>
    <p:sldId id="476" r:id="rId9"/>
    <p:sldId id="464" r:id="rId10"/>
    <p:sldId id="465" r:id="rId11"/>
    <p:sldId id="490" r:id="rId12"/>
    <p:sldId id="484" r:id="rId13"/>
    <p:sldId id="492" r:id="rId14"/>
    <p:sldId id="486" r:id="rId15"/>
    <p:sldId id="485" r:id="rId16"/>
    <p:sldId id="500" r:id="rId17"/>
    <p:sldId id="493" r:id="rId18"/>
    <p:sldId id="501" r:id="rId19"/>
    <p:sldId id="494" r:id="rId20"/>
    <p:sldId id="502" r:id="rId21"/>
    <p:sldId id="495" r:id="rId22"/>
    <p:sldId id="496" r:id="rId23"/>
    <p:sldId id="497" r:id="rId24"/>
    <p:sldId id="498" r:id="rId25"/>
    <p:sldId id="499" r:id="rId26"/>
    <p:sldId id="463" r:id="rId27"/>
    <p:sldId id="509" r:id="rId28"/>
    <p:sldId id="42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FFFFF"/>
    <a:srgbClr val="BCDB1F"/>
    <a:srgbClr val="FB15A9"/>
    <a:srgbClr val="FD9E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26734B-EB93-4C55-B3DA-2203280714CB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4B9F43-BBFB-4CE1-89EC-C39722DA8A7B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F79111BD-1045-4AAB-9A2F-41F7E149BC2B}" type="datetime1">
              <a:rPr lang="en-GB"/>
              <a:pPr lvl="0"/>
              <a:t>02/03/2020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3164521-7AED-4AD6-93CA-FFD16A67963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98ACDF9-F137-4F07-BC9A-9129E578C46B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12D7FF-98A2-4602-814B-0D00E0D06D05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08E064-7D5D-4D9A-8BFD-B765FDF0A3F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002E62B-DD57-489B-A7AD-1DF65BDE3FA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28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16FA87D-790C-442E-87DD-BC803ED06DAB}" type="slidenum">
              <a:rPr lang="en-GB" altLang="en-US" smtClean="0">
                <a:latin typeface="Arial" pitchFamily="34" charset="0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GB" alt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603726-1284-4459-800F-F0824ADCE6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E230F7-83D0-4A83-9F78-30A004E8D28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/>
              <a:t>Buy Back </a:t>
            </a:r>
          </a:p>
          <a:p>
            <a:pPr lvl="0"/>
            <a:r>
              <a:rPr lang="en-US"/>
              <a:t>- Hosting the conference as part of our MHIS - toolkit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67B2CE-DCDA-42B9-97BE-D7CBB6146E30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6C8A64-FD82-453B-B5C4-0A6A29459D6C}" type="slidenum">
              <a:t>10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3315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603726-1284-4459-800F-F0824ADCE6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E230F7-83D0-4A83-9F78-30A004E8D28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/>
              <a:t>Buy Back </a:t>
            </a:r>
          </a:p>
          <a:p>
            <a:pPr lvl="0"/>
            <a:r>
              <a:rPr lang="en-US"/>
              <a:t>- Hosting the conference as part of our MHIS - toolkit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67B2CE-DCDA-42B9-97BE-D7CBB6146E30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6C8A64-FD82-453B-B5C4-0A6A29459D6C}" type="slidenum">
              <a:t>12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2859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603726-1284-4459-800F-F0824ADCE6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E230F7-83D0-4A83-9F78-30A004E8D28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/>
              <a:t>Buy Back </a:t>
            </a:r>
          </a:p>
          <a:p>
            <a:pPr lvl="0"/>
            <a:r>
              <a:rPr lang="en-US"/>
              <a:t>- Hosting the conference as part of our MHIS - toolkit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67B2CE-DCDA-42B9-97BE-D7CBB6146E30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6C8A64-FD82-453B-B5C4-0A6A29459D6C}" type="slidenum">
              <a:t>15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2090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603726-1284-4459-800F-F0824ADCE6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E230F7-83D0-4A83-9F78-30A004E8D28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/>
              <a:t>Buy Back </a:t>
            </a:r>
          </a:p>
          <a:p>
            <a:pPr lvl="0"/>
            <a:r>
              <a:rPr lang="en-US"/>
              <a:t>- Hosting the conference as part of our MHIS - toolkit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67B2CE-DCDA-42B9-97BE-D7CBB6146E30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6C8A64-FD82-453B-B5C4-0A6A29459D6C}" type="slidenum">
              <a:t>17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8804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603726-1284-4459-800F-F0824ADCE6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E230F7-83D0-4A83-9F78-30A004E8D28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/>
              <a:t>Buy Back </a:t>
            </a:r>
          </a:p>
          <a:p>
            <a:pPr lvl="0"/>
            <a:r>
              <a:rPr lang="en-US"/>
              <a:t>- Hosting the conference as part of our MHIS - toolkit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67B2CE-DCDA-42B9-97BE-D7CBB6146E30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6C8A64-FD82-453B-B5C4-0A6A29459D6C}" type="slidenum">
              <a:t>19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4487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580EAF-F200-44EE-BAD6-6C103FB6F9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B90DF6-5603-4856-ABBA-0C672F4C55E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A69CAA-0222-4038-AA9B-FB42478E7E20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EF9D043-B995-4367-BA20-486489A36C1B}" type="slidenum">
              <a:t>27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68A53-5524-4AB4-9A64-F888B8B819C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76C983-FF8E-4C51-A606-F5BA5C5ACF2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674A1-AD83-481D-9C61-6B9AD9A0683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2888FD-BD10-4559-8F86-5AD651D33854}" type="datetime1">
              <a:rPr lang="en-GB"/>
              <a:pPr lvl="0"/>
              <a:t>02/03/2020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E0598-B4FB-4D7C-971D-8C0D87F1009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5F8F1-4BAB-4919-A659-D816C0BC1AA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0AB62D-EFD9-4450-BD25-9CA6929EB15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8919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1818C-4919-4135-B3E0-4DEBB8BF6C1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819D1-0013-4934-8E0E-E13FA678165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2A795-360D-46E9-897B-409E2AE5C09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4243DD-F307-423C-974B-0C08332D35BD}" type="datetime1">
              <a:rPr lang="en-GB"/>
              <a:pPr lvl="0"/>
              <a:t>02/03/2020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D756D-B033-4E76-A649-9AA85D487A9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87F0B-4364-4271-A733-0ECFD2DBD61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0B5E02-4AB0-4A6E-9D32-8C2D9C8EE30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954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AB153C-96E6-471B-868A-11F978805664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868A7-1DF3-4ACC-85FA-CA912E41C5F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EFB3A-D7A2-4E63-ACEA-668B86FE2DF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7A8817-FFB9-41E5-8577-2D79AEFAF504}" type="datetime1">
              <a:rPr lang="en-GB"/>
              <a:pPr lvl="0"/>
              <a:t>02/03/2020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EAE5C-695D-46B6-BD8C-ABCBA120BAB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FF083-C843-42D5-81C7-269E36162C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1A3D8B-1A9E-42AE-B5D1-39562507393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173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96F2E-7477-4D4B-BAAF-E8DBF27483A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F9369929-820F-486B-9D3A-B6B6CEFB07C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12801" y="1803407"/>
            <a:ext cx="5181603" cy="435816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1BF9FB5B-3AC7-4481-B3B8-E5E30FFA75F5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459870" y="1803407"/>
            <a:ext cx="5181603" cy="435816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38161A4F-D73E-48EF-8EFC-2B7B217369F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 lang="en-US">
                <a:solidFill>
                  <a:srgbClr val="464646"/>
                </a:solidFill>
              </a:defRPr>
            </a:lvl1pPr>
          </a:lstStyle>
          <a:p>
            <a:pPr lvl="0"/>
            <a:fld id="{84299491-22CA-4E09-8053-51E80F2BCCB9}" type="datetime1">
              <a:rPr lang="en-US"/>
              <a:pPr lvl="0"/>
              <a:t>3/2/2020</a:t>
            </a:fld>
            <a:endParaRPr lang="en-US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AD49E14E-0C99-4F5B-89CF-E58EDBF8E03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fld id="{773F2426-6EDF-4E1C-BF85-549CFC19921C}" type="slidenum">
              <a:t>‹#›</a:t>
            </a:fld>
            <a:endParaRPr lang="en-US"/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0E5562DE-E686-4BC4-9696-890DC6F9811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en-US">
                <a:solidFill>
                  <a:srgbClr val="464646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9756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2DDCE-D593-48EB-A276-D20110401DC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14400" y="2130433"/>
            <a:ext cx="10363196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69E32B-B494-4221-9BB5-B1CD891F135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396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55AC8-8CDB-465F-A251-4F0901A958E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45B55BEC-C3A8-4F57-8B21-2B28A50E06CF}" type="datetime1">
              <a:rPr lang="en-GB"/>
              <a:pPr lvl="0"/>
              <a:t>02/03/2020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3BCFC-B760-421B-82FF-BF9D3F8F048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r>
              <a:rPr lang="en-GB"/>
              <a:t>www.pshe-association.org.uk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71A73-5AB9-4766-9872-9E6B595EAB2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87FE7D8B-FCD7-4D42-9FBC-9F21E4E439E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64683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64422-F494-4376-AC64-74C6F71BEF0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A2222-1273-49AF-AA69-A01E7CE4D9E4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E2E66-2EE1-4A56-8F1F-C13BC184A05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2A79FDC3-F718-4E26-A6A5-30F0C285BD73}" type="datetime1">
              <a:rPr lang="en-GB"/>
              <a:pPr lvl="0"/>
              <a:t>02/03/2020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44B13-DD2F-456B-A3DA-92F605121D2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r>
              <a:rPr lang="en-GB"/>
              <a:t>www.pshe-association.org.uk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CE043-8DF8-440A-ADE6-FD59913EB02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2AF58502-2FDF-47F4-B30E-9247E910763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257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AB2F4-450B-4C34-838A-FB514B8FA4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3082" y="4406905"/>
            <a:ext cx="10363196" cy="1362071"/>
          </a:xfrm>
        </p:spPr>
        <p:txBody>
          <a:bodyPr anchor="t" anchorCtr="0"/>
          <a:lstStyle>
            <a:lvl1pPr algn="l">
              <a:defRPr sz="5333" b="1" cap="all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51A259-B414-415C-8D64-DE6A75D355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63082" y="2906713"/>
            <a:ext cx="10363196" cy="1500182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667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4E58A-60B0-48C6-B4FF-754DECD735A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1CEF79F1-3158-427A-A80A-CE9385477BA0}" type="datetime1">
              <a:rPr lang="en-GB"/>
              <a:pPr lvl="0"/>
              <a:t>02/03/2020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C3836-A5FC-4C26-BCF4-C6778E8D73F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r>
              <a:rPr lang="en-GB"/>
              <a:t>www.pshe-association.org.uk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C7286-C754-4BDB-BD4E-A7581B02BAB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4F5E0A8E-ED16-4B4A-B5E3-CBB4E416968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025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7F46E-06AE-496C-A362-684F3D86056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E408D-011B-4666-9161-E3C0B25E0C8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3" y="1600200"/>
            <a:ext cx="5384801" cy="4525959"/>
          </a:xfrm>
        </p:spPr>
        <p:txBody>
          <a:bodyPr/>
          <a:lstStyle>
            <a:lvl1pPr>
              <a:spcBef>
                <a:spcPts val="900"/>
              </a:spcBef>
              <a:defRPr sz="3733"/>
            </a:lvl1pPr>
            <a:lvl2pPr>
              <a:spcBef>
                <a:spcPts val="800"/>
              </a:spcBef>
              <a:defRPr sz="3200"/>
            </a:lvl2pPr>
            <a:lvl3pPr>
              <a:spcBef>
                <a:spcPts val="600"/>
              </a:spcBef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119B81-126C-4BE8-91BC-92D398C41C28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97602" y="1600200"/>
            <a:ext cx="5384801" cy="4525959"/>
          </a:xfrm>
        </p:spPr>
        <p:txBody>
          <a:bodyPr/>
          <a:lstStyle>
            <a:lvl1pPr>
              <a:spcBef>
                <a:spcPts val="900"/>
              </a:spcBef>
              <a:defRPr sz="3733"/>
            </a:lvl1pPr>
            <a:lvl2pPr>
              <a:spcBef>
                <a:spcPts val="800"/>
              </a:spcBef>
              <a:defRPr sz="3200"/>
            </a:lvl2pPr>
            <a:lvl3pPr>
              <a:spcBef>
                <a:spcPts val="600"/>
              </a:spcBef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356D7D-BA4A-41E3-8F02-C90E9B8230A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1B8B81BC-D94E-4487-B201-F2C6B9E3BD5C}" type="datetime1">
              <a:rPr lang="en-GB"/>
              <a:pPr lvl="0"/>
              <a:t>02/03/2020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E61474-99F8-4730-8AE4-D56E5FEA0E5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r>
              <a:rPr lang="en-GB"/>
              <a:t>www.pshe-association.org.uk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6DF1E7-A5D7-49F2-A104-C7A70C1CCDB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3F50A4C0-A572-4280-A66A-6372747B119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999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B2439-1333-48CB-AE92-327AAD706BF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14566-472C-4FBE-B20E-C217916D70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603" y="1535113"/>
            <a:ext cx="5386913" cy="639759"/>
          </a:xfrm>
        </p:spPr>
        <p:txBody>
          <a:bodyPr anchor="b"/>
          <a:lstStyle>
            <a:lvl1pPr marL="0" indent="0">
              <a:spcBef>
                <a:spcPts val="800"/>
              </a:spcBef>
              <a:buNone/>
              <a:defRPr sz="3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B310F-646C-4BE6-9968-6B332A8BFA2B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09603" y="2174872"/>
            <a:ext cx="5386913" cy="3951286"/>
          </a:xfrm>
        </p:spPr>
        <p:txBody>
          <a:bodyPr/>
          <a:lstStyle>
            <a:lvl1pPr>
              <a:spcBef>
                <a:spcPts val="800"/>
              </a:spcBef>
              <a:defRPr sz="3200"/>
            </a:lvl1pPr>
            <a:lvl2pPr>
              <a:spcBef>
                <a:spcPts val="600"/>
              </a:spcBef>
              <a:defRPr sz="2667"/>
            </a:lvl2pPr>
            <a:lvl3pPr>
              <a:spcBef>
                <a:spcPts val="600"/>
              </a:spcBef>
              <a:defRPr sz="2400"/>
            </a:lvl3pPr>
            <a:lvl4pPr>
              <a:spcBef>
                <a:spcPts val="500"/>
              </a:spcBef>
              <a:defRPr sz="2133"/>
            </a:lvl4pPr>
            <a:lvl5pPr>
              <a:spcBef>
                <a:spcPts val="500"/>
              </a:spcBef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C5DA24-E62B-4B2D-BB53-8E64CF1042AC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93377" y="1535113"/>
            <a:ext cx="5389034" cy="639759"/>
          </a:xfrm>
        </p:spPr>
        <p:txBody>
          <a:bodyPr anchor="b"/>
          <a:lstStyle>
            <a:lvl1pPr marL="0" indent="0">
              <a:spcBef>
                <a:spcPts val="800"/>
              </a:spcBef>
              <a:buNone/>
              <a:defRPr sz="3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8857FB-496F-46D9-9A04-EC0A9D46E027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93377" y="2174872"/>
            <a:ext cx="5389034" cy="3951286"/>
          </a:xfrm>
        </p:spPr>
        <p:txBody>
          <a:bodyPr/>
          <a:lstStyle>
            <a:lvl1pPr>
              <a:spcBef>
                <a:spcPts val="800"/>
              </a:spcBef>
              <a:defRPr sz="3200"/>
            </a:lvl1pPr>
            <a:lvl2pPr>
              <a:spcBef>
                <a:spcPts val="600"/>
              </a:spcBef>
              <a:defRPr sz="2667"/>
            </a:lvl2pPr>
            <a:lvl3pPr>
              <a:spcBef>
                <a:spcPts val="600"/>
              </a:spcBef>
              <a:defRPr sz="2400"/>
            </a:lvl3pPr>
            <a:lvl4pPr>
              <a:spcBef>
                <a:spcPts val="500"/>
              </a:spcBef>
              <a:defRPr sz="2133"/>
            </a:lvl4pPr>
            <a:lvl5pPr>
              <a:spcBef>
                <a:spcPts val="500"/>
              </a:spcBef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058BC5-82C0-46D5-BC7E-99F64A6A5B7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7F890FCE-EC8B-40B7-97BD-9B678997B293}" type="datetime1">
              <a:rPr lang="en-GB"/>
              <a:pPr lvl="0"/>
              <a:t>02/03/2020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AB558A-8FDA-4C50-88D4-14C99AD2143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r>
              <a:rPr lang="en-GB"/>
              <a:t>www.pshe-association.org.uk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9847A1-784A-42A9-BDBC-B41D29B791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F5DECB68-5B93-4AD8-AECB-DD0DCB7C4D1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4777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F22A9-4960-4F1C-936F-A3A847E6C81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388E8E-A56A-4880-A1B2-DEDB1FD873D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5A5F95B4-783F-4FC3-83A3-855455232F06}" type="datetime1">
              <a:rPr lang="en-GB"/>
              <a:pPr lvl="0"/>
              <a:t>02/03/2020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0890E8-C71F-4EB9-99B4-CDF855C44E3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r>
              <a:rPr lang="en-GB"/>
              <a:t>www.pshe-association.org.uk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448027-027E-4B3B-BBBC-92F2C4E307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2534995E-C2D2-45D5-9C4F-1D03B892EEB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348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DD514B-F49C-4618-BC40-FD90A1C0191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FCF05738-BA4A-44FC-A888-00714CDA0FE0}" type="datetime1">
              <a:rPr lang="en-GB"/>
              <a:pPr lvl="0"/>
              <a:t>02/03/2020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E85A82-1EB9-4F54-90B4-08275466EC4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r>
              <a:rPr lang="en-GB"/>
              <a:t>www.pshe-association.org.uk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E8329-AF2C-41EA-BAEE-A200EE6C7EC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C2AFE4A5-568D-4FA7-A18C-808794F0859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461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B1427-6FC0-4870-B5D3-584857D3740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3C219-3840-439A-A79D-62896C0FBE37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DB92A-6E8A-4050-8CB1-9E112B27162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4CE742-E779-4B9B-8AB5-E3A945CF0EAD}" type="datetime1">
              <a:rPr lang="en-GB"/>
              <a:pPr lvl="0"/>
              <a:t>02/03/2020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6EDC8-2B0F-49AC-AA48-FB60089F9AF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CC99A-E16C-4BEA-8297-67061E15987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0C0B37-F268-4C67-8249-2911173F1BB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96353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A3594-711D-48EC-91D0-1E4EBE0E12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3" y="273048"/>
            <a:ext cx="4011079" cy="1162046"/>
          </a:xfrm>
        </p:spPr>
        <p:txBody>
          <a:bodyPr anchor="b" anchorCtr="0"/>
          <a:lstStyle>
            <a:lvl1pPr algn="l">
              <a:defRPr sz="2667" b="1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C2A3B-A392-4C80-8068-B37A947B162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766730" y="273058"/>
            <a:ext cx="6815663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3F7A89-F800-427F-AFCE-0B8657E2B9B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09603" y="1435105"/>
            <a:ext cx="4011079" cy="4691064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867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C105CE-59C9-421C-B89B-49D23C08321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BF5A58AD-0B1B-42D9-BAD0-AD899BF5DABD}" type="datetime1">
              <a:rPr lang="en-GB"/>
              <a:pPr lvl="0"/>
              <a:t>02/03/2020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6C0F7A-9415-40AF-A41F-DAFFA7821A1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r>
              <a:rPr lang="en-GB"/>
              <a:t>www.pshe-association.org.uk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ECB855-C3C3-4FB0-A7B6-B6EF1A8AADA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5EC44F34-C2F0-4A3C-9D8D-97492B8B164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058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E622C-773E-4469-BB52-4646C44D06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89720" y="4800600"/>
            <a:ext cx="7315200" cy="566735"/>
          </a:xfrm>
        </p:spPr>
        <p:txBody>
          <a:bodyPr anchor="b" anchorCtr="0"/>
          <a:lstStyle>
            <a:lvl1pPr algn="l">
              <a:defRPr sz="2667" b="1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13432C-C705-4D7C-BA1F-8CF695EEF41F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2389720" y="612776"/>
            <a:ext cx="7315200" cy="4114800"/>
          </a:xfrm>
        </p:spPr>
        <p:txBody>
          <a:bodyPr/>
          <a:lstStyle>
            <a:lvl1pPr marL="0" indent="0">
              <a:buNone/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2DE7D-004E-4C9E-BFF2-FFAA78FBBC4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2389720" y="5367345"/>
            <a:ext cx="7315200" cy="804864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867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780D4B-6794-4580-A3C0-7883E151208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0B25A3B7-986B-45F0-B0C0-977DD5569CE7}" type="datetime1">
              <a:rPr lang="en-GB"/>
              <a:pPr lvl="0"/>
              <a:t>02/03/2020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6CABBA-5C01-44F9-AF15-459585973CC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r>
              <a:rPr lang="en-GB"/>
              <a:t>www.pshe-association.org.uk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D22713-3440-4D06-9843-66FF96A22B6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2E3D083E-F179-4293-94B1-D4C16F5A4CA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042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47415-A168-4C42-8974-7F811B6AE31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5DBAA0-CA34-429D-9E63-CC7A1868554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060E5-1293-47AA-9834-8311D4CEBC5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D51C5355-4F5B-405C-8EA9-8CEE0373A187}" type="datetime1">
              <a:rPr lang="en-GB"/>
              <a:pPr lvl="0"/>
              <a:t>02/03/2020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BB0E9-111A-45C0-B9A3-673AC61FAE6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r>
              <a:rPr lang="en-GB"/>
              <a:t>www.pshe-association.org.uk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24702-FEAF-4677-B725-75DA126592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A150C47B-AB5F-4445-9974-C0E3E5D1503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6471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995028-224F-406A-876F-79049145F801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839203" y="274640"/>
            <a:ext cx="27432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CD1CAD-7F5F-43A6-B3D0-9C50DEC267B6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09603" y="274640"/>
            <a:ext cx="8026402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824A5-70B0-46CB-8D47-48046AFCDA3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18ED0B03-F6C6-4694-A065-E32E9202C4AF}" type="datetime1">
              <a:rPr lang="en-GB"/>
              <a:pPr lvl="0"/>
              <a:t>02/03/2020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37FB9-3461-4A8A-BB02-7B5379261FD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r>
              <a:rPr lang="en-GB"/>
              <a:t>www.pshe-association.org.uk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0EDA1-E9EA-4A21-865C-DA71245363E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454227A5-805B-4CD8-842C-BB3FFDA296C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521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16322-50C8-4523-A430-BB2ED940BD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14D5B2-B609-4AEE-9F9A-8D0C310B85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A02FD-2861-43AC-97B0-8A4B22B9690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FABD83-7EE2-4BA1-8F42-5235F28304C9}" type="datetime1">
              <a:rPr lang="en-GB"/>
              <a:pPr lvl="0"/>
              <a:t>02/03/2020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01B22-818D-4832-A88A-4F59644F7AC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E9C3A-2687-4D98-9545-91EBD56FE6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08FF67-F41F-4B4F-8AC3-6702889FF57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52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63CE6-A241-4ADF-B206-3B3A468BB29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8BB1E-179D-41BB-B307-24E0BE0B790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2E9CCB-3421-47D2-A9D3-33A5460D0ABF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481B8F-402C-44D8-BB09-E3A59C8C9C3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C144F0-C261-4A95-8285-9B57F1C72DF8}" type="datetime1">
              <a:rPr lang="en-GB"/>
              <a:pPr lvl="0"/>
              <a:t>02/03/2020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081CB3-20E3-4AE9-9B58-0C6BBA9B028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179779-5F14-441B-A9DF-C1424966FA8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954489-C9DF-4EF3-A838-DDE4820C3B8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197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DA61A-CEE4-49C8-993A-073A663064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D0DFB-AE14-4D9C-B37C-833354E394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0C207-D184-419E-BB07-39E2EE78A00F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4B2A95-AA98-408A-9507-CF533DF1AFCD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D35AB8-25C0-4E8A-8B40-C39FF81807C3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F287FA-E171-45E3-80F9-A1E1C4D3DAC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090BA24-E231-4700-AE07-BF0438DF2105}" type="datetime1">
              <a:rPr lang="en-GB"/>
              <a:pPr lvl="0"/>
              <a:t>02/03/2020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4B5172-A9E5-4DDC-9D1B-91469473A1A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2D16B7-10FF-444B-96F5-40CCF00E097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75871F-8F6D-4D0B-B538-D9CA82108D2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158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1B084-A4DA-4B72-B7CB-39BC773F9F6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934A8D-08DB-466F-A1D0-2E8718EF8FD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18446C-0831-4CF3-AD68-3405E0CD622D}" type="datetime1">
              <a:rPr lang="en-GB"/>
              <a:pPr lvl="0"/>
              <a:t>02/03/2020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38967F-06F3-426F-8AEF-3DF4C95232C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335400-F04E-46FF-B21E-C2C55BC9687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CA2449-ECAB-455C-8507-1465DA598D6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515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FE53BC-2B15-4571-9445-798648428F5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5BB76F-D915-4A9D-8E23-820606EE4E38}" type="datetime1">
              <a:rPr lang="en-GB"/>
              <a:pPr lvl="0"/>
              <a:t>02/03/2020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4B8753-8272-4FA9-A093-5661F6A5AC3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837CC5-7D39-4350-9A43-683666624F7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087AFF-79CB-4C54-AEF1-F9A2CFFBAE8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91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017A3-FB01-49FB-A032-422025B040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000CC-C2D3-4AA2-810F-FC9361C2E30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554937-9F69-401C-A32F-A202342C826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A9218C-A4AD-4AF4-B1C4-8D51A8226C2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C544BE-BA02-488B-A50D-712EE1C42613}" type="datetime1">
              <a:rPr lang="en-GB"/>
              <a:pPr lvl="0"/>
              <a:t>02/03/2020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494C4-2E70-47C3-9993-1BB4BFC72E2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7BE3A1-1AD2-4983-9F5B-A326A307E8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FAC8E0-F2C4-46FC-BD19-09E2DA4B9EC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857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96470-55D8-4603-A055-7A1900FB32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391F20-CEBE-4420-948C-F47771732EA9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6B5E87-AE6D-4064-BFBD-32DCEE47FD2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624D24-80E3-458A-9EBB-A1A5D08A1D7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E462AE-C21C-42AD-A931-A66E66FD8B63}" type="datetime1">
              <a:rPr lang="en-GB"/>
              <a:pPr lvl="0"/>
              <a:t>02/03/2020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E6D465-E3AD-47E5-95A5-97764F9751F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CE2F1C-E324-415D-90BF-E6C2F8823B3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31C648-579A-4F50-B597-B0EB9B5B515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842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24C63C-E19F-4262-A081-42823161BC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36AECC-64FA-4D81-A5CF-408F0586FF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F25AA-5C27-42D8-8A26-379FB95AAA6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4421A40E-7167-4846-912F-ACEA474102BD}" type="datetime1">
              <a:rPr lang="en-GB"/>
              <a:pPr lvl="0"/>
              <a:t>02/03/2020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E8A6E-3AC4-4ECB-941D-3236F064BA7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98F55-86F1-4EE7-930C-717341CE3BA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7467835B-579E-43BC-995F-D4418B2EEF38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5E81A8-F53A-4A1B-820E-FED196A47C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3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1B6E9-F6B2-4CCF-9205-1EB4035E1C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603" y="1600200"/>
            <a:ext cx="109728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765E2-3913-49E0-A451-D78125FE3403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09603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600" b="0" i="0" u="none" strike="noStrike" kern="1200" cap="none" spc="0" baseline="0">
                <a:solidFill>
                  <a:srgbClr val="898989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fld id="{0172DD0B-C61D-42F3-BFED-F25636132526}" type="datetime1">
              <a:rPr lang="en-GB"/>
              <a:pPr lvl="0"/>
              <a:t>02/03/2020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FDA75-1628-49B3-826E-CAB0D084804D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165604" y="6356351"/>
            <a:ext cx="386079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600" b="0" i="0" u="none" strike="noStrike" kern="1200" cap="none" spc="0" baseline="0">
                <a:solidFill>
                  <a:srgbClr val="898989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en-GB"/>
              <a:t>www.pshe-association.org.uk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362CB-9B76-4F53-9B32-AA6ACFC7994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737604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600" b="0" i="0" u="none" strike="noStrike" kern="1200" cap="none" spc="0" baseline="0">
                <a:solidFill>
                  <a:srgbClr val="898989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fld id="{1892437E-14E3-4743-9A97-DF70123AEE4F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marL="0" marR="0" lvl="0" indent="0" algn="ctr" defTabSz="1219169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5867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457190" marR="0" lvl="0" indent="-457190" algn="l" defTabSz="1219169" rtl="0" fontAlgn="auto" hangingPunct="1">
        <a:lnSpc>
          <a:spcPct val="10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4267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990578" marR="0" lvl="1" indent="-380993" algn="l" defTabSz="1219169" rtl="0" fontAlgn="auto" hangingPunct="1">
        <a:lnSpc>
          <a:spcPct val="100000"/>
        </a:lnSpc>
        <a:spcBef>
          <a:spcPts val="900"/>
        </a:spcBef>
        <a:spcAft>
          <a:spcPts val="0"/>
        </a:spcAft>
        <a:buSzPct val="100000"/>
        <a:buFont typeface="Arial" pitchFamily="34"/>
        <a:buChar char="–"/>
        <a:tabLst/>
        <a:defRPr lang="en-US" sz="3733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523966" marR="0" lvl="2" indent="-304787" algn="l" defTabSz="1219169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en-US" sz="32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2133551" marR="0" lvl="3" indent="-304787" algn="l" defTabSz="1219169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–"/>
        <a:tabLst/>
        <a:defRPr lang="en-US" sz="2667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743126" marR="0" lvl="4" indent="-304787" algn="l" defTabSz="1219169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»"/>
        <a:tabLst/>
        <a:defRPr lang="en-US" sz="2667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urveymonkey.co.uk/r/hittraining1920" TargetMode="Externa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www.google.com/url?sa=i&amp;rct=j&amp;q=&amp;esrc=s&amp;source=images&amp;cd=&amp;cad=rja&amp;uact=8&amp;ved=2ahUKEwiMws2bh5bkAhUBaBoKHQvOBqYQjRx6BAgBEAQ&amp;url=/url?sa%3Di%26rct%3Dj%26q%3D%26esrc%3Ds%26source%3Dimages%26cd%3D%26ved%3D%26url%3Dhttp://www.weteachwelearn.org/2016/05/lets-talk-about-it-facilitating-whole-class-discussions/%26psig%3DAOvVaw0ydwrUrCXymKqjCQ67F-4F%26ust%3D1566548711787429&amp;psig=AOvVaw0ydwrUrCXymKqjCQ67F-4F&amp;ust=1566548711787429" TargetMode="Externa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1" descr="https://www.footfiles.com/sites/mfen/files/styles/620x413/public/images/how_to_safeguard_your_kids_from_spring_and_summer_foot_injuries.png">
            <a:extLst>
              <a:ext uri="{FF2B5EF4-FFF2-40B4-BE49-F238E27FC236}">
                <a16:creationId xmlns:a16="http://schemas.microsoft.com/office/drawing/2014/main" id="{E24ACD15-73EA-449D-9328-6203B777EE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9347" b="9952"/>
          <a:stretch>
            <a:fillRect/>
          </a:stretch>
        </p:blipFill>
        <p:spPr>
          <a:xfrm>
            <a:off x="-1005" y="2743200"/>
            <a:ext cx="12183557" cy="41148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3" descr="EC8302 ELP Logo white shape_v2">
            <a:extLst>
              <a:ext uri="{FF2B5EF4-FFF2-40B4-BE49-F238E27FC236}">
                <a16:creationId xmlns:a16="http://schemas.microsoft.com/office/drawing/2014/main" id="{AF018824-2C98-4EDF-9123-A1995D90C0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69358" y="5752161"/>
            <a:ext cx="3913183" cy="112712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943E17B-FA6E-4C36-844F-E996B530B49C}"/>
              </a:ext>
            </a:extLst>
          </p:cNvPr>
          <p:cNvSpPr txBox="1"/>
          <p:nvPr/>
        </p:nvSpPr>
        <p:spPr>
          <a:xfrm>
            <a:off x="501324" y="640107"/>
            <a:ext cx="11106628" cy="139128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800" b="1" i="0" u="none" strike="noStrike" kern="1200" cap="none" spc="0" baseline="0" dirty="0">
                <a:solidFill>
                  <a:srgbClr val="2E3092"/>
                </a:solidFill>
                <a:uFillTx/>
                <a:latin typeface="Calibri" pitchFamily="34"/>
                <a:cs typeface="Calibri" pitchFamily="34"/>
              </a:rPr>
              <a:t>Delivering effective Relationships and Sex Education </a:t>
            </a:r>
            <a:endParaRPr lang="en-GB" sz="4800" b="1" i="0" u="none" strike="noStrike" kern="1200" cap="none" spc="0" baseline="0" dirty="0">
              <a:solidFill>
                <a:srgbClr val="2E3092"/>
              </a:solidFill>
              <a:uFillTx/>
              <a:latin typeface="Calibri"/>
              <a:cs typeface="Calibri" pitchFamily="3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6B57F04D-D7E3-4A44-A481-B98525A9DB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185" t="38125" r="22958" b="33906"/>
          <a:stretch>
            <a:fillRect/>
          </a:stretch>
        </p:blipFill>
        <p:spPr>
          <a:xfrm>
            <a:off x="14532769" y="10432947"/>
            <a:ext cx="4499433" cy="259805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14">
            <a:extLst>
              <a:ext uri="{FF2B5EF4-FFF2-40B4-BE49-F238E27FC236}">
                <a16:creationId xmlns:a16="http://schemas.microsoft.com/office/drawing/2014/main" id="{825E50C2-ED5B-4816-97AA-E776997F7F03}"/>
              </a:ext>
            </a:extLst>
          </p:cNvPr>
          <p:cNvSpPr txBox="1"/>
          <p:nvPr/>
        </p:nvSpPr>
        <p:spPr>
          <a:xfrm>
            <a:off x="2255577" y="548676"/>
            <a:ext cx="7488835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121927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1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</a:rPr>
              <a:t>Meet the Health Improvement Team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FBB12B5-1816-4552-B408-D34BA563AD20}"/>
              </a:ext>
            </a:extLst>
          </p:cNvPr>
          <p:cNvSpPr/>
          <p:nvPr/>
        </p:nvSpPr>
        <p:spPr>
          <a:xfrm>
            <a:off x="1515096" y="548676"/>
            <a:ext cx="644459" cy="677104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27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E2C7B690-DF7A-49F8-A5ED-AE835BE19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3" y="0"/>
            <a:ext cx="12181472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Rectangle 17">
            <a:extLst>
              <a:ext uri="{FF2B5EF4-FFF2-40B4-BE49-F238E27FC236}">
                <a16:creationId xmlns:a16="http://schemas.microsoft.com/office/drawing/2014/main" id="{7123E150-FE7F-413B-9037-FB6D7D94AB91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E81818-6CAC-43DF-8624-DBFF888C5982}"/>
              </a:ext>
            </a:extLst>
          </p:cNvPr>
          <p:cNvSpPr txBox="1"/>
          <p:nvPr/>
        </p:nvSpPr>
        <p:spPr>
          <a:xfrm>
            <a:off x="1694819" y="757327"/>
            <a:ext cx="4707574" cy="12257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r>
              <a:rPr lang="en-GB" sz="5400" b="1" dirty="0">
                <a:solidFill>
                  <a:prstClr val="white"/>
                </a:solidFill>
                <a:latin typeface="Calibri" panose="020F0502020204030204" pitchFamily="34" charset="0"/>
              </a:rPr>
              <a:t>Why is RSE important?</a:t>
            </a:r>
          </a:p>
          <a:p>
            <a:endParaRPr lang="en-GB" sz="5400" b="1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r>
              <a:rPr lang="en-GB" sz="5400" b="1" dirty="0">
                <a:solidFill>
                  <a:prstClr val="white"/>
                </a:solidFill>
                <a:latin typeface="Calibri" panose="020F0502020204030204" pitchFamily="34" charset="0"/>
              </a:rPr>
              <a:t>What skills does it teach children?</a:t>
            </a:r>
          </a:p>
        </p:txBody>
      </p:sp>
      <p:pic>
        <p:nvPicPr>
          <p:cNvPr id="13" name="Picture 1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13ED5442-698C-4947-9939-AD87ABC422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61" y="5168344"/>
            <a:ext cx="1341443" cy="16791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21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AB9137F2-FFB8-4B09-A40C-0D203C6921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799991">
            <a:off x="10861087" y="0"/>
            <a:ext cx="1341443" cy="16791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Picture 14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A9556072-FE30-478F-BFE8-A4742C017117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6417" y="5952122"/>
            <a:ext cx="1517355" cy="65556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3E7FE9-D393-4873-8CE3-6924AC9291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42" b="90000" l="9961" r="89961">
                        <a14:foregroundMark x1="51686" y1="6606" x2="51686" y2="6606"/>
                        <a14:foregroundMark x1="50588" y1="6424" x2="50588" y2="6424"/>
                        <a14:foregroundMark x1="49255" y1="6242" x2="49255" y2="62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48676"/>
            <a:ext cx="4707573" cy="60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9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1040735" y="491676"/>
            <a:ext cx="918268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800" b="1" i="0" u="none" strike="noStrike" kern="1200" cap="none" spc="0" baseline="0" dirty="0">
                <a:solidFill>
                  <a:srgbClr val="002060"/>
                </a:solidFill>
                <a:uFillTx/>
                <a:latin typeface="Calibri" pitchFamily="34"/>
                <a:cs typeface="Calibri" pitchFamily="34"/>
              </a:rPr>
              <a:t>Why is RSE important?</a:t>
            </a:r>
            <a:endParaRPr lang="en-GB" sz="48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13179C-6C06-4299-8697-B3CC7FE4B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041" y="1618630"/>
            <a:ext cx="10515600" cy="523937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Develop confidence in talking, listening and thinking about feelings and relationships.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Are able to name parts of the body and describe how the body works.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Have the skills, language and confidence to protect themselves.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Are prepared for puberty.</a:t>
            </a:r>
          </a:p>
          <a:p>
            <a:pPr>
              <a:lnSpc>
                <a:spcPct val="150000"/>
              </a:lnSpc>
            </a:pPr>
            <a:endParaRPr lang="en-GB" sz="4400" dirty="0">
              <a:solidFill>
                <a:srgbClr val="BED712"/>
              </a:solidFill>
              <a:latin typeface="Calibri" pitchFamily="34"/>
              <a:ea typeface="+mn-ea"/>
              <a:cs typeface="Calibri" pitchFamily="34"/>
            </a:endParaRPr>
          </a:p>
          <a:p>
            <a:pPr>
              <a:lnSpc>
                <a:spcPct val="150000"/>
              </a:lnSpc>
            </a:pPr>
            <a:endParaRPr lang="en-GB" sz="4400" dirty="0">
              <a:solidFill>
                <a:srgbClr val="BED712"/>
              </a:solidFill>
              <a:latin typeface="Calibri" pitchFamily="34"/>
              <a:ea typeface="+mn-ea"/>
              <a:cs typeface="Calibri" pitchFamily="34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3096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6B57F04D-D7E3-4A44-A481-B98525A9DB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185" t="38125" r="22958" b="33906"/>
          <a:stretch>
            <a:fillRect/>
          </a:stretch>
        </p:blipFill>
        <p:spPr>
          <a:xfrm>
            <a:off x="14532769" y="10432947"/>
            <a:ext cx="4499433" cy="259805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14">
            <a:extLst>
              <a:ext uri="{FF2B5EF4-FFF2-40B4-BE49-F238E27FC236}">
                <a16:creationId xmlns:a16="http://schemas.microsoft.com/office/drawing/2014/main" id="{825E50C2-ED5B-4816-97AA-E776997F7F03}"/>
              </a:ext>
            </a:extLst>
          </p:cNvPr>
          <p:cNvSpPr txBox="1"/>
          <p:nvPr/>
        </p:nvSpPr>
        <p:spPr>
          <a:xfrm>
            <a:off x="2255577" y="548676"/>
            <a:ext cx="7488835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121927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1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</a:rPr>
              <a:t>Meet the Health Improvement Team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FBB12B5-1816-4552-B408-D34BA563AD20}"/>
              </a:ext>
            </a:extLst>
          </p:cNvPr>
          <p:cNvSpPr/>
          <p:nvPr/>
        </p:nvSpPr>
        <p:spPr>
          <a:xfrm>
            <a:off x="1515096" y="548676"/>
            <a:ext cx="644459" cy="677104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27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E2C7B690-DF7A-49F8-A5ED-AE835BE19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3" y="0"/>
            <a:ext cx="12181472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Rectangle 17">
            <a:extLst>
              <a:ext uri="{FF2B5EF4-FFF2-40B4-BE49-F238E27FC236}">
                <a16:creationId xmlns:a16="http://schemas.microsoft.com/office/drawing/2014/main" id="{7123E150-FE7F-413B-9037-FB6D7D94AB91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E81818-6CAC-43DF-8624-DBFF888C5982}"/>
              </a:ext>
            </a:extLst>
          </p:cNvPr>
          <p:cNvSpPr txBox="1"/>
          <p:nvPr/>
        </p:nvSpPr>
        <p:spPr>
          <a:xfrm>
            <a:off x="1112288" y="871843"/>
            <a:ext cx="9426549" cy="12257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ctr"/>
            <a:r>
              <a:rPr lang="en-GB" sz="6600" b="1" dirty="0">
                <a:solidFill>
                  <a:prstClr val="white"/>
                </a:solidFill>
                <a:latin typeface="Calibri" panose="020F0502020204030204" pitchFamily="34" charset="0"/>
              </a:rPr>
              <a:t>When should these be taught?</a:t>
            </a:r>
          </a:p>
          <a:p>
            <a:pPr algn="ctr"/>
            <a:endParaRPr lang="en-GB" sz="6600" b="1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6600" b="1" dirty="0">
                <a:solidFill>
                  <a:prstClr val="white"/>
                </a:solidFill>
                <a:latin typeface="Calibri" panose="020F0502020204030204" pitchFamily="34" charset="0"/>
              </a:rPr>
              <a:t>Timeline activity</a:t>
            </a:r>
          </a:p>
        </p:txBody>
      </p:sp>
      <p:pic>
        <p:nvPicPr>
          <p:cNvPr id="13" name="Picture 1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13ED5442-698C-4947-9939-AD87ABC422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61" y="5168344"/>
            <a:ext cx="1341443" cy="16791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21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AB9137F2-FFB8-4B09-A40C-0D203C6921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799991">
            <a:off x="10861087" y="0"/>
            <a:ext cx="1341443" cy="16791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Picture 14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A9556072-FE30-478F-BFE8-A4742C017117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6417" y="5952122"/>
            <a:ext cx="1517355" cy="65556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444783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9B452E9-2AF4-4B10-BA24-A3387E54AE5A}"/>
              </a:ext>
            </a:extLst>
          </p:cNvPr>
          <p:cNvGraphicFramePr>
            <a:graphicFrameLocks noGrp="1"/>
          </p:cNvGraphicFramePr>
          <p:nvPr/>
        </p:nvGraphicFramePr>
        <p:xfrm>
          <a:off x="1147743" y="361954"/>
          <a:ext cx="8968674" cy="6245737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3636653">
                  <a:extLst>
                    <a:ext uri="{9D8B030D-6E8A-4147-A177-3AD203B41FA5}">
                      <a16:colId xmlns:a16="http://schemas.microsoft.com/office/drawing/2014/main" val="3175188049"/>
                    </a:ext>
                  </a:extLst>
                </a:gridCol>
                <a:gridCol w="5332021">
                  <a:extLst>
                    <a:ext uri="{9D8B030D-6E8A-4147-A177-3AD203B41FA5}">
                      <a16:colId xmlns:a16="http://schemas.microsoft.com/office/drawing/2014/main" val="1880377826"/>
                    </a:ext>
                  </a:extLst>
                </a:gridCol>
              </a:tblGrid>
              <a:tr h="7956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Reception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</a:rPr>
                        <a:t>Our lives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6" marR="41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Lesson 1: </a:t>
                      </a:r>
                      <a:r>
                        <a:rPr lang="en-GB" sz="1800" b="0" dirty="0">
                          <a:effectLst/>
                        </a:rPr>
                        <a:t>Our day</a:t>
                      </a:r>
                      <a:endParaRPr lang="en-GB" sz="1400" b="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Lesson 2: </a:t>
                      </a:r>
                      <a:r>
                        <a:rPr lang="en-GB" sz="1800" b="0" dirty="0">
                          <a:effectLst/>
                        </a:rPr>
                        <a:t>Keeping ourselves clean</a:t>
                      </a:r>
                      <a:endParaRPr lang="en-GB" sz="1400" b="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Lesson 3:</a:t>
                      </a:r>
                      <a:r>
                        <a:rPr lang="en-GB" sz="1800" b="0" dirty="0">
                          <a:effectLst/>
                        </a:rPr>
                        <a:t> Families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6" marR="41946" marT="0" marB="0"/>
                </a:tc>
                <a:extLst>
                  <a:ext uri="{0D108BD9-81ED-4DB2-BD59-A6C34878D82A}">
                    <a16:rowId xmlns:a16="http://schemas.microsoft.com/office/drawing/2014/main" val="296946113"/>
                  </a:ext>
                </a:extLst>
              </a:tr>
              <a:tr h="8056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Year 1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</a:rPr>
                        <a:t>Growing and caring for ourselves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6" marR="41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Lesson 1: </a:t>
                      </a:r>
                      <a:r>
                        <a:rPr lang="en-GB" sz="1800" dirty="0">
                          <a:effectLst/>
                        </a:rPr>
                        <a:t>Keeping clean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Lesson 2: </a:t>
                      </a:r>
                      <a:r>
                        <a:rPr lang="en-GB" sz="1800" dirty="0">
                          <a:effectLst/>
                        </a:rPr>
                        <a:t>Growing and changing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Lesson 3: </a:t>
                      </a:r>
                      <a:r>
                        <a:rPr lang="en-GB" sz="1800" dirty="0">
                          <a:effectLst/>
                        </a:rPr>
                        <a:t>Families and care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6" marR="41946" marT="0" marB="0"/>
                </a:tc>
                <a:extLst>
                  <a:ext uri="{0D108BD9-81ED-4DB2-BD59-A6C34878D82A}">
                    <a16:rowId xmlns:a16="http://schemas.microsoft.com/office/drawing/2014/main" val="4244902244"/>
                  </a:ext>
                </a:extLst>
              </a:tr>
              <a:tr h="8056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Year 2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</a:rPr>
                        <a:t>Differences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6" marR="41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Lesson 1: </a:t>
                      </a:r>
                      <a:r>
                        <a:rPr lang="en-GB" sz="1800" dirty="0">
                          <a:effectLst/>
                        </a:rPr>
                        <a:t>Differences, boys and girls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Lesson 2: </a:t>
                      </a:r>
                      <a:r>
                        <a:rPr lang="en-GB" sz="1800" dirty="0">
                          <a:effectLst/>
                        </a:rPr>
                        <a:t>Differences, male and female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Lesson 3: </a:t>
                      </a:r>
                      <a:r>
                        <a:rPr lang="en-GB" sz="1800" dirty="0">
                          <a:effectLst/>
                        </a:rPr>
                        <a:t>Naming the body parts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6" marR="41946" marT="0" marB="0"/>
                </a:tc>
                <a:extLst>
                  <a:ext uri="{0D108BD9-81ED-4DB2-BD59-A6C34878D82A}">
                    <a16:rowId xmlns:a16="http://schemas.microsoft.com/office/drawing/2014/main" val="145048590"/>
                  </a:ext>
                </a:extLst>
              </a:tr>
              <a:tr h="8056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Year 3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</a:rPr>
                        <a:t>Valuing difference and keeping safe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6" marR="41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Lesson 1: </a:t>
                      </a:r>
                      <a:r>
                        <a:rPr lang="en-GB" sz="1800" dirty="0">
                          <a:effectLst/>
                        </a:rPr>
                        <a:t>Differences male and female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Lesson 2: </a:t>
                      </a:r>
                      <a:r>
                        <a:rPr lang="en-GB" sz="1800" dirty="0">
                          <a:effectLst/>
                        </a:rPr>
                        <a:t>Personal space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Lesson 3: </a:t>
                      </a:r>
                      <a:r>
                        <a:rPr lang="en-GB" sz="1800" dirty="0">
                          <a:effectLst/>
                        </a:rPr>
                        <a:t>Family differences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6" marR="41946" marT="0" marB="0"/>
                </a:tc>
                <a:extLst>
                  <a:ext uri="{0D108BD9-81ED-4DB2-BD59-A6C34878D82A}">
                    <a16:rowId xmlns:a16="http://schemas.microsoft.com/office/drawing/2014/main" val="3540761953"/>
                  </a:ext>
                </a:extLst>
              </a:tr>
              <a:tr h="8369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Year 4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</a:rPr>
                        <a:t>Growing up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6" marR="41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Lesson 1: </a:t>
                      </a:r>
                      <a:r>
                        <a:rPr lang="en-GB" sz="1800" dirty="0">
                          <a:effectLst/>
                        </a:rPr>
                        <a:t>Growing and changing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Lesson 2: </a:t>
                      </a:r>
                      <a:r>
                        <a:rPr lang="en-GB" sz="1800" dirty="0">
                          <a:effectLst/>
                        </a:rPr>
                        <a:t>What is puberty?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Lesson 3: </a:t>
                      </a:r>
                      <a:r>
                        <a:rPr lang="en-GB" sz="1800" dirty="0">
                          <a:effectLst/>
                        </a:rPr>
                        <a:t>Puberty and changes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6" marR="41946" marT="0" marB="0"/>
                </a:tc>
                <a:extLst>
                  <a:ext uri="{0D108BD9-81ED-4DB2-BD59-A6C34878D82A}">
                    <a16:rowId xmlns:a16="http://schemas.microsoft.com/office/drawing/2014/main" val="453634838"/>
                  </a:ext>
                </a:extLst>
              </a:tr>
              <a:tr h="804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Year 5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</a:rPr>
                        <a:t>Puberty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6" marR="41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Lesson 1: </a:t>
                      </a:r>
                      <a:r>
                        <a:rPr lang="en-GB" sz="1800" dirty="0">
                          <a:effectLst/>
                        </a:rPr>
                        <a:t>Talking about puberty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Lesson 2: </a:t>
                      </a:r>
                      <a:r>
                        <a:rPr lang="en-GB" sz="1800" dirty="0">
                          <a:effectLst/>
                        </a:rPr>
                        <a:t>Male and female changes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Lesson 3: </a:t>
                      </a:r>
                      <a:r>
                        <a:rPr lang="en-GB" sz="1800" dirty="0">
                          <a:effectLst/>
                        </a:rPr>
                        <a:t>Puberty and hygiene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6" marR="41946" marT="0" marB="0"/>
                </a:tc>
                <a:extLst>
                  <a:ext uri="{0D108BD9-81ED-4DB2-BD59-A6C34878D82A}">
                    <a16:rowId xmlns:a16="http://schemas.microsoft.com/office/drawing/2014/main" val="3737361553"/>
                  </a:ext>
                </a:extLst>
              </a:tr>
              <a:tr h="12939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Year 6 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</a:rPr>
                        <a:t>Puberty, relationships and reproduction 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6" marR="41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Lesson 1: </a:t>
                      </a:r>
                      <a:r>
                        <a:rPr lang="en-GB" sz="1800" dirty="0">
                          <a:effectLst/>
                        </a:rPr>
                        <a:t>Puberty and reproduction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Lesson 2: </a:t>
                      </a:r>
                      <a:r>
                        <a:rPr lang="en-GB" sz="1800" dirty="0">
                          <a:effectLst/>
                        </a:rPr>
                        <a:t>Understanding relationships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Lesson 3: </a:t>
                      </a:r>
                      <a:r>
                        <a:rPr lang="en-GB" sz="1800" dirty="0">
                          <a:effectLst/>
                        </a:rPr>
                        <a:t>Conception and pregnancy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Lesson 4: </a:t>
                      </a:r>
                      <a:r>
                        <a:rPr lang="en-GB" sz="1800" dirty="0">
                          <a:effectLst/>
                        </a:rPr>
                        <a:t>Communicating in relationships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6" marR="41946" marT="0" marB="0"/>
                </a:tc>
                <a:extLst>
                  <a:ext uri="{0D108BD9-81ED-4DB2-BD59-A6C34878D82A}">
                    <a16:rowId xmlns:a16="http://schemas.microsoft.com/office/drawing/2014/main" val="162082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4516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918268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none" strike="noStrike" kern="1200" cap="none" spc="0" baseline="0" dirty="0">
                <a:solidFill>
                  <a:srgbClr val="002060"/>
                </a:solidFill>
                <a:uFillTx/>
                <a:latin typeface="Calibri" pitchFamily="34"/>
                <a:cs typeface="Calibri" pitchFamily="34"/>
              </a:rPr>
              <a:t>RSE and safeguarding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8F644264-FFCC-4E84-A5C6-17BD162B71C5}"/>
              </a:ext>
            </a:extLst>
          </p:cNvPr>
          <p:cNvSpPr/>
          <p:nvPr/>
        </p:nvSpPr>
        <p:spPr>
          <a:xfrm>
            <a:off x="395020" y="2312668"/>
            <a:ext cx="2360055" cy="2544335"/>
          </a:xfrm>
          <a:prstGeom prst="roundRect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Universal language spoken by all</a:t>
            </a:r>
          </a:p>
        </p:txBody>
      </p:sp>
      <p:sp>
        <p:nvSpPr>
          <p:cNvPr id="11" name="Rounded Rectangle 13">
            <a:extLst>
              <a:ext uri="{FF2B5EF4-FFF2-40B4-BE49-F238E27FC236}">
                <a16:creationId xmlns:a16="http://schemas.microsoft.com/office/drawing/2014/main" id="{E6B20CC9-CED7-4563-98A6-4F598FA5956E}"/>
              </a:ext>
            </a:extLst>
          </p:cNvPr>
          <p:cNvSpPr/>
          <p:nvPr/>
        </p:nvSpPr>
        <p:spPr>
          <a:xfrm>
            <a:off x="6248543" y="2312671"/>
            <a:ext cx="2416765" cy="2544333"/>
          </a:xfrm>
          <a:prstGeom prst="roundRect">
            <a:avLst/>
          </a:prstGeom>
          <a:solidFill>
            <a:srgbClr val="9CC6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Appropriate and inappropriate touch</a:t>
            </a:r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id="{C5177445-11D2-411E-BF53-AFE627762175}"/>
              </a:ext>
            </a:extLst>
          </p:cNvPr>
          <p:cNvSpPr/>
          <p:nvPr/>
        </p:nvSpPr>
        <p:spPr>
          <a:xfrm>
            <a:off x="3321132" y="2312669"/>
            <a:ext cx="2416765" cy="2544335"/>
          </a:xfrm>
          <a:prstGeom prst="roundRect">
            <a:avLst/>
          </a:prstGeom>
          <a:solidFill>
            <a:srgbClr val="F9B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CSE and grooming – links to online safety</a:t>
            </a:r>
          </a:p>
        </p:txBody>
      </p:sp>
      <p:sp>
        <p:nvSpPr>
          <p:cNvPr id="13" name="Rounded Rectangle 17">
            <a:extLst>
              <a:ext uri="{FF2B5EF4-FFF2-40B4-BE49-F238E27FC236}">
                <a16:creationId xmlns:a16="http://schemas.microsoft.com/office/drawing/2014/main" id="{F6E89B79-829B-4A2F-BABE-1A87C582A46E}"/>
              </a:ext>
            </a:extLst>
          </p:cNvPr>
          <p:cNvSpPr/>
          <p:nvPr/>
        </p:nvSpPr>
        <p:spPr>
          <a:xfrm>
            <a:off x="9429150" y="2312668"/>
            <a:ext cx="2434622" cy="2544334"/>
          </a:xfrm>
          <a:prstGeom prst="roundRect">
            <a:avLst/>
          </a:prstGeom>
          <a:solidFill>
            <a:srgbClr val="E13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</a:rPr>
              <a:t>Promotes healthy relationships</a:t>
            </a:r>
          </a:p>
        </p:txBody>
      </p:sp>
    </p:spTree>
    <p:extLst>
      <p:ext uri="{BB962C8B-B14F-4D97-AF65-F5344CB8AC3E}">
        <p14:creationId xmlns:p14="http://schemas.microsoft.com/office/powerpoint/2010/main" val="1472941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6B57F04D-D7E3-4A44-A481-B98525A9DB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185" t="38125" r="22958" b="33906"/>
          <a:stretch>
            <a:fillRect/>
          </a:stretch>
        </p:blipFill>
        <p:spPr>
          <a:xfrm>
            <a:off x="14532769" y="10432947"/>
            <a:ext cx="4499433" cy="259805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14">
            <a:extLst>
              <a:ext uri="{FF2B5EF4-FFF2-40B4-BE49-F238E27FC236}">
                <a16:creationId xmlns:a16="http://schemas.microsoft.com/office/drawing/2014/main" id="{825E50C2-ED5B-4816-97AA-E776997F7F03}"/>
              </a:ext>
            </a:extLst>
          </p:cNvPr>
          <p:cNvSpPr txBox="1"/>
          <p:nvPr/>
        </p:nvSpPr>
        <p:spPr>
          <a:xfrm>
            <a:off x="2255577" y="548676"/>
            <a:ext cx="7488835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121927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1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</a:rPr>
              <a:t>Meet the Health Improvement Team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FBB12B5-1816-4552-B408-D34BA563AD20}"/>
              </a:ext>
            </a:extLst>
          </p:cNvPr>
          <p:cNvSpPr/>
          <p:nvPr/>
        </p:nvSpPr>
        <p:spPr>
          <a:xfrm>
            <a:off x="1515096" y="548676"/>
            <a:ext cx="644459" cy="677104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27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E2C7B690-DF7A-49F8-A5ED-AE835BE19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3" y="0"/>
            <a:ext cx="12181472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Rectangle 17">
            <a:extLst>
              <a:ext uri="{FF2B5EF4-FFF2-40B4-BE49-F238E27FC236}">
                <a16:creationId xmlns:a16="http://schemas.microsoft.com/office/drawing/2014/main" id="{7123E150-FE7F-413B-9037-FB6D7D94AB91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E81818-6CAC-43DF-8624-DBFF888C5982}"/>
              </a:ext>
            </a:extLst>
          </p:cNvPr>
          <p:cNvSpPr txBox="1"/>
          <p:nvPr/>
        </p:nvSpPr>
        <p:spPr>
          <a:xfrm>
            <a:off x="1112288" y="871843"/>
            <a:ext cx="9426549" cy="12257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ctr"/>
            <a:r>
              <a:rPr lang="en-GB" sz="6600" b="1" dirty="0">
                <a:solidFill>
                  <a:prstClr val="white"/>
                </a:solidFill>
                <a:latin typeface="Calibri" panose="020F0502020204030204" pitchFamily="34" charset="0"/>
              </a:rPr>
              <a:t>Sample lesson:</a:t>
            </a:r>
          </a:p>
          <a:p>
            <a:pPr algn="ctr"/>
            <a:endParaRPr lang="en-GB" sz="6600" b="1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6600" b="1" u="sng" dirty="0">
                <a:solidFill>
                  <a:prstClr val="white"/>
                </a:solidFill>
                <a:latin typeface="Calibri" panose="020F0502020204030204" pitchFamily="34" charset="0"/>
              </a:rPr>
              <a:t>Year 2 lesson 1</a:t>
            </a:r>
          </a:p>
          <a:p>
            <a:pPr algn="ctr"/>
            <a:r>
              <a:rPr lang="en-GB" sz="6600" b="1" dirty="0">
                <a:solidFill>
                  <a:prstClr val="white"/>
                </a:solidFill>
                <a:latin typeface="Calibri" panose="020F0502020204030204" pitchFamily="34" charset="0"/>
              </a:rPr>
              <a:t>Introducing differences between boys and girls </a:t>
            </a:r>
          </a:p>
        </p:txBody>
      </p:sp>
      <p:pic>
        <p:nvPicPr>
          <p:cNvPr id="13" name="Picture 1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13ED5442-698C-4947-9939-AD87ABC422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61" y="5168344"/>
            <a:ext cx="1341443" cy="16791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21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AB9137F2-FFB8-4B09-A40C-0D203C6921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799991">
            <a:off x="10861087" y="0"/>
            <a:ext cx="1341443" cy="16791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Picture 14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A9556072-FE30-478F-BFE8-A4742C017117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6417" y="5952122"/>
            <a:ext cx="1517355" cy="65556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512745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1040735" y="491676"/>
            <a:ext cx="918268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800" b="1" i="0" u="none" strike="noStrike" kern="1200" cap="none" spc="0" baseline="0" dirty="0">
                <a:solidFill>
                  <a:srgbClr val="002060"/>
                </a:solidFill>
                <a:uFillTx/>
                <a:latin typeface="Calibri" pitchFamily="34"/>
                <a:cs typeface="Calibri" pitchFamily="34"/>
              </a:rPr>
              <a:t>Teaching about body parts</a:t>
            </a:r>
            <a:endParaRPr lang="en-GB" sz="48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13179C-6C06-4299-8697-B3CC7FE4B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041" y="1618630"/>
            <a:ext cx="10515600" cy="523937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Year 2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Use story with children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Normalise the language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Don’t need to explain why boys and girls have different body parts </a:t>
            </a:r>
          </a:p>
          <a:p>
            <a:pPr>
              <a:lnSpc>
                <a:spcPct val="150000"/>
              </a:lnSpc>
            </a:pPr>
            <a:endParaRPr lang="en-GB" sz="4400" dirty="0">
              <a:solidFill>
                <a:srgbClr val="BED712"/>
              </a:solidFill>
              <a:latin typeface="Calibri" pitchFamily="34"/>
              <a:ea typeface="+mn-ea"/>
              <a:cs typeface="Calibri" pitchFamily="34"/>
            </a:endParaRPr>
          </a:p>
          <a:p>
            <a:pPr>
              <a:lnSpc>
                <a:spcPct val="150000"/>
              </a:lnSpc>
            </a:pPr>
            <a:endParaRPr lang="en-GB" sz="4400" dirty="0">
              <a:solidFill>
                <a:srgbClr val="BED712"/>
              </a:solidFill>
              <a:latin typeface="Calibri" pitchFamily="34"/>
              <a:ea typeface="+mn-ea"/>
              <a:cs typeface="Calibri" pitchFamily="34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1730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6B57F04D-D7E3-4A44-A481-B98525A9DB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185" t="38125" r="22958" b="33906"/>
          <a:stretch>
            <a:fillRect/>
          </a:stretch>
        </p:blipFill>
        <p:spPr>
          <a:xfrm>
            <a:off x="14532769" y="10432947"/>
            <a:ext cx="4499433" cy="259805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14">
            <a:extLst>
              <a:ext uri="{FF2B5EF4-FFF2-40B4-BE49-F238E27FC236}">
                <a16:creationId xmlns:a16="http://schemas.microsoft.com/office/drawing/2014/main" id="{825E50C2-ED5B-4816-97AA-E776997F7F03}"/>
              </a:ext>
            </a:extLst>
          </p:cNvPr>
          <p:cNvSpPr txBox="1"/>
          <p:nvPr/>
        </p:nvSpPr>
        <p:spPr>
          <a:xfrm>
            <a:off x="2255577" y="548676"/>
            <a:ext cx="7488835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121927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1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</a:rPr>
              <a:t>Meet the Health Improvement Team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FBB12B5-1816-4552-B408-D34BA563AD20}"/>
              </a:ext>
            </a:extLst>
          </p:cNvPr>
          <p:cNvSpPr/>
          <p:nvPr/>
        </p:nvSpPr>
        <p:spPr>
          <a:xfrm>
            <a:off x="1515096" y="548676"/>
            <a:ext cx="644459" cy="677104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27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E2C7B690-DF7A-49F8-A5ED-AE835BE19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3" y="0"/>
            <a:ext cx="12181472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Rectangle 17">
            <a:extLst>
              <a:ext uri="{FF2B5EF4-FFF2-40B4-BE49-F238E27FC236}">
                <a16:creationId xmlns:a16="http://schemas.microsoft.com/office/drawing/2014/main" id="{7123E150-FE7F-413B-9037-FB6D7D94AB91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E81818-6CAC-43DF-8624-DBFF888C5982}"/>
              </a:ext>
            </a:extLst>
          </p:cNvPr>
          <p:cNvSpPr txBox="1"/>
          <p:nvPr/>
        </p:nvSpPr>
        <p:spPr>
          <a:xfrm>
            <a:off x="1112288" y="871843"/>
            <a:ext cx="9426549" cy="12257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ctr"/>
            <a:r>
              <a:rPr lang="en-GB" sz="6600" b="1" dirty="0">
                <a:solidFill>
                  <a:prstClr val="white"/>
                </a:solidFill>
                <a:latin typeface="Calibri" panose="020F0502020204030204" pitchFamily="34" charset="0"/>
              </a:rPr>
              <a:t>Sample lesson:</a:t>
            </a:r>
          </a:p>
          <a:p>
            <a:pPr algn="ctr"/>
            <a:endParaRPr lang="en-GB" sz="6600" b="1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6600" b="1" u="sng" dirty="0">
                <a:solidFill>
                  <a:prstClr val="white"/>
                </a:solidFill>
                <a:latin typeface="Calibri" panose="020F0502020204030204" pitchFamily="34" charset="0"/>
              </a:rPr>
              <a:t>Year 4 lesson 2</a:t>
            </a:r>
          </a:p>
          <a:p>
            <a:pPr algn="ctr"/>
            <a:r>
              <a:rPr lang="en-GB" sz="6600" b="1" dirty="0">
                <a:solidFill>
                  <a:prstClr val="white"/>
                </a:solidFill>
                <a:latin typeface="Calibri" panose="020F0502020204030204" pitchFamily="34" charset="0"/>
              </a:rPr>
              <a:t>What is puberty?</a:t>
            </a:r>
          </a:p>
        </p:txBody>
      </p:sp>
      <p:pic>
        <p:nvPicPr>
          <p:cNvPr id="13" name="Picture 1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13ED5442-698C-4947-9939-AD87ABC422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61" y="5168344"/>
            <a:ext cx="1341443" cy="16791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21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AB9137F2-FFB8-4B09-A40C-0D203C6921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799991">
            <a:off x="10861087" y="0"/>
            <a:ext cx="1341443" cy="16791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Picture 14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A9556072-FE30-478F-BFE8-A4742C017117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6417" y="5952122"/>
            <a:ext cx="1517355" cy="65556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809180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1040735" y="491676"/>
            <a:ext cx="918268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800" b="1" i="0" u="none" strike="noStrike" kern="1200" cap="none" spc="0" baseline="0" dirty="0">
                <a:solidFill>
                  <a:srgbClr val="002060"/>
                </a:solidFill>
                <a:uFillTx/>
                <a:latin typeface="Calibri" pitchFamily="34"/>
                <a:cs typeface="Calibri" pitchFamily="34"/>
              </a:rPr>
              <a:t>Teaching about puberty</a:t>
            </a:r>
            <a:endParaRPr lang="en-GB" sz="48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13179C-6C06-4299-8697-B3CC7FE4B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041" y="1618630"/>
            <a:ext cx="10515600" cy="523937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Periods – end of year 4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Boy and girl changes – year 5 and 6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Focus on body preparing for becoming an adult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Scientific process of puberty</a:t>
            </a:r>
          </a:p>
          <a:p>
            <a:pPr>
              <a:lnSpc>
                <a:spcPct val="150000"/>
              </a:lnSpc>
            </a:pPr>
            <a:endParaRPr lang="en-GB" sz="4400" dirty="0">
              <a:solidFill>
                <a:srgbClr val="BED712"/>
              </a:solidFill>
              <a:latin typeface="Calibri" pitchFamily="34"/>
              <a:ea typeface="+mn-ea"/>
              <a:cs typeface="Calibri" pitchFamily="34"/>
            </a:endParaRPr>
          </a:p>
          <a:p>
            <a:pPr>
              <a:lnSpc>
                <a:spcPct val="150000"/>
              </a:lnSpc>
            </a:pPr>
            <a:endParaRPr lang="en-GB" sz="4400" dirty="0">
              <a:solidFill>
                <a:srgbClr val="BED712"/>
              </a:solidFill>
              <a:latin typeface="Calibri" pitchFamily="34"/>
              <a:ea typeface="+mn-ea"/>
              <a:cs typeface="Calibri" pitchFamily="34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6214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6B57F04D-D7E3-4A44-A481-B98525A9DB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185" t="38125" r="22958" b="33906"/>
          <a:stretch>
            <a:fillRect/>
          </a:stretch>
        </p:blipFill>
        <p:spPr>
          <a:xfrm>
            <a:off x="14532769" y="10432947"/>
            <a:ext cx="4499433" cy="259805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14">
            <a:extLst>
              <a:ext uri="{FF2B5EF4-FFF2-40B4-BE49-F238E27FC236}">
                <a16:creationId xmlns:a16="http://schemas.microsoft.com/office/drawing/2014/main" id="{825E50C2-ED5B-4816-97AA-E776997F7F03}"/>
              </a:ext>
            </a:extLst>
          </p:cNvPr>
          <p:cNvSpPr txBox="1"/>
          <p:nvPr/>
        </p:nvSpPr>
        <p:spPr>
          <a:xfrm>
            <a:off x="2255577" y="548676"/>
            <a:ext cx="7488835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121927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1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</a:rPr>
              <a:t>Meet the Health Improvement Team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FBB12B5-1816-4552-B408-D34BA563AD20}"/>
              </a:ext>
            </a:extLst>
          </p:cNvPr>
          <p:cNvSpPr/>
          <p:nvPr/>
        </p:nvSpPr>
        <p:spPr>
          <a:xfrm>
            <a:off x="1515096" y="548676"/>
            <a:ext cx="644459" cy="677104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27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E2C7B690-DF7A-49F8-A5ED-AE835BE19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3" y="0"/>
            <a:ext cx="12181472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Rectangle 17">
            <a:extLst>
              <a:ext uri="{FF2B5EF4-FFF2-40B4-BE49-F238E27FC236}">
                <a16:creationId xmlns:a16="http://schemas.microsoft.com/office/drawing/2014/main" id="{7123E150-FE7F-413B-9037-FB6D7D94AB91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E81818-6CAC-43DF-8624-DBFF888C5982}"/>
              </a:ext>
            </a:extLst>
          </p:cNvPr>
          <p:cNvSpPr txBox="1"/>
          <p:nvPr/>
        </p:nvSpPr>
        <p:spPr>
          <a:xfrm>
            <a:off x="1112288" y="871843"/>
            <a:ext cx="9426549" cy="12257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ctr"/>
            <a:r>
              <a:rPr lang="en-GB" sz="6600" b="1" dirty="0">
                <a:solidFill>
                  <a:prstClr val="white"/>
                </a:solidFill>
                <a:latin typeface="Calibri" panose="020F0502020204030204" pitchFamily="34" charset="0"/>
              </a:rPr>
              <a:t>Sample lesson:</a:t>
            </a:r>
          </a:p>
          <a:p>
            <a:pPr algn="ctr"/>
            <a:endParaRPr lang="en-GB" sz="6600" b="1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6600" b="1" u="sng" dirty="0">
                <a:solidFill>
                  <a:prstClr val="white"/>
                </a:solidFill>
                <a:latin typeface="Calibri" panose="020F0502020204030204" pitchFamily="34" charset="0"/>
              </a:rPr>
              <a:t>Year 6 lesson 3</a:t>
            </a:r>
          </a:p>
          <a:p>
            <a:pPr algn="ctr"/>
            <a:r>
              <a:rPr lang="en-GB" sz="6600" b="1" dirty="0">
                <a:solidFill>
                  <a:prstClr val="white"/>
                </a:solidFill>
                <a:latin typeface="Calibri" panose="020F0502020204030204" pitchFamily="34" charset="0"/>
              </a:rPr>
              <a:t>Conception and pregnancy</a:t>
            </a:r>
          </a:p>
        </p:txBody>
      </p:sp>
      <p:pic>
        <p:nvPicPr>
          <p:cNvPr id="13" name="Picture 1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13ED5442-698C-4947-9939-AD87ABC422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61" y="5168344"/>
            <a:ext cx="1341443" cy="16791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21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AB9137F2-FFB8-4B09-A40C-0D203C6921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799991">
            <a:off x="10861087" y="0"/>
            <a:ext cx="1341443" cy="16791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Picture 14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A9556072-FE30-478F-BFE8-A4742C017117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6417" y="5952122"/>
            <a:ext cx="1517355" cy="65556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683329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F36B4-4043-4181-AD55-E43E390C911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F6D84-AEAC-44FA-A1E2-48881B0EFE0F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1EF544-62D6-4935-ABBA-B09A0314E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-10544"/>
            <a:ext cx="12193889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2" descr="\\LBEALING-TC\Share\SCHOOL EFFECTIVENESS\HEALTH IMPROVEMENT\HealthySchools\Buy Back &amp; Universal\2016-17\Brochure\Team photos\claire meade.jpg">
            <a:extLst>
              <a:ext uri="{FF2B5EF4-FFF2-40B4-BE49-F238E27FC236}">
                <a16:creationId xmlns:a16="http://schemas.microsoft.com/office/drawing/2014/main" id="{B0C5B794-055D-49F3-866D-8AFF1F4BADA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055" r="6899"/>
          <a:stretch>
            <a:fillRect/>
          </a:stretch>
        </p:blipFill>
        <p:spPr>
          <a:xfrm>
            <a:off x="5743547" y="2100806"/>
            <a:ext cx="1866080" cy="2274423"/>
          </a:xfrm>
          <a:prstGeom prst="rect">
            <a:avLst/>
          </a:prstGeom>
          <a:solidFill>
            <a:srgbClr val="EDEDED"/>
          </a:solidFill>
          <a:ln cap="flat">
            <a:noFill/>
          </a:ln>
        </p:spPr>
      </p:pic>
      <p:pic>
        <p:nvPicPr>
          <p:cNvPr id="6" name="Picture 3" descr="\\LBEALING-TC\Share\SCHOOL EFFECTIVENESS\HEALTH IMPROVEMENT\HealthySchools\Buy Back &amp; Universal\2016-17\Brochure\Team photos\Nicole.jpg">
            <a:extLst>
              <a:ext uri="{FF2B5EF4-FFF2-40B4-BE49-F238E27FC236}">
                <a16:creationId xmlns:a16="http://schemas.microsoft.com/office/drawing/2014/main" id="{4B76C2F1-4EFE-4B46-B4ED-A24D742BF27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894" r="6298" b="5732"/>
          <a:stretch>
            <a:fillRect/>
          </a:stretch>
        </p:blipFill>
        <p:spPr>
          <a:xfrm>
            <a:off x="3355859" y="2100029"/>
            <a:ext cx="1977306" cy="2275200"/>
          </a:xfrm>
          <a:prstGeom prst="rect">
            <a:avLst/>
          </a:prstGeom>
          <a:solidFill>
            <a:srgbClr val="EDEDED"/>
          </a:solidFill>
          <a:ln cap="flat">
            <a:noFill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B718120-A8CE-4B1F-B7C0-4ED9A671B52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4715" t="6748" r="26604" b="19317"/>
          <a:stretch>
            <a:fillRect/>
          </a:stretch>
        </p:blipFill>
        <p:spPr>
          <a:xfrm>
            <a:off x="1072883" y="2100029"/>
            <a:ext cx="1872594" cy="2275200"/>
          </a:xfrm>
          <a:prstGeom prst="rect">
            <a:avLst/>
          </a:prstGeom>
          <a:solidFill>
            <a:srgbClr val="EDEDED"/>
          </a:solidFill>
          <a:ln cap="flat">
            <a:noFill/>
          </a:ln>
        </p:spPr>
      </p:pic>
      <p:sp>
        <p:nvSpPr>
          <p:cNvPr id="9" name="Text Box 318">
            <a:extLst>
              <a:ext uri="{FF2B5EF4-FFF2-40B4-BE49-F238E27FC236}">
                <a16:creationId xmlns:a16="http://schemas.microsoft.com/office/drawing/2014/main" id="{FFED17B4-C049-4622-A1E2-5B5EC8682E47}"/>
              </a:ext>
            </a:extLst>
          </p:cNvPr>
          <p:cNvSpPr txBox="1"/>
          <p:nvPr/>
        </p:nvSpPr>
        <p:spPr>
          <a:xfrm>
            <a:off x="1092232" y="4476929"/>
            <a:ext cx="2339666" cy="20574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48764" tIns="48764" rIns="48764" bIns="48764" anchor="t" anchorCtr="0" compatLnSpc="1">
            <a:noAutofit/>
          </a:bodyPr>
          <a:lstStyle/>
          <a:p>
            <a:pPr marL="0" marR="0" lvl="0" indent="0" algn="l" defTabSz="1219169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Karen Gibson</a:t>
            </a:r>
            <a:endParaRPr kumimoji="0" lang="en-GB" sz="21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1219169" rtl="0" eaLnBrk="1" fontAlgn="auto" latinLnBrk="0" hangingPunct="1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21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HIT manager Safeguarding</a:t>
            </a:r>
          </a:p>
          <a:p>
            <a:pPr marL="0" marR="0" lvl="0" indent="0" algn="l" defTabSz="1219169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335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4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utiger-Light"/>
                <a:ea typeface="Calibri"/>
                <a:cs typeface="Times New Roman"/>
              </a:rPr>
              <a:t> </a:t>
            </a:r>
            <a:endParaRPr kumimoji="0" lang="en-GB" sz="14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1219169" rtl="0" eaLnBrk="1" fontAlgn="auto" latinLnBrk="0" hangingPunct="1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 </a:t>
            </a:r>
            <a:endParaRPr kumimoji="0" lang="en-GB" sz="14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1219169" rtl="0" eaLnBrk="1" fontAlgn="auto" latinLnBrk="0" hangingPunct="1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 </a:t>
            </a:r>
            <a:endParaRPr kumimoji="0" lang="en-GB" sz="14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Text Box 315">
            <a:extLst>
              <a:ext uri="{FF2B5EF4-FFF2-40B4-BE49-F238E27FC236}">
                <a16:creationId xmlns:a16="http://schemas.microsoft.com/office/drawing/2014/main" id="{ECA2DC38-E470-4814-BD58-524B137BED34}"/>
              </a:ext>
            </a:extLst>
          </p:cNvPr>
          <p:cNvSpPr txBox="1"/>
          <p:nvPr/>
        </p:nvSpPr>
        <p:spPr>
          <a:xfrm>
            <a:off x="5756806" y="4461147"/>
            <a:ext cx="2688299" cy="2031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48764" tIns="48764" rIns="48764" bIns="48764" anchor="t" anchorCtr="0" compatLnSpc="1">
            <a:noAutofit/>
          </a:bodyPr>
          <a:lstStyle/>
          <a:p>
            <a:pPr marL="0" marR="0" lvl="0" indent="0" algn="l" defTabSz="1219169" rtl="0" eaLnBrk="1" fontAlgn="auto" latinLnBrk="0" hangingPunct="1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2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Claire </a:t>
            </a:r>
            <a:r>
              <a:rPr lang="en-GB" sz="2267" b="1" dirty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Vaughan</a:t>
            </a:r>
            <a:endParaRPr kumimoji="0" lang="en-GB" sz="22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1219169" rtl="0" eaLnBrk="1" fontAlgn="auto" latinLnBrk="0" hangingPunct="1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22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RSE &amp; PSHE </a:t>
            </a:r>
          </a:p>
          <a:p>
            <a:pPr marL="0" marR="0" lvl="0" indent="0" algn="l" defTabSz="1219169" rtl="0" eaLnBrk="1" fontAlgn="auto" latinLnBrk="0" hangingPunct="1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22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o</a:t>
            </a:r>
            <a:r>
              <a:rPr kumimoji="0" lang="en-GB" sz="22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fficer</a:t>
            </a:r>
          </a:p>
          <a:p>
            <a:pPr marL="0" marR="0" lvl="0" indent="0" algn="l" defTabSz="1219169" rtl="0" eaLnBrk="1" fontAlgn="auto" latinLnBrk="0" hangingPunct="1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Text Box 315">
            <a:extLst>
              <a:ext uri="{FF2B5EF4-FFF2-40B4-BE49-F238E27FC236}">
                <a16:creationId xmlns:a16="http://schemas.microsoft.com/office/drawing/2014/main" id="{4E921C83-D7BD-49D4-966F-FB6B138812AE}"/>
              </a:ext>
            </a:extLst>
          </p:cNvPr>
          <p:cNvSpPr txBox="1"/>
          <p:nvPr/>
        </p:nvSpPr>
        <p:spPr>
          <a:xfrm>
            <a:off x="8020010" y="4461147"/>
            <a:ext cx="2591610" cy="2031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48764" tIns="48764" rIns="48764" bIns="48764" anchor="t" anchorCtr="0" compatLnSpc="1">
            <a:noAutofit/>
          </a:bodyPr>
          <a:lstStyle/>
          <a:p>
            <a:pPr marL="0" marR="0" lvl="0" indent="0" algn="l" defTabSz="1219169" rtl="0" eaLnBrk="1" fontAlgn="auto" latinLnBrk="0" hangingPunct="1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Emily Rayfield</a:t>
            </a:r>
          </a:p>
          <a:p>
            <a:pPr marL="0" marR="0" lvl="0" indent="0" algn="l" defTabSz="1219169" rtl="0" eaLnBrk="1" fontAlgn="auto" latinLnBrk="0" hangingPunct="1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21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Mental health &amp; emotional wellbeing</a:t>
            </a:r>
          </a:p>
          <a:p>
            <a:pPr marL="0" marR="0" lvl="0" indent="0" algn="l" defTabSz="1219169" rtl="0" eaLnBrk="1" fontAlgn="auto" latinLnBrk="0" hangingPunct="1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21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o</a:t>
            </a:r>
            <a:r>
              <a:rPr kumimoji="0" lang="en-GB" sz="21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fficer</a:t>
            </a:r>
          </a:p>
          <a:p>
            <a:pPr marL="0" marR="0" lvl="0" indent="0" algn="l" defTabSz="1219169" rtl="0" eaLnBrk="1" fontAlgn="auto" latinLnBrk="0" hangingPunct="1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21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1219169" rtl="0" eaLnBrk="1" fontAlgn="auto" latinLnBrk="0" hangingPunct="1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Text Box 315">
            <a:extLst>
              <a:ext uri="{FF2B5EF4-FFF2-40B4-BE49-F238E27FC236}">
                <a16:creationId xmlns:a16="http://schemas.microsoft.com/office/drawing/2014/main" id="{2EFB85F3-D058-4C69-A394-061BDEA898D3}"/>
              </a:ext>
            </a:extLst>
          </p:cNvPr>
          <p:cNvSpPr txBox="1"/>
          <p:nvPr/>
        </p:nvSpPr>
        <p:spPr>
          <a:xfrm>
            <a:off x="3335895" y="4502322"/>
            <a:ext cx="2880323" cy="2031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48764" tIns="48764" rIns="48764" bIns="48764" anchor="t" anchorCtr="0" compatLnSpc="1">
            <a:noAutofit/>
          </a:bodyPr>
          <a:lstStyle/>
          <a:p>
            <a:pPr marL="0" marR="0" lvl="0" indent="0" algn="l" defTabSz="1219169" rtl="0" eaLnBrk="1" fontAlgn="auto" latinLnBrk="0" hangingPunct="1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Nicole McGregor</a:t>
            </a:r>
            <a:endParaRPr kumimoji="0" lang="en-GB" sz="21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1219169" rtl="0" eaLnBrk="1" fontAlgn="auto" latinLnBrk="0" hangingPunct="1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21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Nutrition &amp; exercise</a:t>
            </a:r>
          </a:p>
          <a:p>
            <a:pPr marL="0" marR="0" lvl="0" indent="0" algn="l" defTabSz="1219169" rtl="0" eaLnBrk="1" fontAlgn="auto" latinLnBrk="0" hangingPunct="1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21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o</a:t>
            </a:r>
            <a:r>
              <a:rPr kumimoji="0" lang="en-GB" sz="21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fficer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EE94DD-8987-4811-BBBD-CFE1CC85D591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4D7B515-311F-4E06-AFF4-9CA3FC798823}"/>
              </a:ext>
            </a:extLst>
          </p:cNvPr>
          <p:cNvSpPr txBox="1"/>
          <p:nvPr/>
        </p:nvSpPr>
        <p:spPr>
          <a:xfrm>
            <a:off x="983985" y="585636"/>
            <a:ext cx="942654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/>
                <a:ea typeface="+mn-ea"/>
                <a:cs typeface="Calibri" pitchFamily="34"/>
              </a:rPr>
              <a:t>Meet the health improvement team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 pitchFamily="34"/>
            </a:endParaRPr>
          </a:p>
        </p:txBody>
      </p:sp>
      <p:pic>
        <p:nvPicPr>
          <p:cNvPr id="15" name="Picture 14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75B83D27-9D4C-4E0E-A1AC-AAA2CE9AE0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61" y="5168344"/>
            <a:ext cx="1341443" cy="16791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Picture 1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9A42F8CE-7969-47B1-A7CF-A7A05F8B34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799991">
            <a:off x="10680319" y="-28347"/>
            <a:ext cx="1517355" cy="18993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Picture 16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A59F0DB-A62E-4FCF-AB64-01ADF9C06FE5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6417" y="5952122"/>
            <a:ext cx="1517355" cy="65556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31C2B9C-ADE9-4A7D-9887-0F483FEB630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9757"/>
          <a:stretch/>
        </p:blipFill>
        <p:spPr>
          <a:xfrm>
            <a:off x="8020010" y="2100029"/>
            <a:ext cx="1999939" cy="2275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1040735" y="491676"/>
            <a:ext cx="918268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800" b="1" i="0" u="none" strike="noStrike" kern="1200" cap="none" spc="0" baseline="0" dirty="0">
                <a:solidFill>
                  <a:srgbClr val="002060"/>
                </a:solidFill>
                <a:uFillTx/>
                <a:latin typeface="Calibri" pitchFamily="34"/>
                <a:cs typeface="Calibri" pitchFamily="34"/>
              </a:rPr>
              <a:t>Sex education </a:t>
            </a:r>
            <a:endParaRPr lang="en-GB" sz="48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13179C-6C06-4299-8697-B3CC7FE4B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041" y="1618630"/>
            <a:ext cx="10515600" cy="52393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Year 6 only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Scientific process of how a baby is conceived and born</a:t>
            </a:r>
          </a:p>
          <a:p>
            <a:pPr>
              <a:lnSpc>
                <a:spcPct val="150000"/>
              </a:lnSpc>
            </a:pPr>
            <a:endParaRPr lang="en-GB" sz="4400" dirty="0">
              <a:solidFill>
                <a:srgbClr val="BED712"/>
              </a:solidFill>
              <a:latin typeface="Calibri" pitchFamily="34"/>
              <a:ea typeface="+mn-ea"/>
              <a:cs typeface="Calibri" pitchFamily="34"/>
            </a:endParaRPr>
          </a:p>
          <a:p>
            <a:pPr>
              <a:lnSpc>
                <a:spcPct val="150000"/>
              </a:lnSpc>
            </a:pPr>
            <a:endParaRPr lang="en-GB" sz="4400" dirty="0">
              <a:solidFill>
                <a:srgbClr val="BED712"/>
              </a:solidFill>
              <a:latin typeface="Calibri" pitchFamily="34"/>
              <a:ea typeface="+mn-ea"/>
              <a:cs typeface="Calibri" pitchFamily="34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122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918268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none" strike="noStrike" kern="1200" cap="none" spc="0" baseline="0" dirty="0">
                <a:solidFill>
                  <a:srgbClr val="002060"/>
                </a:solidFill>
                <a:uFillTx/>
                <a:latin typeface="Calibri" pitchFamily="34"/>
                <a:cs typeface="Calibri" pitchFamily="34"/>
              </a:rPr>
              <a:t>What is important to remember?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8F644264-FFCC-4E84-A5C6-17BD162B71C5}"/>
              </a:ext>
            </a:extLst>
          </p:cNvPr>
          <p:cNvSpPr/>
          <p:nvPr/>
        </p:nvSpPr>
        <p:spPr>
          <a:xfrm>
            <a:off x="395020" y="2312668"/>
            <a:ext cx="2360055" cy="2544335"/>
          </a:xfrm>
          <a:prstGeom prst="roundRect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Normalise the themes being discussed</a:t>
            </a:r>
          </a:p>
        </p:txBody>
      </p:sp>
      <p:sp>
        <p:nvSpPr>
          <p:cNvPr id="11" name="Rounded Rectangle 13">
            <a:extLst>
              <a:ext uri="{FF2B5EF4-FFF2-40B4-BE49-F238E27FC236}">
                <a16:creationId xmlns:a16="http://schemas.microsoft.com/office/drawing/2014/main" id="{E6B20CC9-CED7-4563-98A6-4F598FA5956E}"/>
              </a:ext>
            </a:extLst>
          </p:cNvPr>
          <p:cNvSpPr/>
          <p:nvPr/>
        </p:nvSpPr>
        <p:spPr>
          <a:xfrm>
            <a:off x="6248543" y="2312671"/>
            <a:ext cx="2416765" cy="2544333"/>
          </a:xfrm>
          <a:prstGeom prst="roundRect">
            <a:avLst/>
          </a:prstGeom>
          <a:solidFill>
            <a:srgbClr val="9CC6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You don’t need to answer everything immediately</a:t>
            </a:r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id="{C5177445-11D2-411E-BF53-AFE627762175}"/>
              </a:ext>
            </a:extLst>
          </p:cNvPr>
          <p:cNvSpPr/>
          <p:nvPr/>
        </p:nvSpPr>
        <p:spPr>
          <a:xfrm>
            <a:off x="3321132" y="2312669"/>
            <a:ext cx="2416765" cy="2544335"/>
          </a:xfrm>
          <a:prstGeom prst="roundRect">
            <a:avLst/>
          </a:prstGeom>
          <a:solidFill>
            <a:srgbClr val="F9B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Be sensitive to discussions </a:t>
            </a:r>
          </a:p>
        </p:txBody>
      </p:sp>
      <p:sp>
        <p:nvSpPr>
          <p:cNvPr id="13" name="Rounded Rectangle 17">
            <a:extLst>
              <a:ext uri="{FF2B5EF4-FFF2-40B4-BE49-F238E27FC236}">
                <a16:creationId xmlns:a16="http://schemas.microsoft.com/office/drawing/2014/main" id="{F6E89B79-829B-4A2F-BABE-1A87C582A46E}"/>
              </a:ext>
            </a:extLst>
          </p:cNvPr>
          <p:cNvSpPr/>
          <p:nvPr/>
        </p:nvSpPr>
        <p:spPr>
          <a:xfrm>
            <a:off x="9429150" y="2312668"/>
            <a:ext cx="2434622" cy="2544334"/>
          </a:xfrm>
          <a:prstGeom prst="roundRect">
            <a:avLst/>
          </a:prstGeom>
          <a:solidFill>
            <a:srgbClr val="E13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</a:rPr>
              <a:t>Safeguarding – If in doubt – shout!</a:t>
            </a:r>
          </a:p>
        </p:txBody>
      </p:sp>
    </p:spTree>
    <p:extLst>
      <p:ext uri="{BB962C8B-B14F-4D97-AF65-F5344CB8AC3E}">
        <p14:creationId xmlns:p14="http://schemas.microsoft.com/office/powerpoint/2010/main" val="1731261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918268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none" strike="noStrike" kern="1200" cap="none" spc="0" baseline="0" dirty="0">
                <a:solidFill>
                  <a:srgbClr val="002060"/>
                </a:solidFill>
                <a:uFillTx/>
                <a:latin typeface="Calibri" pitchFamily="34"/>
                <a:cs typeface="Calibri" pitchFamily="34"/>
              </a:rPr>
              <a:t>What is important to remember?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8F644264-FFCC-4E84-A5C6-17BD162B71C5}"/>
              </a:ext>
            </a:extLst>
          </p:cNvPr>
          <p:cNvSpPr/>
          <p:nvPr/>
        </p:nvSpPr>
        <p:spPr>
          <a:xfrm>
            <a:off x="395020" y="2312668"/>
            <a:ext cx="2360055" cy="2544335"/>
          </a:xfrm>
          <a:prstGeom prst="roundRect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Don’t feel pressured</a:t>
            </a:r>
          </a:p>
        </p:txBody>
      </p:sp>
      <p:sp>
        <p:nvSpPr>
          <p:cNvPr id="11" name="Rounded Rectangle 13">
            <a:extLst>
              <a:ext uri="{FF2B5EF4-FFF2-40B4-BE49-F238E27FC236}">
                <a16:creationId xmlns:a16="http://schemas.microsoft.com/office/drawing/2014/main" id="{E6B20CC9-CED7-4563-98A6-4F598FA5956E}"/>
              </a:ext>
            </a:extLst>
          </p:cNvPr>
          <p:cNvSpPr/>
          <p:nvPr/>
        </p:nvSpPr>
        <p:spPr>
          <a:xfrm>
            <a:off x="6248543" y="2312671"/>
            <a:ext cx="2416765" cy="2544333"/>
          </a:xfrm>
          <a:prstGeom prst="roundRect">
            <a:avLst/>
          </a:prstGeom>
          <a:solidFill>
            <a:srgbClr val="9CC6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Question box</a:t>
            </a:r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id="{C5177445-11D2-411E-BF53-AFE627762175}"/>
              </a:ext>
            </a:extLst>
          </p:cNvPr>
          <p:cNvSpPr/>
          <p:nvPr/>
        </p:nvSpPr>
        <p:spPr>
          <a:xfrm>
            <a:off x="3321132" y="2312669"/>
            <a:ext cx="2416765" cy="2544335"/>
          </a:xfrm>
          <a:prstGeom prst="roundRect">
            <a:avLst/>
          </a:prstGeom>
          <a:solidFill>
            <a:srgbClr val="F9B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Visual timetable</a:t>
            </a:r>
          </a:p>
        </p:txBody>
      </p:sp>
      <p:sp>
        <p:nvSpPr>
          <p:cNvPr id="13" name="Rounded Rectangle 17">
            <a:extLst>
              <a:ext uri="{FF2B5EF4-FFF2-40B4-BE49-F238E27FC236}">
                <a16:creationId xmlns:a16="http://schemas.microsoft.com/office/drawing/2014/main" id="{F6E89B79-829B-4A2F-BABE-1A87C582A46E}"/>
              </a:ext>
            </a:extLst>
          </p:cNvPr>
          <p:cNvSpPr/>
          <p:nvPr/>
        </p:nvSpPr>
        <p:spPr>
          <a:xfrm>
            <a:off x="9429150" y="2312668"/>
            <a:ext cx="2434622" cy="2544334"/>
          </a:xfrm>
          <a:prstGeom prst="roundRect">
            <a:avLst/>
          </a:prstGeom>
          <a:solidFill>
            <a:srgbClr val="E13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</a:rPr>
              <a:t>Prepare and practice!</a:t>
            </a:r>
          </a:p>
        </p:txBody>
      </p:sp>
    </p:spTree>
    <p:extLst>
      <p:ext uri="{BB962C8B-B14F-4D97-AF65-F5344CB8AC3E}">
        <p14:creationId xmlns:p14="http://schemas.microsoft.com/office/powerpoint/2010/main" val="3916286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918268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none" strike="noStrike" kern="1200" cap="none" spc="0" baseline="0" dirty="0">
                <a:solidFill>
                  <a:srgbClr val="002060"/>
                </a:solidFill>
                <a:uFillTx/>
                <a:latin typeface="Calibri" pitchFamily="34"/>
                <a:cs typeface="Calibri" pitchFamily="34"/>
              </a:rPr>
              <a:t>Lesson plans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2" descr="Related image">
            <a:extLst>
              <a:ext uri="{FF2B5EF4-FFF2-40B4-BE49-F238E27FC236}">
                <a16:creationId xmlns:a16="http://schemas.microsoft.com/office/drawing/2014/main" id="{F8336734-17E0-4B48-B7E4-86F10ED98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165" y="1423276"/>
            <a:ext cx="5037670" cy="503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578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918268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none" strike="noStrike" kern="1200" cap="none" spc="0" baseline="0" dirty="0">
                <a:solidFill>
                  <a:srgbClr val="002060"/>
                </a:solidFill>
                <a:uFillTx/>
                <a:latin typeface="Calibri" pitchFamily="34"/>
                <a:cs typeface="Calibri" pitchFamily="34"/>
              </a:rPr>
              <a:t>Tricky questions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2" descr="Image result for questions">
            <a:extLst>
              <a:ext uri="{FF2B5EF4-FFF2-40B4-BE49-F238E27FC236}">
                <a16:creationId xmlns:a16="http://schemas.microsoft.com/office/drawing/2014/main" id="{D96E6B80-A161-4A43-8ACC-3F2E33C5A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649" y="1591535"/>
            <a:ext cx="6458702" cy="430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302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4B2A3-3249-458E-9731-152D7F804F6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E100B-F8EC-4C2B-8B33-6BCA9654895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479845-94DF-4FF3-A07F-5065238C330D}"/>
              </a:ext>
            </a:extLst>
          </p:cNvPr>
          <p:cNvSpPr/>
          <p:nvPr/>
        </p:nvSpPr>
        <p:spPr>
          <a:xfrm>
            <a:off x="0" y="0"/>
            <a:ext cx="12191996" cy="6876388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6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64980184-C3CE-48E7-B8BE-92F4A9B3D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9215"/>
            <a:ext cx="2004282" cy="25087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6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41F0A9B2-79EB-4B4E-98D9-19409B0BF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187714" y="0"/>
            <a:ext cx="2004282" cy="25087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8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47CAFA6A-DDD6-49AD-B060-ED8AE5BFAD3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6417" y="5952122"/>
            <a:ext cx="1517355" cy="65556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2" descr="Image result for questions">
            <a:extLst>
              <a:ext uri="{FF2B5EF4-FFF2-40B4-BE49-F238E27FC236}">
                <a16:creationId xmlns:a16="http://schemas.microsoft.com/office/drawing/2014/main" id="{82687236-95AA-416F-AFDB-9A926CEFF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19" y="923169"/>
            <a:ext cx="7580358" cy="503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0544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4B2A3-3249-458E-9731-152D7F804F6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E100B-F8EC-4C2B-8B33-6BCA9654895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479845-94DF-4FF3-A07F-5065238C330D}"/>
              </a:ext>
            </a:extLst>
          </p:cNvPr>
          <p:cNvSpPr/>
          <p:nvPr/>
        </p:nvSpPr>
        <p:spPr>
          <a:xfrm>
            <a:off x="0" y="0"/>
            <a:ext cx="12191996" cy="6876388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6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64980184-C3CE-48E7-B8BE-92F4A9B3D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9215"/>
            <a:ext cx="2004282" cy="25087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6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41F0A9B2-79EB-4B4E-98D9-19409B0BF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187714" y="0"/>
            <a:ext cx="2004282" cy="25087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8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47CAFA6A-DDD6-49AD-B060-ED8AE5BFAD3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6417" y="5952122"/>
            <a:ext cx="1517355" cy="65556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80D24C5-461D-4ED3-B1D0-2DA11D86B041}"/>
              </a:ext>
            </a:extLst>
          </p:cNvPr>
          <p:cNvSpPr txBox="1"/>
          <p:nvPr/>
        </p:nvSpPr>
        <p:spPr>
          <a:xfrm>
            <a:off x="380149" y="1119095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2"/>
                </a:solidFill>
                <a:latin typeface="Calibri" panose="020F0502020204030204" pitchFamily="34" charset="0"/>
              </a:rPr>
              <a:t>Please complete workshops evaluation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2FB699-4996-48D1-996D-AA989F9540BA}"/>
              </a:ext>
            </a:extLst>
          </p:cNvPr>
          <p:cNvSpPr/>
          <p:nvPr/>
        </p:nvSpPr>
        <p:spPr>
          <a:xfrm>
            <a:off x="380149" y="2431764"/>
            <a:ext cx="10265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3200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https://www.surveymonkey.co.uk/r/hittraining1920</a:t>
            </a:r>
            <a:endParaRPr lang="en-GB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3088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1" descr="https://www.footfiles.com/sites/mfen/files/styles/620x413/public/images/how_to_safeguard_your_kids_from_spring_and_summer_foot_injuries.png">
            <a:extLst>
              <a:ext uri="{FF2B5EF4-FFF2-40B4-BE49-F238E27FC236}">
                <a16:creationId xmlns:a16="http://schemas.microsoft.com/office/drawing/2014/main" id="{4BE11B3D-215A-46E7-9B78-FD99B17B26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5008" b="9952"/>
          <a:stretch>
            <a:fillRect/>
          </a:stretch>
        </p:blipFill>
        <p:spPr>
          <a:xfrm>
            <a:off x="0" y="-244611"/>
            <a:ext cx="15327172" cy="561950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16">
            <a:extLst>
              <a:ext uri="{FF2B5EF4-FFF2-40B4-BE49-F238E27FC236}">
                <a16:creationId xmlns:a16="http://schemas.microsoft.com/office/drawing/2014/main" id="{41F2FE7A-C8DB-4CB3-A0DE-EA962BD849B0}"/>
              </a:ext>
            </a:extLst>
          </p:cNvPr>
          <p:cNvSpPr txBox="1"/>
          <p:nvPr/>
        </p:nvSpPr>
        <p:spPr>
          <a:xfrm>
            <a:off x="938465" y="2142700"/>
            <a:ext cx="2913397" cy="187705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1219169" rtl="0" fontAlgn="auto" hangingPunct="1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AU" sz="4800" b="1" i="0" u="none" strike="noStrike" kern="1200" cap="none" spc="0" baseline="0" dirty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</a:rPr>
              <a:t>Thank </a:t>
            </a:r>
          </a:p>
          <a:p>
            <a:pPr marL="0" marR="0" lvl="0" indent="0" algn="l" defTabSz="1219169" rtl="0" fontAlgn="auto" hangingPunct="1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AU" sz="4800" b="1" i="0" u="none" strike="noStrike" kern="1200" cap="none" spc="0" baseline="0" dirty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</a:rPr>
              <a:t>you for attending!</a:t>
            </a:r>
            <a:endParaRPr lang="en-AU" sz="4800" b="0" i="0" u="none" strike="noStrike" kern="1200" cap="none" spc="0" baseline="0" dirty="0">
              <a:solidFill>
                <a:srgbClr val="FFFFFF"/>
              </a:solidFill>
              <a:effectLst>
                <a:outerShdw>
                  <a:srgbClr val="000000"/>
                </a:outerShdw>
              </a:effectLst>
              <a:uFillTx/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D4F412-BA2F-4A91-A302-98F61812EC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18878" y="5608097"/>
            <a:ext cx="1563038" cy="103348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18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15D87C2B-AF8C-490F-B720-0DA66A1ECD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3329" y="5758223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86B42-AE65-4EA1-9204-DBCEFB932E4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579DE-6A8D-42B5-9CE1-A6FD47792A4B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722537-CCE9-497D-B86F-E24DBD164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632" y="-28347"/>
            <a:ext cx="12193889" cy="68758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angle 12">
            <a:extLst>
              <a:ext uri="{FF2B5EF4-FFF2-40B4-BE49-F238E27FC236}">
                <a16:creationId xmlns:a16="http://schemas.microsoft.com/office/drawing/2014/main" id="{BDB809E4-E1E2-4BF5-B296-FA6B9729EF0D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7A8963A-5483-42A6-BDDA-912730FBB217}"/>
              </a:ext>
            </a:extLst>
          </p:cNvPr>
          <p:cNvSpPr txBox="1"/>
          <p:nvPr/>
        </p:nvSpPr>
        <p:spPr>
          <a:xfrm>
            <a:off x="983985" y="585636"/>
            <a:ext cx="942654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1219169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</a:rPr>
              <a:t>What we do</a:t>
            </a:r>
          </a:p>
        </p:txBody>
      </p:sp>
      <p:sp>
        <p:nvSpPr>
          <p:cNvPr id="27" name="Oval 17">
            <a:extLst>
              <a:ext uri="{FF2B5EF4-FFF2-40B4-BE49-F238E27FC236}">
                <a16:creationId xmlns:a16="http://schemas.microsoft.com/office/drawing/2014/main" id="{92CB185B-699E-4935-81A5-D562228521EB}"/>
              </a:ext>
            </a:extLst>
          </p:cNvPr>
          <p:cNvSpPr/>
          <p:nvPr/>
        </p:nvSpPr>
        <p:spPr>
          <a:xfrm>
            <a:off x="204928" y="2254842"/>
            <a:ext cx="2417938" cy="230426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57150" cap="flat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1" i="0" u="none" strike="noStrike" kern="1200" cap="none" spc="0" baseline="0">
              <a:solidFill>
                <a:srgbClr val="FFFFFF"/>
              </a:solidFill>
              <a:uFillTx/>
              <a:latin typeface="Calibri" pitchFamily="34"/>
            </a:endParaRPr>
          </a:p>
        </p:txBody>
      </p:sp>
      <p:sp>
        <p:nvSpPr>
          <p:cNvPr id="12" name="TextBox 23">
            <a:extLst>
              <a:ext uri="{FF2B5EF4-FFF2-40B4-BE49-F238E27FC236}">
                <a16:creationId xmlns:a16="http://schemas.microsoft.com/office/drawing/2014/main" id="{87368F64-D68E-4A30-988E-6FE258C05821}"/>
              </a:ext>
            </a:extLst>
          </p:cNvPr>
          <p:cNvSpPr txBox="1"/>
          <p:nvPr/>
        </p:nvSpPr>
        <p:spPr>
          <a:xfrm>
            <a:off x="9267724" y="3117692"/>
            <a:ext cx="2471412" cy="5027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67" b="1" dirty="0">
                <a:solidFill>
                  <a:srgbClr val="FFFFFF"/>
                </a:solidFill>
                <a:latin typeface="Calibri Light"/>
              </a:rPr>
              <a:t>RSE</a:t>
            </a:r>
            <a:endParaRPr lang="en-GB" sz="2667" b="1" i="0" u="none" strike="noStrike" kern="1200" cap="none" spc="0" baseline="0" dirty="0">
              <a:solidFill>
                <a:srgbClr val="FFFFFF"/>
              </a:solidFill>
              <a:uFillTx/>
              <a:latin typeface="Calibri Light"/>
            </a:endParaRPr>
          </a:p>
        </p:txBody>
      </p:sp>
      <p:sp>
        <p:nvSpPr>
          <p:cNvPr id="17" name="AutoShape 28" descr="https://cdn3.iconfinder.com/data/icons/stroke/53/28-512.png">
            <a:extLst>
              <a:ext uri="{FF2B5EF4-FFF2-40B4-BE49-F238E27FC236}">
                <a16:creationId xmlns:a16="http://schemas.microsoft.com/office/drawing/2014/main" id="{893F5363-4978-444D-A8E6-4AC5EEEACEE9}"/>
              </a:ext>
            </a:extLst>
          </p:cNvPr>
          <p:cNvSpPr/>
          <p:nvPr/>
        </p:nvSpPr>
        <p:spPr>
          <a:xfrm>
            <a:off x="2594545" y="1926814"/>
            <a:ext cx="406395" cy="40640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121916" tIns="60963" rIns="121916" bIns="60963" anchor="t" anchorCtr="0" compatLnSpc="1">
            <a:noAutofit/>
          </a:bodyPr>
          <a:lstStyle/>
          <a:p>
            <a:pPr marL="0" marR="0" lvl="0" indent="0" algn="l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0" i="0" u="none" strike="noStrike" kern="1200" cap="none" spc="0" baseline="0">
              <a:solidFill>
                <a:srgbClr val="000000"/>
              </a:solidFill>
              <a:uFillTx/>
              <a:latin typeface="Tw Cen MT"/>
            </a:endParaRPr>
          </a:p>
        </p:txBody>
      </p:sp>
      <p:pic>
        <p:nvPicPr>
          <p:cNvPr id="23" name="Picture 37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158B6F93-B7C7-4BE0-ADBE-E2A970B1D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1" y="5168344"/>
            <a:ext cx="1341443" cy="16791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4" name="Picture 38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A821D589-69FD-4267-8BE1-C53140FD9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799991">
            <a:off x="10680319" y="-28347"/>
            <a:ext cx="1517355" cy="18993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6" name="Picture 25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7B002228-47C7-40AB-9FF6-2E851012C4D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6417" y="5952122"/>
            <a:ext cx="1517355" cy="65556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2" name="TextBox 35">
            <a:extLst>
              <a:ext uri="{FF2B5EF4-FFF2-40B4-BE49-F238E27FC236}">
                <a16:creationId xmlns:a16="http://schemas.microsoft.com/office/drawing/2014/main" id="{9EA0A700-D4AF-4798-BED0-B798458E1C54}"/>
              </a:ext>
            </a:extLst>
          </p:cNvPr>
          <p:cNvSpPr txBox="1"/>
          <p:nvPr/>
        </p:nvSpPr>
        <p:spPr>
          <a:xfrm>
            <a:off x="233249" y="2942461"/>
            <a:ext cx="2471412" cy="83612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 defTabSz="1219169">
              <a:lnSpc>
                <a:spcPts val="29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67" b="1" dirty="0">
                <a:solidFill>
                  <a:schemeClr val="bg1"/>
                </a:solidFill>
                <a:latin typeface="Calibri Light"/>
              </a:rPr>
              <a:t>Safeguarding prevention</a:t>
            </a:r>
          </a:p>
        </p:txBody>
      </p:sp>
      <p:sp>
        <p:nvSpPr>
          <p:cNvPr id="28" name="TextBox 35">
            <a:extLst>
              <a:ext uri="{FF2B5EF4-FFF2-40B4-BE49-F238E27FC236}">
                <a16:creationId xmlns:a16="http://schemas.microsoft.com/office/drawing/2014/main" id="{7EE8A320-2B7B-437B-A093-FF228C2678A9}"/>
              </a:ext>
            </a:extLst>
          </p:cNvPr>
          <p:cNvSpPr txBox="1"/>
          <p:nvPr/>
        </p:nvSpPr>
        <p:spPr>
          <a:xfrm>
            <a:off x="2467025" y="2838021"/>
            <a:ext cx="2471412" cy="120802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1219169" rtl="0" fontAlgn="auto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67" b="1" i="0" u="none" strike="noStrike" kern="1200" cap="none" spc="0" baseline="0" dirty="0">
                <a:solidFill>
                  <a:schemeClr val="bg1"/>
                </a:solidFill>
                <a:uFillTx/>
                <a:latin typeface="Calibri Light"/>
              </a:rPr>
              <a:t>Mental healt</a:t>
            </a:r>
            <a:r>
              <a:rPr lang="en-GB" sz="2667" b="1" dirty="0">
                <a:solidFill>
                  <a:schemeClr val="bg1"/>
                </a:solidFill>
                <a:latin typeface="Calibri Light"/>
              </a:rPr>
              <a:t>h and emotional wellbeing</a:t>
            </a:r>
            <a:endParaRPr lang="en-GB" sz="2667" b="1" i="0" u="none" strike="noStrike" kern="1200" cap="none" spc="0" baseline="0" dirty="0">
              <a:solidFill>
                <a:schemeClr val="bg1"/>
              </a:solidFill>
              <a:uFillTx/>
              <a:latin typeface="Calibri Light"/>
            </a:endParaRPr>
          </a:p>
        </p:txBody>
      </p:sp>
      <p:sp>
        <p:nvSpPr>
          <p:cNvPr id="29" name="TextBox 35">
            <a:extLst>
              <a:ext uri="{FF2B5EF4-FFF2-40B4-BE49-F238E27FC236}">
                <a16:creationId xmlns:a16="http://schemas.microsoft.com/office/drawing/2014/main" id="{0376EA85-3330-4121-AFE0-1D8E6A13EA26}"/>
              </a:ext>
            </a:extLst>
          </p:cNvPr>
          <p:cNvSpPr txBox="1"/>
          <p:nvPr/>
        </p:nvSpPr>
        <p:spPr>
          <a:xfrm>
            <a:off x="4707328" y="3155589"/>
            <a:ext cx="2471412" cy="5027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67" b="1" i="0" u="none" strike="noStrike" kern="1200" cap="none" spc="0" baseline="0" dirty="0">
                <a:solidFill>
                  <a:schemeClr val="bg1"/>
                </a:solidFill>
                <a:uFillTx/>
                <a:latin typeface="Calibri Light"/>
              </a:rPr>
              <a:t>PSHE</a:t>
            </a:r>
          </a:p>
        </p:txBody>
      </p:sp>
      <p:sp>
        <p:nvSpPr>
          <p:cNvPr id="30" name="TextBox 35">
            <a:extLst>
              <a:ext uri="{FF2B5EF4-FFF2-40B4-BE49-F238E27FC236}">
                <a16:creationId xmlns:a16="http://schemas.microsoft.com/office/drawing/2014/main" id="{229B0681-D5F4-4579-9398-A74DC53A5B94}"/>
              </a:ext>
            </a:extLst>
          </p:cNvPr>
          <p:cNvSpPr txBox="1"/>
          <p:nvPr/>
        </p:nvSpPr>
        <p:spPr>
          <a:xfrm>
            <a:off x="6969203" y="2824987"/>
            <a:ext cx="2471412" cy="120802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R="0" lvl="0" indent="0" algn="ctr" defTabSz="1219169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67" b="1" kern="0" dirty="0">
                <a:solidFill>
                  <a:schemeClr val="bg1"/>
                </a:solidFill>
                <a:latin typeface="Calibri Light"/>
              </a:rPr>
              <a:t>Nutrition </a:t>
            </a:r>
          </a:p>
          <a:p>
            <a:pPr marR="0" lvl="0" indent="0" algn="ctr" defTabSz="1219169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67" b="1" kern="0" dirty="0">
                <a:solidFill>
                  <a:schemeClr val="bg1"/>
                </a:solidFill>
                <a:latin typeface="Calibri Light"/>
              </a:rPr>
              <a:t>&amp;</a:t>
            </a:r>
          </a:p>
          <a:p>
            <a:pPr marR="0" lvl="0" indent="0" algn="ctr" defTabSz="1219169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67" b="1" kern="0" dirty="0">
                <a:solidFill>
                  <a:schemeClr val="bg1"/>
                </a:solidFill>
                <a:latin typeface="Calibri Light"/>
              </a:rPr>
              <a:t> exercise</a:t>
            </a:r>
          </a:p>
        </p:txBody>
      </p:sp>
      <p:sp>
        <p:nvSpPr>
          <p:cNvPr id="32" name="Oval 17">
            <a:extLst>
              <a:ext uri="{FF2B5EF4-FFF2-40B4-BE49-F238E27FC236}">
                <a16:creationId xmlns:a16="http://schemas.microsoft.com/office/drawing/2014/main" id="{EC99D1BC-39CD-446E-BA03-93E99DEC04DB}"/>
              </a:ext>
            </a:extLst>
          </p:cNvPr>
          <p:cNvSpPr/>
          <p:nvPr/>
        </p:nvSpPr>
        <p:spPr>
          <a:xfrm>
            <a:off x="2481285" y="2227640"/>
            <a:ext cx="2417938" cy="230426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57150" cap="flat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1" i="0" u="none" strike="noStrike" kern="1200" cap="none" spc="0" baseline="0">
              <a:solidFill>
                <a:srgbClr val="FFFFFF"/>
              </a:solidFill>
              <a:uFillTx/>
              <a:latin typeface="Calibri" pitchFamily="34"/>
            </a:endParaRPr>
          </a:p>
        </p:txBody>
      </p:sp>
      <p:sp>
        <p:nvSpPr>
          <p:cNvPr id="33" name="Oval 17">
            <a:extLst>
              <a:ext uri="{FF2B5EF4-FFF2-40B4-BE49-F238E27FC236}">
                <a16:creationId xmlns:a16="http://schemas.microsoft.com/office/drawing/2014/main" id="{41DC7ABD-1432-4AE0-BDFE-E40A16D9E389}"/>
              </a:ext>
            </a:extLst>
          </p:cNvPr>
          <p:cNvSpPr/>
          <p:nvPr/>
        </p:nvSpPr>
        <p:spPr>
          <a:xfrm>
            <a:off x="4750419" y="2289902"/>
            <a:ext cx="2417938" cy="230426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57150" cap="flat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1" i="0" u="none" strike="noStrike" kern="1200" cap="none" spc="0" baseline="0">
              <a:solidFill>
                <a:srgbClr val="FFFFFF"/>
              </a:solidFill>
              <a:uFillTx/>
              <a:latin typeface="Calibri" pitchFamily="34"/>
            </a:endParaRPr>
          </a:p>
        </p:txBody>
      </p:sp>
      <p:sp>
        <p:nvSpPr>
          <p:cNvPr id="34" name="Oval 17">
            <a:extLst>
              <a:ext uri="{FF2B5EF4-FFF2-40B4-BE49-F238E27FC236}">
                <a16:creationId xmlns:a16="http://schemas.microsoft.com/office/drawing/2014/main" id="{CA2D17D1-6930-45C4-9647-18B7626CFD08}"/>
              </a:ext>
            </a:extLst>
          </p:cNvPr>
          <p:cNvSpPr/>
          <p:nvPr/>
        </p:nvSpPr>
        <p:spPr>
          <a:xfrm>
            <a:off x="6988207" y="2216945"/>
            <a:ext cx="2417938" cy="230426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57150" cap="flat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1" i="0" u="none" strike="noStrike" kern="1200" cap="none" spc="0" baseline="0">
              <a:solidFill>
                <a:srgbClr val="FFFFFF"/>
              </a:solidFill>
              <a:uFillTx/>
              <a:latin typeface="Calibri" pitchFamily="34"/>
            </a:endParaRPr>
          </a:p>
        </p:txBody>
      </p:sp>
      <p:sp>
        <p:nvSpPr>
          <p:cNvPr id="35" name="Oval 17">
            <a:extLst>
              <a:ext uri="{FF2B5EF4-FFF2-40B4-BE49-F238E27FC236}">
                <a16:creationId xmlns:a16="http://schemas.microsoft.com/office/drawing/2014/main" id="{9756C5E5-0EA0-42E6-87C8-C87A4371390B}"/>
              </a:ext>
            </a:extLst>
          </p:cNvPr>
          <p:cNvSpPr/>
          <p:nvPr/>
        </p:nvSpPr>
        <p:spPr>
          <a:xfrm>
            <a:off x="9257341" y="2209713"/>
            <a:ext cx="2417938" cy="230426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57150" cap="flat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1" i="0" u="none" strike="noStrike" kern="1200" cap="none" spc="0" baseline="0">
              <a:solidFill>
                <a:srgbClr val="FFFFFF"/>
              </a:solidFill>
              <a:uFillTx/>
              <a:latin typeface="Calibri" pitchFamily="3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770777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none" strike="noStrike" kern="1200" cap="none" spc="0" baseline="0" dirty="0">
                <a:solidFill>
                  <a:srgbClr val="002060"/>
                </a:solidFill>
                <a:uFillTx/>
                <a:latin typeface="Calibri" pitchFamily="34"/>
                <a:cs typeface="Calibri" pitchFamily="34"/>
              </a:rPr>
              <a:t>Outcomes for training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0C52DF5-7239-4A9C-B323-DF7D8FB33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solidFill>
                  <a:srgbClr val="002060"/>
                </a:solidFill>
              </a:rPr>
              <a:t>Increased confidence delivering RSE lessons</a:t>
            </a:r>
          </a:p>
          <a:p>
            <a:r>
              <a:rPr lang="en-GB" sz="4800" dirty="0">
                <a:solidFill>
                  <a:srgbClr val="002060"/>
                </a:solidFill>
              </a:rPr>
              <a:t>Increased confidence answering questions during RSE lessons</a:t>
            </a:r>
          </a:p>
          <a:p>
            <a:r>
              <a:rPr lang="en-GB" sz="4800" dirty="0">
                <a:solidFill>
                  <a:srgbClr val="002060"/>
                </a:solidFill>
              </a:rPr>
              <a:t>Knowledge of when topics are taught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5" descr="data:image/jpeg;base64,/9j/4AAQSkZJRgABAQAAAQABAAD/2wCEAAkGBxQTEhUUExMWFhUUFhgYFxgWFxcWHBsXGBgYGBcVHBgYHSggHholHBcYITEiJSkrLi4uFx8zODUsNygtLisBCgoKDQ0OFBAQFywcHBwrLCwsLCwsLCwrLCwsLCwsLDcsLCwsLCwsLCwsKyssLywsLCwsLCwsLCwsLCwsLCssLP/AABEIAMMBAwMBIgACEQEDEQH/xAAcAAEAAQUBAQAAAAAAAAAAAAAABgIDBAUHAQj/xABKEAACAQMBBQQGBAoHBwUAAAABAgMABBEhBQYSMUETUWFxByIyQoGRFHKhsRUjM1JigpKiwdFDRGNzsuHwFiRTVIOT0yVFVaPC/8QAFgEBAQEAAAAAAAAAAAAAAAAAAAEC/8QAGhEBAQEBAQEBAAAAAAAAAAAAAAERMQIhEv/aAAwDAQACEQMRAD8A7jSlKBXhbHxoTVvOtBdpSlApSlApSlApSqcmgqpVIPfVVApSsHa22be2XjuJo4l73YLnwAOpPgKDOpUIPpIil0srW6vO544jHF3ayS8I+yrX4X21MAUtLO1B5ieZ52HjiEBftoJ5Sufvsfa8hy+11jHVIbOLHwZ2LVd/2Yujz2veZ8FgUfLgpgndeE1zi6tdt22Xt7yK9Uf0VxEkTY7leMgFvrECr1h6TUUiPaNvLZSaAlg0kevXjC8vHBAzqaDoINe1YsrpJUV43V0YZDIQykeBGlX6BSlKBSlKBSlUk91BVSqMmqxQKUpQK8Jr01ayf8qAarVaKuKqoFKUoFKUoFKUoKW6U0616wqkmgZ0qrlQCudelHbMsrxbJtGxPdjMzjXsrf3iccuIA/AEe8KCq43nutoyvDsxlito24Zb5gH4mHtJbodG+udNcjGhbIsN07G3btJB28/Wa5YzyE9/rZC/ACqp3isYI7aBeFI14QBz7ySe8k5J7zWDDKzlWGiYORpz1/yrUiakcm11GiqT56CsWTash5YHkP51g0qi89255u3zx91WzIe8/M1TQDP+udEX4rl15MfI6/f1rIkuYplMdxGrow1DKGXX9E1g8RryitTPuDJbMZ9j3TWzE5MLEyQP4YOcd2ufDFZuw/SbwSC22tD9Cn6SH8hJy9YPqFGveV/SzpWfbXTIdDp1HQ1n31nb30LRTxq6HmrcwfzlPMHuYa1mwSdWyMjUHlXtcz9F15JaXNzsid2cQDtbVm5tA2PVzjHq8S/EuOS6dMqKUpSg8blXlekVTnHOg9B7qIKKKqoFKUoFeBa9pQKUpQKUpQKUpQKUpQKUpQa3eTbUdnbS3MvsRKWx1Y8lQeLMQB51APR3s+RYptp3Yzd3x4+XsRf0cY1OAQAcfmhB0qjfKT8KbUi2cuTa2eJrwjkz4/Fw+PPH6z9VqUbZnywQcl5+f+Q++rEaa9te0IJJz18c86sz38cREYDO+NI41LtjXBPRQcHViAe+syRcgjJBPUYz5jPWtau1o4m7C1iaWXmUhUu2T78jnlk+8x8zWkXlkum1W0wO6SZVb5IrD7aHaBQ4nieH9JsMn7an1R4uFFZEdntNxxfRo0/Rkn9b/wCsMufjWLNteWFhHeQvBxnhVmKyRse4OpIB56HB0JxgZorPrA/CRY/iIZZ+nEgVU8+N2AYfV4qy5nVUJbAQDXPLh7vKsfZ97dXQBtLcmL3ZZGEMZHQqPaZe5lBHjRFuS8nTV7OXHUxtHJjxI4g3yBrIsb+OYExtnBwwIKsp58LIwDKfAgVXLDtKLVrUSDr9HmDEDv4ZAhPkMmtetzDdHiQmO4i0JKmOROvZyxtgle9T5jBwQVtquW8pRgw6faOoqzHnA4sZxrjlnwz0qqiNf6Q4TBJabViGtnIBNgZLWsp4X5anh4jj65PSulo4IBByCMgjqDyNRm2hSeB4JBlWVkYd6OCP5/KvPRtdM1ksMhzLaO9rJ5wnhVvjHwN+tWa0lNKUqBSlKBSlKBSlKBSlKBSlKBSlKBSlKBSlKBWh343jXZ9lLctglRiNT70jaIvlnU+ANb6uWbdf8KbaS3GtrszEk3c9wfYQ69MY/VkHWg2Ho92KbKyMk+Tc3JM9wTzLvqqHyzr4lqvuxJJPM6ms/a91xHhHJefif8q020rsRRPIeSKT/KtxGHN2t1cCzt24MANcTDXsozoAP7RtQB4E9CD0LYmxobSIRQIFXmTzZm6u7HVmPeaj/o42b2NqruPx1we3lJ58TgFVP1U4V+B76mFZtUrF2ls+OeJ4ZVDxyDDA/eD0IOoI1BAIqPXO88zLLNBDGbeAsGkllKF+H22UBThB0YnUa4xjO52BtlLqLjUFSrFHQ4JVwASuRzGCrA9QwOnKmVJZxzDYezHuL38HTnjismdp885UUr9GRx3OrqxHIhWHKuwKMaDkKiGwEX8M7TI59lZZ/Zl/kK3e3tsdgEVE7WaZuGKPi4ASObM2DwoMjJAPtDTWnTja1Ht69147oBweyuEH4qdR6y/ot+fGeqn4YOtY9rvQ6XItruONGYqFeNyy8T54FYMAQGIKg9TpgVJ5OVLMJZXNNlXrtxxTKEuITwyqNRyysiHqjDUH7jpWwrG38iEM1veLphhbzeMUh9QnvKyYx/eNWTWoMzZM3DIB0bT+X+vGrWxJOw2xcw8lvII7hO7tIj2MoHiV7Mnyqypxr3Vg78XQhuNl3/JYrgwydwjuU4WLfV4ftqUjpVKUrKlKUoFKUoFKUoFKUoFKUoFKUoFKUoFKVEd8t63hdbOzUS30wyqn2YU6zynoo6Drp8Qb774/RSLa1j+kX0w/FQr7o/4sh91Bz1xnHQZI0e6eyDs+1MTOHuZXaW5kBJzI3QE6nA0z35PWrmxNlJZq5Dma6mObi5f2nbuXuQdAKyG8eXXNakR4zAak4HjUf9IGfoEwHVT/AITW84ve4hwcPIDPxyPuqze2YlidMkhxkZ7+YHgPCqiXbMuFKqV9kgFfIjI+ytyjZFcg3M3nFtw2V0ezKHhgkfRWQezEzHQSL7OvMAV0uC7rDTlu3d1rlE+is12IdI/93V5UmjGOAvwKeBsYDcXDrkesoBrom4+yXghdpV4HmfjKZB4FCKiqSDjiwuTgkZOMnGa25vQBkkADmTXNt8t9jd5stnsW4/VmuE9kKfajjbkzkaFhooJ68tX1b8YniS6tblbwh9tXEufxV/xJEc6E22Fhx4PGsjD4d9S7fzY00pimhDM0QkRlRuF+GTgPaIdPXUxjTIOCSMkAGGbW3eH0aNIvUkg4WjZNCGQghl8QQCB4Y61Kdzt/kuAsNyVhuxoVJwsuPfiJ555lPaXXmNacurZLMRfdXdm4luu0kNy5MsTzTXSNGeGBg8cSK6gtk4GVHCBxHIIAPWLiTAq3JdVrb++VVLMwVVGSzEAAd5J0FS3Tz5xGPSbKPoMgPWSAD63bx4q5B7K5/NH3VF9pbS/CVzGkWfosDcZfkJXAIyufcUE4PVjnkM1JmbXhXGeZznGOR+NWLV3NYG+tn9I2TdxD2o07Vev5MiTA8wrD9asqNvzQOHXUEc86jA+NZVrNwtkjIOjDvU8xVRvty9r/AEuxtrjIJkiUtjX1wOGQfBww+FbquVbhTfgvaEmy3Y/R7nM9kxJI19uHJ66fNc+/XVaw0UpSgUpSgUpSgUpVJ50Di8K9BrzxrwmgrpSlApStRvZvBHY2stzLyjGi9Wc6Ig8yRr01PSg1W/e9htAkFuokvLjSFDyUdZ5O6NdfMjHeRoNh7NFsj+sZJpjxXE7e3K/8EHJUGgFaPcdHnVtoXB47m7JJPRIgxCxIOi+rn5ZzjNSqtSIUryqhp41UQ7fDeea2UdhEhXiZOJ8txMgyyIisNQdCSfdbTStxuztV7iISMEIIBDRk4OR1RtUbwyw8eg13pNsDLYScPOEiUY00U+ufPhZj44rnW4G9RtZOzc/inOhJ0Unv7lPf0Pmaiut7Z2HDcqRIoOeuAfLIPOo/FudPDgW17PEg5IsrhR+owYVLredXXiU5H3eBq7VRD33Nkl0uruacZzwySO6/seqv2VItl7KigXEagaYzpy7hjQDwFZ1KBWo2xu7BcA8ajJ56AgnvIPXxGDW3oKCKJupOgAi2hcxqBgKJXIx9Vy2B5V4Ny+Mg3NxLPw6/jHeT4gOeEfs1MoIwck1QYzk46UVi2dokS8KDA+0+ZqGb8b5zWZAjWLJJAV+J2IHNjwsoUfFjqOWoG43p3njto2PF4ZHVvzU7z49K47b8e0L2NX5zSKuB7sYOWA8l4j86lHb9g7ReVMSxiOUKjlQcqVkGVZSR3ggg6gqeYwTta84R3eHw7q9qo1m9mxDe2wWM8N1bN21q45h1wTGD44HxCnpUs9H+9C7Qs0mxwyr6k6cikq+0MdAeY8D3g1p0YggjQjlUa2lcnZd9+Eoh/utyVjv41HsOSeG4AHeTnzLDm4xLFjsNKtW1wsiK6MGR1DKynIKkZDAjmCKqZqyr1mryMYFUqKuAUHtKUoFUsOtVUoKDiqgKYr2gUpSgVxv03X3bXdnZA+ogNzKO/msYPycfr12SvnneK67fbF/LnIjZYF8OzAVx+0p+dWdEi9HUv+5CPOTDLLGfg5Zf3WWpPUF3Kuuzu5YT7M6CVPrx4SQeZUofganVaZADzHfXpb/X+ulUivaCl0BBBGQQQQeoOhFfPG8+xzaXMkBzhTlCfejbVD8tD4g19E1EPSLusbyEPEPx8IJQfnrzaPz6jx061Krn+6G+j2xCSkmPkG5lR3Ee8v2iut7M25FMoYMNeRzlT5N/OvncjGh0I557+6srZ20pYDmJyueY5g+anQ00x9I17XG9l+kR00kQ+cbafsNp9tSCD0lREauR9aI//kVdHRKCuft6RocflflE/wDEVqr/ANI6nIUSv8o1/n9lB06e8RObanoOf2cvjUS3v33jhUoDr0RT6zfWPRfv8a5vtHfG4kBVCIlPMJnJHix/hio+T1PM6k+PfU0xmbW2pJcPxyH6qjko7h/PrU99D+xCWe7caAGOLxJ/KN8Bhfi1QndzYcl5OsMemdXbmETqx/gOpIr6A2dYpBEkUYwkahVH8T4k6k95pBk0pSqhVE0SurI6hkdSrKeTKdCDVdKCMbn7ek2TciwuG4rOUlraRjrECdUb9AE4J6ZzyJx19RmuFekK2Wa4hRgDwwSnyLOgQ/uN54NT70M7ee52eElJMtq7QOTzIXBQ/skLnqUNZsaTsCvaUqBSlKBSlKDwnGprn93vZdXrOuzezit0Yo17MOMMwyG7CPQMAffY8J17tbe9W1TtCV7KFytpC3DeSocGRv8Ak42H75HIaeBvqAFVFUKiAKiKMBVGgAFWRGFJsN5Py+1r5m69lItuue8LEmnzNYzblFjxRbW2irdM3JfB8QQCR4Zrb0rWDXQ71X+zSBtFfpdrnH0uFMOg75ohpwjvHdzYnFcw2DP2puJv+NcyuPJjn+JrtEV2w0PrDkQddKhO8O4YLNcbNIjk5vbHAjk+p0VviB9XWpwRu6doyk6DLW7iQDvXlIn6yFh8q6bbXCyIroco6hlPeGGQflXLrLaActGymOWPR4n0ZT158x41v9yNp9k5s3OFOXtye46vD5qdR4E91VE3pSlApSlBAt/NwvpBae2AE3N05CTxB5B/sPgdTyldnSl2j7Ng66MrDhK+eeVfSdavbex7ecAzL6w0WQEoy+HGPuOhqYuuJQbtsfbcDwUcX2nFZibtx9Wc/FR/Cp1c7kTLrDOki9BKOFv+5GCD+zWtm2Ber/Vi3jHLER+8yn7KCMPu9GfecfEfyrFl3a/Nk+DL/EH+FSxdjXZ/qcvxaEffJWVBuveP/Rxx/wB5ICR8IwwPzoOdXGxpk93iHepz9nP7KyN3d257yThiXCg4eRtFTzPVv0RrXUrPc2NWH0mcyE/0cYMa/HBLkfEDwqXW1ukahI1VFXQKoAA8gKYa1m7O70VlF2cYyTq7n2nbvPcO4dPma3FKVUKUpQKZrV3V4zMVTOhxpzP8hWn3pvjGiRBj9ImVgCPcjziSX62DwjxOdcGg0t/ddtcSzD2SQiH+zjyAfIsXYeDCt/6EZeG/2jF0ZYZAPH1snHm/2VGo0CgADAAAAHQDkK3/AKG1zta8PRbdFPmShH3U9cWO1UpSsKUpSgVBt+t5HMg2faMVnkXimlH9XhPNv71uSjmM500NSneHai2trNcMMiGNnx3lQSF+JwPjXA90dsPDPNPcCSQ3SRyzyKC3Zu7SMg4B6xXgI0GeHA0xysHR9n2UcESQxLwxxjCj7yT1YnUnqayKx7K9jmQPE6uh5MpBHlp18KyK0yUpSgCva8NM0Gk3q3aivQGb8XcIPxc6+0O5W/PTwOoycHnnmt0JjKtlOnBcdomHXkUBLGdG6HhU/PzAnu2994IsrD+PkGhCEBFP6UnL4DJqBR7Qlm2hbTSuGdmdMLoqpwnCKO4ZJydTnNFTS32td22kim7iHvrhZ1HiuiydBkYNb/ZG3YLnPZSAsPaQ5V180bDD5Vq6w7/ZcU2DIgLL7LjKuuOWHXDD51cRMqVDIJLyD8nMLhBj1LjR8eEy6k/WB5VnW++MQwLmOS1bvkHFHnwlTK/PFQSWmO/lVu3mV1DIysp5MpDA+RGlXKDCk2cM5jZoz+jy+VW+C4HJkbzGPuFbGlBrs3J6Rj516LSVvblIHcgx9tbClBYtrVU9kYzzPMnzNX6UoFKVq9rbfgt9JH9c+zGgLyN5IuvxOBQbSsPau1obdeKaRUzyB1Zj3Ko1Y+AFRu42reT6IBaR954ZJiPL2E/eNW7HZEcbFwC8p5yyEu5/Wbl5DAoL1xt+5n0t4uwQ/wBLOMufFYQdP1z8KjW0rVoLlHaR5fpAKO8hBIkXLJjGAFILAKBjSpdzrSb4xZtXYDJiZJR5owJ/dzVwYtSr0E25abaNx0MkcS/9MNxfYUqFbTvRFE0ncNPEn2R86696INhm02ZCHGJJszyZznMmCuc9QgQHxBrPpYmlKUrKlKUoIH6b5CNjzgHHG0Kk+BlQn7q5zsQgJI/Ljmkx5RnslHyjFdv3l2JHe20ttNnglXBI5gggqw8QwB+FcW2juxfbNTs5IDdW6ZKz24JcAknLxHUHU68vE1YlVfQl4u1iZopDzkiPCT9Yey/6wNbC325dR6SIlwv5yHsZMfVbKMfitaPZG14JMCOZSTzVvVb4Ka3N2RHG0jnAQEtnoAM8u81pF1d+YvWH0e54kOGHDHocA4z2mOoq3LvwfctJfDjeJBnx4Sx+yopYhuDLaM5Z2Hczktj4ZA+FZFXBt5977o+zFBH4szy/YAgqO273+1XZFfiiVyrOfxduoB00XWRiMHhy3tDpWHcI9xKY1VjBCyG44PaZSw4kUDmeHJx4eWes7Du7d4lW1ZDGgwFTTg8CvNW78jPfUVpti+j+yhAMym6kHvSeqg8FiXQDzzWyuN07BsEWixMpyrwM0TKe8FdD8Qa29KCOybEnj/JyiZfzZgI5P+4g4GPmq+da2DaiGUwuGimGpikADY71IJVxpzUmpBtbbsUBCkl5W9mKMcTnxx7q/pNgeNRHaewGug8sxVLliGjZT+S4PYRW6jnk6ZJJHIYI3lCuefKtXu5ftND+MAEsbGOTBBHGvPl8NK2laGtfYcXEXi4oHPvQMY/mB6p+INX4rm+i9maKde6ZDG2O7ji0z48NZdKmBFvPKPytlIPGKSKQefrMjfZWWm80WNY7hfAwuf8ADkViUpgzTvLF0Sc/9GQfeBVh95j7tpcN59in+KWrNKYD7fuT7Foi/wB7Pg/KNGH21jyX1+39JbxD9GJ5CPizgfZWRVyOLP8ADpn4/wCuVMGg21HciCZ2vpyUjdgEEcQyFJHsLnHxrN2Rs+OJBwIAzKC7c2ZiMksx1OvjWNvScwdkp9ad1iXHcx9Y+QQMaunbUSDMh7IY07TCHTIwATnp3UGyrVbW2k4dLe3USXM3sKeSr1kfuUAH5GsOPetJW4LSCe6fuijbHxJGQPHFYu5V1MrT3QjSWSWRkmjY8EiBD6qI50H1WAzwrqMVLRJ/9kJwo/8AU5O06n6PGyZ6gLkHFa7bew9o9lIg+j3KujL6hMMnrAjPC/qnGeQNbyPe+2zwys0DYzwzIU7uT6oeY5N1q8d67L/m4T5OGPyGtFc52CIjeRDbHHbQQlSkbROyyuNMM4BHD1OmMHGmpr6R2btOG4TjgljlT86NlcZ7sqefhXKLze+1OUCSzZB9QQsAwGh1lCqRrzz1qO7MlMV/bT2lsLXiuIonVZCe1SRuFlaNPxY0JOmdRnpWbB9CUqniqqopSlKBSlW2b5UGj23ulZXTcU9rGz/8QLwv4euuG+BNQ7bfokjMbfR72eBBg8D4mjCr62AvqsRkZ1LV05V76rNB80bvQoyCa97WSFjiLsvVBy/ApkWNg/GxxgAka661fm2M73kEFs8kEVyxRTOqylWClsqOIsUOAPW1BrrN96KtmyMWELRcR4iIpXjXPPIQHhHIcgOVZ+7+4FlZyiaKNmlAIV5ZHkKg6Hh4jgZGmQM6mro43a2z7LmnguubTOyyODGJVIXgdHPqa+tlS2hPga3k2z4ZT2gA4uksTFH+EiEHHhnFdsuIFdSrqrKeasAwPmDpUO2n6LtnyktGj2rn3rWQxfuDKfu1ZUxAbm7vII3dLgShEZgs8QZvVBOOOMpzx1Bqx9OuZZRFNcFVeISKLdeyDa4dSxLOMZTkw9qpJf8AotvMMsO0yysCOGaBWOCMHLqc8vCrEPotv2aMyX8KdlnhaKDibBHCR6xAwRjnnUDupsMYdhYRwqeBAo5t3sT7zMdT5k1XbSm4PBaqbiU6epjs06Zkk9kAdwOdMVLrL0Y2o1uJJ7onGRNIQmmDpHHwrjI65qX2dnHEgSFFjQclRQqj4AYp+jHLLT0SXCAuu02SWQlpgIuKMuSdVBYEYBwCQeXQaVZm9He2E/J31tKP7WMx6fqIa7ABVVZ1XFm3R26vSxbyaQZ+eKsvsDbo/qds31ZQP8Ugrt9Ku0xw07J24P8A26I+U8X/AJKDZW3P/jY/+/F/5K7lSm0xw8bE26f6hAPOZD90lXl3Y26f6GzXzdj9zGu1VQzU2mOORbm7bJ9ZrFfJpPv4G+6s8bh7VYa3tsnisRfT3TqowR4c66mo+VVgU2jkg9DcssivdbUkfhzjsohGRxe1huIgZ8qkmxvRPsy3wTb9u/VrhjJnxKaJ+7U4pUFq2t0jULGioo5KoCgeQGlQfe/0bpPKbqzk+i3R1YgZjl/vE7/0h35IJqe0oPn7a27m01djPYvISYVD2xWROzjkEj8K54gWPfjkK2kcV+/5LZdxn+0aKH7Wau20q7THFX3A2rcSJI/0a1AVl1dpnAYqToF4SQVHUczUht90ItlxtfTyyXcsC5QHCIrN6gKoMgMeLBY5wOQFdINW5IldSrKCCMEEAgg8wQdCKmjjz723DMWlv7iN2yVitrVHjUdArdlJ2g0zkt16VM/R5vg972sU0fBNAFLEYAZHLBCVDHgchMlMnGRr3VS+jTZzOXEBRm58EkijHcAGwB4DFb/YOwbezj7O2iWNScnGSWP5zMxLMfEk0GypSlAqgJVdKBSlKBSlKBSlKBSlKBVPDVVKBSlKBSlKBSlKBVBSq6UAClKUClKUClKUClKUCvCua9pQKUpQKUpQKUpQKUpQKUpQKUpQKUpQKUpQKUpQKUpQKUpQKUpQKUpQKUpQKUpQKUpQKUpQKUpQKUpQf//Z"/>
          <p:cNvSpPr>
            <a:spLocks noChangeAspect="1" noChangeArrowheads="1"/>
          </p:cNvSpPr>
          <p:nvPr/>
        </p:nvSpPr>
        <p:spPr bwMode="auto">
          <a:xfrm>
            <a:off x="207433" y="-144462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GB" altLang="en-US" sz="2400"/>
          </a:p>
        </p:txBody>
      </p:sp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2084851"/>
            <a:ext cx="5990917" cy="338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3834" y="662478"/>
            <a:ext cx="36316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Calibri" panose="020F0502020204030204" pitchFamily="34" charset="0"/>
              </a:rPr>
              <a:t>Ground Rules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19886"/>
            <a:ext cx="335360" cy="904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60851" y="1556792"/>
            <a:ext cx="432048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lnSpc>
                <a:spcPct val="150000"/>
              </a:lnSpc>
              <a:buNone/>
            </a:pPr>
            <a:r>
              <a:rPr lang="en-GB" alt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Tahoma" pitchFamily="34" charset="0"/>
              </a:rPr>
              <a:t>R</a:t>
            </a:r>
            <a:r>
              <a:rPr lang="en-GB" altLang="en-US" sz="4000" dirty="0">
                <a:solidFill>
                  <a:srgbClr val="002060"/>
                </a:solidFill>
                <a:latin typeface="Calibri" panose="020F0502020204030204" pitchFamily="34" charset="0"/>
                <a:cs typeface="Tahoma" pitchFamily="34" charset="0"/>
              </a:rPr>
              <a:t> - Respect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alt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Tahoma" pitchFamily="34" charset="0"/>
              </a:rPr>
              <a:t>O</a:t>
            </a:r>
            <a:r>
              <a:rPr lang="en-GB" altLang="en-US" sz="4000" dirty="0">
                <a:solidFill>
                  <a:srgbClr val="002060"/>
                </a:solidFill>
                <a:latin typeface="Calibri" panose="020F0502020204030204" pitchFamily="34" charset="0"/>
                <a:cs typeface="Tahoma" pitchFamily="34" charset="0"/>
              </a:rPr>
              <a:t> – Openness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alt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Tahoma" pitchFamily="34" charset="0"/>
              </a:rPr>
              <a:t>C</a:t>
            </a:r>
            <a:r>
              <a:rPr lang="en-GB" altLang="en-US" sz="4000" dirty="0">
                <a:solidFill>
                  <a:srgbClr val="002060"/>
                </a:solidFill>
                <a:latin typeface="Calibri" panose="020F0502020204030204" pitchFamily="34" charset="0"/>
                <a:cs typeface="Tahoma" pitchFamily="34" charset="0"/>
              </a:rPr>
              <a:t> – Confidential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alt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Tahoma" pitchFamily="34" charset="0"/>
              </a:rPr>
              <a:t>K</a:t>
            </a:r>
            <a:r>
              <a:rPr lang="en-GB" altLang="en-US" sz="4000" dirty="0">
                <a:solidFill>
                  <a:srgbClr val="002060"/>
                </a:solidFill>
                <a:latin typeface="Calibri" panose="020F0502020204030204" pitchFamily="34" charset="0"/>
                <a:cs typeface="Tahoma" pitchFamily="34" charset="0"/>
              </a:rPr>
              <a:t> - Kind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EA3AEF5-8635-47E3-AB03-2D68E84048A5}"/>
              </a:ext>
            </a:extLst>
          </p:cNvPr>
          <p:cNvSpPr txBox="1"/>
          <p:nvPr/>
        </p:nvSpPr>
        <p:spPr>
          <a:xfrm>
            <a:off x="983985" y="585636"/>
            <a:ext cx="770777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none" strike="noStrike" kern="1200" cap="none" spc="0" baseline="0" dirty="0">
                <a:solidFill>
                  <a:srgbClr val="002060"/>
                </a:solidFill>
                <a:uFillTx/>
                <a:latin typeface="Calibri" pitchFamily="34"/>
                <a:cs typeface="Calibri" pitchFamily="34"/>
              </a:rPr>
              <a:t>Ground Rules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17F7A8D-FDBA-4997-819C-6C3CFEDB3AB1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11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B0533B4B-83D4-4D5D-9C88-80F4F7DF33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192638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918268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none" strike="noStrike" kern="1200" cap="none" spc="0" baseline="0" dirty="0">
                <a:solidFill>
                  <a:srgbClr val="002060"/>
                </a:solidFill>
                <a:uFillTx/>
                <a:latin typeface="Calibri" pitchFamily="34"/>
                <a:cs typeface="Calibri" pitchFamily="34"/>
              </a:rPr>
              <a:t>My RSE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A1F1E740-8FBF-4BFA-AFF4-821C979F2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228" y="1517086"/>
            <a:ext cx="11642099" cy="107173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What information about growing up did you get: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27EB825-59D7-471F-A407-E92EF23A5A37}"/>
              </a:ext>
            </a:extLst>
          </p:cNvPr>
          <p:cNvSpPr/>
          <p:nvPr/>
        </p:nvSpPr>
        <p:spPr>
          <a:xfrm>
            <a:off x="549901" y="2876208"/>
            <a:ext cx="2023394" cy="1800200"/>
          </a:xfrm>
          <a:prstGeom prst="ellipse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From your parents?</a:t>
            </a:r>
            <a:endParaRPr lang="en-GB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CAE1F0-1068-4A5F-8067-0DACAC4F2F0B}"/>
              </a:ext>
            </a:extLst>
          </p:cNvPr>
          <p:cNvSpPr/>
          <p:nvPr/>
        </p:nvSpPr>
        <p:spPr>
          <a:xfrm>
            <a:off x="3551701" y="2810658"/>
            <a:ext cx="2023394" cy="1800200"/>
          </a:xfrm>
          <a:prstGeom prst="ellipse">
            <a:avLst/>
          </a:prstGeom>
          <a:solidFill>
            <a:srgbClr val="9CC6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From school lessons?</a:t>
            </a:r>
            <a:endParaRPr lang="en-GB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88ECA91-27AB-44C7-8BB9-2BA4C46AC596}"/>
              </a:ext>
            </a:extLst>
          </p:cNvPr>
          <p:cNvSpPr/>
          <p:nvPr/>
        </p:nvSpPr>
        <p:spPr>
          <a:xfrm>
            <a:off x="6553501" y="2833439"/>
            <a:ext cx="2023394" cy="1800200"/>
          </a:xfrm>
          <a:prstGeom prst="ellipse">
            <a:avLst/>
          </a:prstGeom>
          <a:solidFill>
            <a:srgbClr val="F9B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From your friends?</a:t>
            </a:r>
            <a:endParaRPr lang="en-GB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54B001B-D597-4054-97B6-820FF546B30B}"/>
              </a:ext>
            </a:extLst>
          </p:cNvPr>
          <p:cNvSpPr/>
          <p:nvPr/>
        </p:nvSpPr>
        <p:spPr>
          <a:xfrm>
            <a:off x="9243315" y="2814669"/>
            <a:ext cx="2168872" cy="1846188"/>
          </a:xfrm>
          <a:prstGeom prst="ellipse">
            <a:avLst/>
          </a:prstGeom>
          <a:solidFill>
            <a:srgbClr val="E13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From magazines  etc.?</a:t>
            </a:r>
            <a:endParaRPr lang="en-GB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Content Placeholder 7">
            <a:extLst>
              <a:ext uri="{FF2B5EF4-FFF2-40B4-BE49-F238E27FC236}">
                <a16:creationId xmlns:a16="http://schemas.microsoft.com/office/drawing/2014/main" id="{29128FF6-E5BA-4340-B9E1-97D06F6A2902}"/>
              </a:ext>
            </a:extLst>
          </p:cNvPr>
          <p:cNvSpPr txBox="1">
            <a:spLocks/>
          </p:cNvSpPr>
          <p:nvPr/>
        </p:nvSpPr>
        <p:spPr>
          <a:xfrm>
            <a:off x="549901" y="4969832"/>
            <a:ext cx="11642099" cy="1071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 lnSpcReduction="10000"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/>
              <a:buNone/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What was good? What would you change?</a:t>
            </a:r>
          </a:p>
          <a:p>
            <a:pPr marL="0" indent="0">
              <a:buFont typeface="Arial" pitchFamily="34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3682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4B2A3-3249-458E-9731-152D7F804F6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E100B-F8EC-4C2B-8B33-6BCA9654895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479845-94DF-4FF3-A07F-5065238C330D}"/>
              </a:ext>
            </a:extLst>
          </p:cNvPr>
          <p:cNvSpPr/>
          <p:nvPr/>
        </p:nvSpPr>
        <p:spPr>
          <a:xfrm>
            <a:off x="0" y="0"/>
            <a:ext cx="12191996" cy="6876388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9CAF642-E49E-4747-B1D0-8A85457D1898}"/>
              </a:ext>
            </a:extLst>
          </p:cNvPr>
          <p:cNvSpPr txBox="1"/>
          <p:nvPr/>
        </p:nvSpPr>
        <p:spPr>
          <a:xfrm>
            <a:off x="1570111" y="923027"/>
            <a:ext cx="9619744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000" b="1" i="0" u="none" strike="noStrike" kern="1200" cap="none" spc="0" baseline="0" dirty="0">
                <a:solidFill>
                  <a:srgbClr val="FFFFFF"/>
                </a:solidFill>
                <a:uFillTx/>
                <a:latin typeface="Calibri" pitchFamily="34"/>
                <a:cs typeface="Calibri" pitchFamily="34"/>
              </a:rPr>
              <a:t>What would you expect to be covered as part of RSE in primary schools?</a:t>
            </a:r>
            <a:endParaRPr lang="en-GB" sz="6000" b="1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64980184-C3CE-48E7-B8BE-92F4A9B3D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9215"/>
            <a:ext cx="2004282" cy="25087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6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41F0A9B2-79EB-4B4E-98D9-19409B0BF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187714" y="0"/>
            <a:ext cx="2004282" cy="25087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8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47CAFA6A-DDD6-49AD-B060-ED8AE5BFAD3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6417" y="5952122"/>
            <a:ext cx="1517355" cy="65556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4" descr="Image result for discussions">
            <a:hlinkClick r:id="rId5"/>
            <a:extLst>
              <a:ext uri="{FF2B5EF4-FFF2-40B4-BE49-F238E27FC236}">
                <a16:creationId xmlns:a16="http://schemas.microsoft.com/office/drawing/2014/main" id="{CEDB81A9-BE9A-40F5-A58E-39CDAB9CD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576" y="3981336"/>
            <a:ext cx="5058843" cy="219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918268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none" strike="noStrike" kern="1200" cap="none" spc="0" baseline="0" dirty="0">
                <a:solidFill>
                  <a:srgbClr val="002060"/>
                </a:solidFill>
                <a:uFillTx/>
                <a:latin typeface="Calibri" pitchFamily="34"/>
                <a:cs typeface="Calibri" pitchFamily="34"/>
              </a:rPr>
              <a:t>Four main topics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E86CA33-8EE7-43E4-81AC-F605BE6C76B6}"/>
              </a:ext>
            </a:extLst>
          </p:cNvPr>
          <p:cNvSpPr/>
          <p:nvPr/>
        </p:nvSpPr>
        <p:spPr>
          <a:xfrm>
            <a:off x="12161" y="2234414"/>
            <a:ext cx="2886664" cy="2943228"/>
          </a:xfrm>
          <a:prstGeom prst="ellipse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Calibri" panose="020F0502020204030204" pitchFamily="34" charset="0"/>
              </a:rPr>
              <a:t>Growing up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DED34C-9B73-47AC-9DE9-24EE231589C3}"/>
              </a:ext>
            </a:extLst>
          </p:cNvPr>
          <p:cNvSpPr/>
          <p:nvPr/>
        </p:nvSpPr>
        <p:spPr>
          <a:xfrm>
            <a:off x="3111092" y="2217976"/>
            <a:ext cx="2886664" cy="2959666"/>
          </a:xfrm>
          <a:prstGeom prst="ellipse">
            <a:avLst/>
          </a:prstGeom>
          <a:solidFill>
            <a:srgbClr val="BCD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Calibri" panose="020F0502020204030204" pitchFamily="34" charset="0"/>
              </a:rPr>
              <a:t>Our bodies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F45920E-4C13-486A-9491-709ED88DA310}"/>
              </a:ext>
            </a:extLst>
          </p:cNvPr>
          <p:cNvSpPr/>
          <p:nvPr/>
        </p:nvSpPr>
        <p:spPr>
          <a:xfrm>
            <a:off x="6210023" y="2234414"/>
            <a:ext cx="2886663" cy="2943228"/>
          </a:xfrm>
          <a:prstGeom prst="ellipse">
            <a:avLst/>
          </a:prstGeom>
          <a:solidFill>
            <a:srgbClr val="F9B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Calibri" panose="020F0502020204030204" pitchFamily="34" charset="0"/>
              </a:rPr>
              <a:t>Keeping safe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2CB2414-A03D-4726-B150-7FF69CF60F32}"/>
              </a:ext>
            </a:extLst>
          </p:cNvPr>
          <p:cNvSpPr/>
          <p:nvPr/>
        </p:nvSpPr>
        <p:spPr>
          <a:xfrm>
            <a:off x="9245619" y="2217976"/>
            <a:ext cx="2886663" cy="2943228"/>
          </a:xfrm>
          <a:prstGeom prst="ellipse">
            <a:avLst/>
          </a:prstGeom>
          <a:solidFill>
            <a:srgbClr val="E13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Calibri" panose="020F0502020204030204" pitchFamily="34" charset="0"/>
              </a:rPr>
              <a:t>Relation-ships and family life</a:t>
            </a:r>
          </a:p>
        </p:txBody>
      </p:sp>
    </p:spTree>
    <p:extLst>
      <p:ext uri="{BB962C8B-B14F-4D97-AF65-F5344CB8AC3E}">
        <p14:creationId xmlns:p14="http://schemas.microsoft.com/office/powerpoint/2010/main" val="586581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918268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none" strike="noStrike" kern="1200" cap="none" spc="0" baseline="0" dirty="0">
                <a:solidFill>
                  <a:srgbClr val="002060"/>
                </a:solidFill>
                <a:uFillTx/>
                <a:latin typeface="Calibri" pitchFamily="34"/>
                <a:cs typeface="Calibri" pitchFamily="34"/>
              </a:rPr>
              <a:t>RSE themes 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13179C-6C06-4299-8697-B3CC7FE4B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985" y="1330771"/>
            <a:ext cx="11341636" cy="527691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Respect 			Emotions   		Friendships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Saying No			Good and bad touch	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Differences  		Families and people who care for me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Puberty 	 		Empathy	           	Keeping safe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Communicating	 Building self-esteem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360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Sex</a:t>
            </a: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 				Solving problems	</a:t>
            </a:r>
          </a:p>
        </p:txBody>
      </p:sp>
    </p:spTree>
    <p:extLst>
      <p:ext uri="{BB962C8B-B14F-4D97-AF65-F5344CB8AC3E}">
        <p14:creationId xmlns:p14="http://schemas.microsoft.com/office/powerpoint/2010/main" val="2181759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689</Words>
  <Application>Microsoft Office PowerPoint</Application>
  <PresentationFormat>Widescreen</PresentationFormat>
  <Paragraphs>173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Frutiger-Light</vt:lpstr>
      <vt:lpstr>Tw Cen MT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McGregor</dc:creator>
  <cp:lastModifiedBy>Claire Meade</cp:lastModifiedBy>
  <cp:revision>14</cp:revision>
  <dcterms:created xsi:type="dcterms:W3CDTF">2019-08-07T11:28:46Z</dcterms:created>
  <dcterms:modified xsi:type="dcterms:W3CDTF">2020-03-02T11:50:08Z</dcterms:modified>
</cp:coreProperties>
</file>