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490" r:id="rId3"/>
    <p:sldId id="860" r:id="rId4"/>
    <p:sldId id="861" r:id="rId5"/>
    <p:sldId id="862" r:id="rId6"/>
    <p:sldId id="863" r:id="rId7"/>
    <p:sldId id="864" r:id="rId8"/>
    <p:sldId id="865" r:id="rId9"/>
    <p:sldId id="871" r:id="rId10"/>
    <p:sldId id="866" r:id="rId11"/>
    <p:sldId id="867" r:id="rId12"/>
    <p:sldId id="868" r:id="rId13"/>
    <p:sldId id="869" r:id="rId14"/>
    <p:sldId id="870" r:id="rId15"/>
    <p:sldId id="8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DB1F"/>
    <a:srgbClr val="F2F2F2"/>
    <a:srgbClr val="FFFFFF"/>
    <a:srgbClr val="FB15A9"/>
    <a:srgbClr val="FD9E0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46" autoAdjust="0"/>
    <p:restoredTop sz="94660"/>
  </p:normalViewPr>
  <p:slideViewPr>
    <p:cSldViewPr snapToGrid="0">
      <p:cViewPr varScale="1">
        <p:scale>
          <a:sx n="37" d="100"/>
          <a:sy n="37" d="100"/>
        </p:scale>
        <p:origin x="84" y="13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B26734B-EB93-4C55-B3DA-2203280714CB}"/>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3" name="Date Placeholder 2">
            <a:extLst>
              <a:ext uri="{FF2B5EF4-FFF2-40B4-BE49-F238E27FC236}">
                <a16:creationId xmlns:a16="http://schemas.microsoft.com/office/drawing/2014/main" id="{7F4B9F43-BBFB-4CE1-89EC-C39722DA8A7B}"/>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F79111BD-1045-4AAB-9A2F-41F7E149BC2B}" type="datetime1">
              <a:rPr lang="en-GB"/>
              <a:pPr lvl="0"/>
              <a:t>01/07/2020</a:t>
            </a:fld>
            <a:endParaRPr lang="en-GB"/>
          </a:p>
        </p:txBody>
      </p:sp>
      <p:sp>
        <p:nvSpPr>
          <p:cNvPr id="4" name="Slide Image Placeholder 3">
            <a:extLst>
              <a:ext uri="{FF2B5EF4-FFF2-40B4-BE49-F238E27FC236}">
                <a16:creationId xmlns:a16="http://schemas.microsoft.com/office/drawing/2014/main" id="{C3164521-7AED-4AD6-93CA-FFD16A679635}"/>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Notes Placeholder 4">
            <a:extLst>
              <a:ext uri="{FF2B5EF4-FFF2-40B4-BE49-F238E27FC236}">
                <a16:creationId xmlns:a16="http://schemas.microsoft.com/office/drawing/2014/main" id="{198ACDF9-F137-4F07-BC9A-9129E578C46B}"/>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a:extLst>
              <a:ext uri="{FF2B5EF4-FFF2-40B4-BE49-F238E27FC236}">
                <a16:creationId xmlns:a16="http://schemas.microsoft.com/office/drawing/2014/main" id="{EA12D7FF-98A2-4602-814B-0D00E0D06D05}"/>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7" name="Slide Number Placeholder 6">
            <a:extLst>
              <a:ext uri="{FF2B5EF4-FFF2-40B4-BE49-F238E27FC236}">
                <a16:creationId xmlns:a16="http://schemas.microsoft.com/office/drawing/2014/main" id="{E908E064-7D5D-4D9A-8BFD-B765FDF0A3F8}"/>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9002E62B-DD57-489B-A7AD-1DF65BDE3FA1}" type="slidenum">
              <a:t>‹#›</a:t>
            </a:fld>
            <a:endParaRPr lang="en-GB"/>
          </a:p>
        </p:txBody>
      </p:sp>
    </p:spTree>
    <p:extLst>
      <p:ext uri="{BB962C8B-B14F-4D97-AF65-F5344CB8AC3E}">
        <p14:creationId xmlns:p14="http://schemas.microsoft.com/office/powerpoint/2010/main" val="3576280948"/>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68A53-5524-4AB4-9A64-F888B8B819C1}"/>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endParaRPr lang="en-GB"/>
          </a:p>
        </p:txBody>
      </p:sp>
      <p:sp>
        <p:nvSpPr>
          <p:cNvPr id="3" name="Subtitle 2">
            <a:extLst>
              <a:ext uri="{FF2B5EF4-FFF2-40B4-BE49-F238E27FC236}">
                <a16:creationId xmlns:a16="http://schemas.microsoft.com/office/drawing/2014/main" id="{7176C983-FF8E-4C51-A606-F5BA5C5ACF24}"/>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endParaRPr lang="en-GB"/>
          </a:p>
        </p:txBody>
      </p:sp>
      <p:sp>
        <p:nvSpPr>
          <p:cNvPr id="4" name="Date Placeholder 3">
            <a:extLst>
              <a:ext uri="{FF2B5EF4-FFF2-40B4-BE49-F238E27FC236}">
                <a16:creationId xmlns:a16="http://schemas.microsoft.com/office/drawing/2014/main" id="{3EC674A1-AD83-481D-9C61-6B9AD9A0683E}"/>
              </a:ext>
            </a:extLst>
          </p:cNvPr>
          <p:cNvSpPr txBox="1">
            <a:spLocks noGrp="1"/>
          </p:cNvSpPr>
          <p:nvPr>
            <p:ph type="dt" sz="half" idx="7"/>
          </p:nvPr>
        </p:nvSpPr>
        <p:spPr/>
        <p:txBody>
          <a:bodyPr/>
          <a:lstStyle>
            <a:lvl1pPr>
              <a:defRPr/>
            </a:lvl1pPr>
          </a:lstStyle>
          <a:p>
            <a:pPr lvl="0"/>
            <a:fld id="{192888FD-BD10-4559-8F86-5AD651D33854}" type="datetime1">
              <a:rPr lang="en-GB"/>
              <a:pPr lvl="0"/>
              <a:t>01/07/2020</a:t>
            </a:fld>
            <a:endParaRPr lang="en-GB"/>
          </a:p>
        </p:txBody>
      </p:sp>
      <p:sp>
        <p:nvSpPr>
          <p:cNvPr id="5" name="Footer Placeholder 4">
            <a:extLst>
              <a:ext uri="{FF2B5EF4-FFF2-40B4-BE49-F238E27FC236}">
                <a16:creationId xmlns:a16="http://schemas.microsoft.com/office/drawing/2014/main" id="{FC7E0598-B4FB-4D7C-971D-8C0D87F10095}"/>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C855F8F1-4BAB-4919-A659-D816C0BC1AAA}"/>
              </a:ext>
            </a:extLst>
          </p:cNvPr>
          <p:cNvSpPr txBox="1">
            <a:spLocks noGrp="1"/>
          </p:cNvSpPr>
          <p:nvPr>
            <p:ph type="sldNum" sz="quarter" idx="8"/>
          </p:nvPr>
        </p:nvSpPr>
        <p:spPr/>
        <p:txBody>
          <a:bodyPr/>
          <a:lstStyle>
            <a:lvl1pPr>
              <a:defRPr/>
            </a:lvl1pPr>
          </a:lstStyle>
          <a:p>
            <a:pPr lvl="0"/>
            <a:fld id="{080AB62D-EFD9-4450-BD25-9CA6929EB153}" type="slidenum">
              <a:t>‹#›</a:t>
            </a:fld>
            <a:endParaRPr lang="en-GB"/>
          </a:p>
        </p:txBody>
      </p:sp>
    </p:spTree>
    <p:extLst>
      <p:ext uri="{BB962C8B-B14F-4D97-AF65-F5344CB8AC3E}">
        <p14:creationId xmlns:p14="http://schemas.microsoft.com/office/powerpoint/2010/main" val="8268919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1818C-4919-4135-B3E0-4DEBB8BF6C17}"/>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079819D1-0013-4934-8E0E-E13FA678165F}"/>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B2A795-360D-46E9-897B-409E2AE5C094}"/>
              </a:ext>
            </a:extLst>
          </p:cNvPr>
          <p:cNvSpPr txBox="1">
            <a:spLocks noGrp="1"/>
          </p:cNvSpPr>
          <p:nvPr>
            <p:ph type="dt" sz="half" idx="7"/>
          </p:nvPr>
        </p:nvSpPr>
        <p:spPr/>
        <p:txBody>
          <a:bodyPr/>
          <a:lstStyle>
            <a:lvl1pPr>
              <a:defRPr/>
            </a:lvl1pPr>
          </a:lstStyle>
          <a:p>
            <a:pPr lvl="0"/>
            <a:fld id="{704243DD-F307-423C-974B-0C08332D35BD}" type="datetime1">
              <a:rPr lang="en-GB"/>
              <a:pPr lvl="0"/>
              <a:t>01/07/2020</a:t>
            </a:fld>
            <a:endParaRPr lang="en-GB"/>
          </a:p>
        </p:txBody>
      </p:sp>
      <p:sp>
        <p:nvSpPr>
          <p:cNvPr id="5" name="Footer Placeholder 4">
            <a:extLst>
              <a:ext uri="{FF2B5EF4-FFF2-40B4-BE49-F238E27FC236}">
                <a16:creationId xmlns:a16="http://schemas.microsoft.com/office/drawing/2014/main" id="{907D756D-B033-4E76-A649-9AA85D487A9E}"/>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3C587F0B-4364-4271-A733-0ECFD2DBD612}"/>
              </a:ext>
            </a:extLst>
          </p:cNvPr>
          <p:cNvSpPr txBox="1">
            <a:spLocks noGrp="1"/>
          </p:cNvSpPr>
          <p:nvPr>
            <p:ph type="sldNum" sz="quarter" idx="8"/>
          </p:nvPr>
        </p:nvSpPr>
        <p:spPr/>
        <p:txBody>
          <a:bodyPr/>
          <a:lstStyle>
            <a:lvl1pPr>
              <a:defRPr/>
            </a:lvl1pPr>
          </a:lstStyle>
          <a:p>
            <a:pPr lvl="0"/>
            <a:fld id="{500B5E02-4AB0-4A6E-9D32-8C2D9C8EE300}" type="slidenum">
              <a:t>‹#›</a:t>
            </a:fld>
            <a:endParaRPr lang="en-GB"/>
          </a:p>
        </p:txBody>
      </p:sp>
    </p:spTree>
    <p:extLst>
      <p:ext uri="{BB962C8B-B14F-4D97-AF65-F5344CB8AC3E}">
        <p14:creationId xmlns:p14="http://schemas.microsoft.com/office/powerpoint/2010/main" val="1788954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AB153C-96E6-471B-868A-11F978805664}"/>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2FF868A7-1DF3-4ACC-85FA-CA912E41C5F3}"/>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9EFB3A-D7A2-4E63-ACEA-668B86FE2DF2}"/>
              </a:ext>
            </a:extLst>
          </p:cNvPr>
          <p:cNvSpPr txBox="1">
            <a:spLocks noGrp="1"/>
          </p:cNvSpPr>
          <p:nvPr>
            <p:ph type="dt" sz="half" idx="7"/>
          </p:nvPr>
        </p:nvSpPr>
        <p:spPr/>
        <p:txBody>
          <a:bodyPr/>
          <a:lstStyle>
            <a:lvl1pPr>
              <a:defRPr/>
            </a:lvl1pPr>
          </a:lstStyle>
          <a:p>
            <a:pPr lvl="0"/>
            <a:fld id="{6A7A8817-FFB9-41E5-8577-2D79AEFAF504}" type="datetime1">
              <a:rPr lang="en-GB"/>
              <a:pPr lvl="0"/>
              <a:t>01/07/2020</a:t>
            </a:fld>
            <a:endParaRPr lang="en-GB"/>
          </a:p>
        </p:txBody>
      </p:sp>
      <p:sp>
        <p:nvSpPr>
          <p:cNvPr id="5" name="Footer Placeholder 4">
            <a:extLst>
              <a:ext uri="{FF2B5EF4-FFF2-40B4-BE49-F238E27FC236}">
                <a16:creationId xmlns:a16="http://schemas.microsoft.com/office/drawing/2014/main" id="{031EAE5C-695D-46B6-BD8C-ABCBA120BABA}"/>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33DFF083-C843-42D5-81C7-269E36162CD2}"/>
              </a:ext>
            </a:extLst>
          </p:cNvPr>
          <p:cNvSpPr txBox="1">
            <a:spLocks noGrp="1"/>
          </p:cNvSpPr>
          <p:nvPr>
            <p:ph type="sldNum" sz="quarter" idx="8"/>
          </p:nvPr>
        </p:nvSpPr>
        <p:spPr/>
        <p:txBody>
          <a:bodyPr/>
          <a:lstStyle>
            <a:lvl1pPr>
              <a:defRPr/>
            </a:lvl1pPr>
          </a:lstStyle>
          <a:p>
            <a:pPr lvl="0"/>
            <a:fld id="{821A3D8B-1A9E-42AE-B5D1-395625073935}" type="slidenum">
              <a:t>‹#›</a:t>
            </a:fld>
            <a:endParaRPr lang="en-GB"/>
          </a:p>
        </p:txBody>
      </p:sp>
    </p:spTree>
    <p:extLst>
      <p:ext uri="{BB962C8B-B14F-4D97-AF65-F5344CB8AC3E}">
        <p14:creationId xmlns:p14="http://schemas.microsoft.com/office/powerpoint/2010/main" val="30991738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6F2E-7477-4D4B-BAAF-E8DBF27483AE}"/>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8">
            <a:extLst>
              <a:ext uri="{FF2B5EF4-FFF2-40B4-BE49-F238E27FC236}">
                <a16:creationId xmlns:a16="http://schemas.microsoft.com/office/drawing/2014/main" id="{F9369929-820F-486B-9D3A-B6B6CEFB07C0}"/>
              </a:ext>
            </a:extLst>
          </p:cNvPr>
          <p:cNvSpPr txBox="1">
            <a:spLocks noGrp="1"/>
          </p:cNvSpPr>
          <p:nvPr>
            <p:ph idx="1"/>
          </p:nvPr>
        </p:nvSpPr>
        <p:spPr>
          <a:xfrm>
            <a:off x="812801" y="1803407"/>
            <a:ext cx="5181603" cy="4358167"/>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10">
            <a:extLst>
              <a:ext uri="{FF2B5EF4-FFF2-40B4-BE49-F238E27FC236}">
                <a16:creationId xmlns:a16="http://schemas.microsoft.com/office/drawing/2014/main" id="{1BF9FB5B-3AC7-4481-B3B8-E5E30FFA75F5}"/>
              </a:ext>
            </a:extLst>
          </p:cNvPr>
          <p:cNvSpPr txBox="1">
            <a:spLocks noGrp="1"/>
          </p:cNvSpPr>
          <p:nvPr>
            <p:ph idx="2"/>
          </p:nvPr>
        </p:nvSpPr>
        <p:spPr>
          <a:xfrm>
            <a:off x="6459870" y="1803407"/>
            <a:ext cx="5181603" cy="4358167"/>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a:extLst>
              <a:ext uri="{FF2B5EF4-FFF2-40B4-BE49-F238E27FC236}">
                <a16:creationId xmlns:a16="http://schemas.microsoft.com/office/drawing/2014/main" id="{38161A4F-D73E-48EF-8EFC-2B7B217369F6}"/>
              </a:ext>
            </a:extLst>
          </p:cNvPr>
          <p:cNvSpPr txBox="1">
            <a:spLocks noGrp="1"/>
          </p:cNvSpPr>
          <p:nvPr>
            <p:ph type="dt" sz="half" idx="7"/>
          </p:nvPr>
        </p:nvSpPr>
        <p:spPr/>
        <p:txBody>
          <a:bodyPr/>
          <a:lstStyle>
            <a:lvl1pPr>
              <a:defRPr lang="en-US">
                <a:solidFill>
                  <a:srgbClr val="464646"/>
                </a:solidFill>
              </a:defRPr>
            </a:lvl1pPr>
          </a:lstStyle>
          <a:p>
            <a:pPr lvl="0"/>
            <a:fld id="{84299491-22CA-4E09-8053-51E80F2BCCB9}" type="datetime1">
              <a:rPr lang="en-US"/>
              <a:pPr lvl="0"/>
              <a:t>7/1/2020</a:t>
            </a:fld>
            <a:endParaRPr lang="en-US"/>
          </a:p>
        </p:txBody>
      </p:sp>
      <p:sp>
        <p:nvSpPr>
          <p:cNvPr id="6" name="Slide Number Placeholder 9">
            <a:extLst>
              <a:ext uri="{FF2B5EF4-FFF2-40B4-BE49-F238E27FC236}">
                <a16:creationId xmlns:a16="http://schemas.microsoft.com/office/drawing/2014/main" id="{AD49E14E-0C99-4F5B-89CF-E58EDBF8E03F}"/>
              </a:ext>
            </a:extLst>
          </p:cNvPr>
          <p:cNvSpPr txBox="1">
            <a:spLocks noGrp="1"/>
          </p:cNvSpPr>
          <p:nvPr>
            <p:ph type="sldNum" sz="quarter" idx="8"/>
          </p:nvPr>
        </p:nvSpPr>
        <p:spPr/>
        <p:txBody>
          <a:bodyPr/>
          <a:lstStyle>
            <a:lvl1pPr>
              <a:defRPr lang="en-US"/>
            </a:lvl1pPr>
          </a:lstStyle>
          <a:p>
            <a:pPr lvl="0"/>
            <a:fld id="{773F2426-6EDF-4E1C-BF85-549CFC19921C}" type="slidenum">
              <a:t>‹#›</a:t>
            </a:fld>
            <a:endParaRPr lang="en-US"/>
          </a:p>
        </p:txBody>
      </p:sp>
      <p:sp>
        <p:nvSpPr>
          <p:cNvPr id="7" name="Footer Placeholder 11">
            <a:extLst>
              <a:ext uri="{FF2B5EF4-FFF2-40B4-BE49-F238E27FC236}">
                <a16:creationId xmlns:a16="http://schemas.microsoft.com/office/drawing/2014/main" id="{0E5562DE-E686-4BC4-9696-890DC6F9811A}"/>
              </a:ext>
            </a:extLst>
          </p:cNvPr>
          <p:cNvSpPr txBox="1">
            <a:spLocks noGrp="1"/>
          </p:cNvSpPr>
          <p:nvPr>
            <p:ph type="ftr" sz="quarter" idx="9"/>
          </p:nvPr>
        </p:nvSpPr>
        <p:spPr/>
        <p:txBody>
          <a:bodyPr/>
          <a:lstStyle>
            <a:lvl1pPr>
              <a:defRPr lang="en-US">
                <a:solidFill>
                  <a:srgbClr val="464646"/>
                </a:solidFill>
              </a:defRPr>
            </a:lvl1pPr>
          </a:lstStyle>
          <a:p>
            <a:pPr lvl="0"/>
            <a:endParaRPr lang="en-US"/>
          </a:p>
        </p:txBody>
      </p:sp>
    </p:spTree>
    <p:extLst>
      <p:ext uri="{BB962C8B-B14F-4D97-AF65-F5344CB8AC3E}">
        <p14:creationId xmlns:p14="http://schemas.microsoft.com/office/powerpoint/2010/main" val="122499756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B1427-6FC0-4870-B5D3-584857D37400}"/>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BA73C219-3840-439A-A79D-62896C0FBE37}"/>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D0DB92A-6E8A-4050-8CB1-9E112B271625}"/>
              </a:ext>
            </a:extLst>
          </p:cNvPr>
          <p:cNvSpPr txBox="1">
            <a:spLocks noGrp="1"/>
          </p:cNvSpPr>
          <p:nvPr>
            <p:ph type="dt" sz="half" idx="7"/>
          </p:nvPr>
        </p:nvSpPr>
        <p:spPr/>
        <p:txBody>
          <a:bodyPr/>
          <a:lstStyle>
            <a:lvl1pPr>
              <a:defRPr/>
            </a:lvl1pPr>
          </a:lstStyle>
          <a:p>
            <a:pPr lvl="0"/>
            <a:fld id="{174CE742-E779-4B9B-8AB5-E3A945CF0EAD}" type="datetime1">
              <a:rPr lang="en-GB"/>
              <a:pPr lvl="0"/>
              <a:t>01/07/2020</a:t>
            </a:fld>
            <a:endParaRPr lang="en-GB"/>
          </a:p>
        </p:txBody>
      </p:sp>
      <p:sp>
        <p:nvSpPr>
          <p:cNvPr id="5" name="Footer Placeholder 4">
            <a:extLst>
              <a:ext uri="{FF2B5EF4-FFF2-40B4-BE49-F238E27FC236}">
                <a16:creationId xmlns:a16="http://schemas.microsoft.com/office/drawing/2014/main" id="{6F16EDC8-2B0F-49AC-AA48-FB60089F9AF1}"/>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D48CC99A-E16C-4BEA-8297-67061E159879}"/>
              </a:ext>
            </a:extLst>
          </p:cNvPr>
          <p:cNvSpPr txBox="1">
            <a:spLocks noGrp="1"/>
          </p:cNvSpPr>
          <p:nvPr>
            <p:ph type="sldNum" sz="quarter" idx="8"/>
          </p:nvPr>
        </p:nvSpPr>
        <p:spPr/>
        <p:txBody>
          <a:bodyPr/>
          <a:lstStyle>
            <a:lvl1pPr>
              <a:defRPr/>
            </a:lvl1pPr>
          </a:lstStyle>
          <a:p>
            <a:pPr lvl="0"/>
            <a:fld id="{D60C0B37-F268-4C67-8249-2911173F1BBA}" type="slidenum">
              <a:t>‹#›</a:t>
            </a:fld>
            <a:endParaRPr lang="en-GB"/>
          </a:p>
        </p:txBody>
      </p:sp>
    </p:spTree>
    <p:extLst>
      <p:ext uri="{BB962C8B-B14F-4D97-AF65-F5344CB8AC3E}">
        <p14:creationId xmlns:p14="http://schemas.microsoft.com/office/powerpoint/2010/main" val="296929635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16322-50C8-4523-A430-BB2ED940BD4D}"/>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AC14D5B2-B609-4AEE-9F9A-8D0C310B85AA}"/>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Edit Master text styles</a:t>
            </a:r>
          </a:p>
        </p:txBody>
      </p:sp>
      <p:sp>
        <p:nvSpPr>
          <p:cNvPr id="4" name="Date Placeholder 3">
            <a:extLst>
              <a:ext uri="{FF2B5EF4-FFF2-40B4-BE49-F238E27FC236}">
                <a16:creationId xmlns:a16="http://schemas.microsoft.com/office/drawing/2014/main" id="{5BBA02FD-2861-43AC-97B0-8A4B22B96901}"/>
              </a:ext>
            </a:extLst>
          </p:cNvPr>
          <p:cNvSpPr txBox="1">
            <a:spLocks noGrp="1"/>
          </p:cNvSpPr>
          <p:nvPr>
            <p:ph type="dt" sz="half" idx="7"/>
          </p:nvPr>
        </p:nvSpPr>
        <p:spPr/>
        <p:txBody>
          <a:bodyPr/>
          <a:lstStyle>
            <a:lvl1pPr>
              <a:defRPr/>
            </a:lvl1pPr>
          </a:lstStyle>
          <a:p>
            <a:pPr lvl="0"/>
            <a:fld id="{DFFABD83-7EE2-4BA1-8F42-5235F28304C9}" type="datetime1">
              <a:rPr lang="en-GB"/>
              <a:pPr lvl="0"/>
              <a:t>01/07/2020</a:t>
            </a:fld>
            <a:endParaRPr lang="en-GB"/>
          </a:p>
        </p:txBody>
      </p:sp>
      <p:sp>
        <p:nvSpPr>
          <p:cNvPr id="5" name="Footer Placeholder 4">
            <a:extLst>
              <a:ext uri="{FF2B5EF4-FFF2-40B4-BE49-F238E27FC236}">
                <a16:creationId xmlns:a16="http://schemas.microsoft.com/office/drawing/2014/main" id="{5B301B22-818D-4832-A88A-4F59644F7ACC}"/>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485E9C3A-2687-4D98-9545-91EBD56FE6D3}"/>
              </a:ext>
            </a:extLst>
          </p:cNvPr>
          <p:cNvSpPr txBox="1">
            <a:spLocks noGrp="1"/>
          </p:cNvSpPr>
          <p:nvPr>
            <p:ph type="sldNum" sz="quarter" idx="8"/>
          </p:nvPr>
        </p:nvSpPr>
        <p:spPr/>
        <p:txBody>
          <a:bodyPr/>
          <a:lstStyle>
            <a:lvl1pPr>
              <a:defRPr/>
            </a:lvl1pPr>
          </a:lstStyle>
          <a:p>
            <a:pPr lvl="0"/>
            <a:fld id="{6908FF67-F41F-4B4F-8AC3-6702889FF578}" type="slidenum">
              <a:t>‹#›</a:t>
            </a:fld>
            <a:endParaRPr lang="en-GB"/>
          </a:p>
        </p:txBody>
      </p:sp>
    </p:spTree>
    <p:extLst>
      <p:ext uri="{BB962C8B-B14F-4D97-AF65-F5344CB8AC3E}">
        <p14:creationId xmlns:p14="http://schemas.microsoft.com/office/powerpoint/2010/main" val="136052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63CE6-A241-4ADF-B206-3B3A468BB293}"/>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C6B8BB1E-179D-41BB-B307-24E0BE0B790C}"/>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42E9CCB-3421-47D2-A9D3-33A5460D0ABF}"/>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C481B8F-402C-44D8-BB09-E3A59C8C9C3B}"/>
              </a:ext>
            </a:extLst>
          </p:cNvPr>
          <p:cNvSpPr txBox="1">
            <a:spLocks noGrp="1"/>
          </p:cNvSpPr>
          <p:nvPr>
            <p:ph type="dt" sz="half" idx="7"/>
          </p:nvPr>
        </p:nvSpPr>
        <p:spPr/>
        <p:txBody>
          <a:bodyPr/>
          <a:lstStyle>
            <a:lvl1pPr>
              <a:defRPr/>
            </a:lvl1pPr>
          </a:lstStyle>
          <a:p>
            <a:pPr lvl="0"/>
            <a:fld id="{87C144F0-C261-4A95-8285-9B57F1C72DF8}" type="datetime1">
              <a:rPr lang="en-GB"/>
              <a:pPr lvl="0"/>
              <a:t>01/07/2020</a:t>
            </a:fld>
            <a:endParaRPr lang="en-GB"/>
          </a:p>
        </p:txBody>
      </p:sp>
      <p:sp>
        <p:nvSpPr>
          <p:cNvPr id="6" name="Footer Placeholder 5">
            <a:extLst>
              <a:ext uri="{FF2B5EF4-FFF2-40B4-BE49-F238E27FC236}">
                <a16:creationId xmlns:a16="http://schemas.microsoft.com/office/drawing/2014/main" id="{82081CB3-20E3-4AE9-9B58-0C6BBA9B0286}"/>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94179779-5F14-441B-A9DF-C1424966FA8D}"/>
              </a:ext>
            </a:extLst>
          </p:cNvPr>
          <p:cNvSpPr txBox="1">
            <a:spLocks noGrp="1"/>
          </p:cNvSpPr>
          <p:nvPr>
            <p:ph type="sldNum" sz="quarter" idx="8"/>
          </p:nvPr>
        </p:nvSpPr>
        <p:spPr/>
        <p:txBody>
          <a:bodyPr/>
          <a:lstStyle>
            <a:lvl1pPr>
              <a:defRPr/>
            </a:lvl1pPr>
          </a:lstStyle>
          <a:p>
            <a:pPr lvl="0"/>
            <a:fld id="{DF954489-C9DF-4EF3-A838-DDE4820C3B87}" type="slidenum">
              <a:t>‹#›</a:t>
            </a:fld>
            <a:endParaRPr lang="en-GB"/>
          </a:p>
        </p:txBody>
      </p:sp>
    </p:spTree>
    <p:extLst>
      <p:ext uri="{BB962C8B-B14F-4D97-AF65-F5344CB8AC3E}">
        <p14:creationId xmlns:p14="http://schemas.microsoft.com/office/powerpoint/2010/main" val="1392197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DA61A-CEE4-49C8-993A-073A663064E1}"/>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BFDD0DFB-AE14-4D9C-B37C-833354E39449}"/>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Edit Master text styles</a:t>
            </a:r>
          </a:p>
        </p:txBody>
      </p:sp>
      <p:sp>
        <p:nvSpPr>
          <p:cNvPr id="4" name="Content Placeholder 3">
            <a:extLst>
              <a:ext uri="{FF2B5EF4-FFF2-40B4-BE49-F238E27FC236}">
                <a16:creationId xmlns:a16="http://schemas.microsoft.com/office/drawing/2014/main" id="{B590C207-D184-419E-BB07-39E2EE78A00F}"/>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94B2A95-AA98-408A-9507-CF533DF1AFCD}"/>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Edit Master text styles</a:t>
            </a:r>
          </a:p>
        </p:txBody>
      </p:sp>
      <p:sp>
        <p:nvSpPr>
          <p:cNvPr id="6" name="Content Placeholder 5">
            <a:extLst>
              <a:ext uri="{FF2B5EF4-FFF2-40B4-BE49-F238E27FC236}">
                <a16:creationId xmlns:a16="http://schemas.microsoft.com/office/drawing/2014/main" id="{52D35AB8-25C0-4E8A-8B40-C39FF81807C3}"/>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8F287FA-E171-45E3-80F9-A1E1C4D3DAC8}"/>
              </a:ext>
            </a:extLst>
          </p:cNvPr>
          <p:cNvSpPr txBox="1">
            <a:spLocks noGrp="1"/>
          </p:cNvSpPr>
          <p:nvPr>
            <p:ph type="dt" sz="half" idx="7"/>
          </p:nvPr>
        </p:nvSpPr>
        <p:spPr/>
        <p:txBody>
          <a:bodyPr/>
          <a:lstStyle>
            <a:lvl1pPr>
              <a:defRPr/>
            </a:lvl1pPr>
          </a:lstStyle>
          <a:p>
            <a:pPr lvl="0"/>
            <a:fld id="{1090BA24-E231-4700-AE07-BF0438DF2105}" type="datetime1">
              <a:rPr lang="en-GB"/>
              <a:pPr lvl="0"/>
              <a:t>01/07/2020</a:t>
            </a:fld>
            <a:endParaRPr lang="en-GB"/>
          </a:p>
        </p:txBody>
      </p:sp>
      <p:sp>
        <p:nvSpPr>
          <p:cNvPr id="8" name="Footer Placeholder 7">
            <a:extLst>
              <a:ext uri="{FF2B5EF4-FFF2-40B4-BE49-F238E27FC236}">
                <a16:creationId xmlns:a16="http://schemas.microsoft.com/office/drawing/2014/main" id="{F14B5172-A9E5-4DDC-9D1B-91469473A1AC}"/>
              </a:ext>
            </a:extLst>
          </p:cNvPr>
          <p:cNvSpPr txBox="1">
            <a:spLocks noGrp="1"/>
          </p:cNvSpPr>
          <p:nvPr>
            <p:ph type="ftr" sz="quarter" idx="9"/>
          </p:nvPr>
        </p:nvSpPr>
        <p:spPr/>
        <p:txBody>
          <a:bodyPr/>
          <a:lstStyle>
            <a:lvl1pPr>
              <a:defRPr/>
            </a:lvl1pPr>
          </a:lstStyle>
          <a:p>
            <a:pPr lvl="0"/>
            <a:endParaRPr lang="en-GB"/>
          </a:p>
        </p:txBody>
      </p:sp>
      <p:sp>
        <p:nvSpPr>
          <p:cNvPr id="9" name="Slide Number Placeholder 8">
            <a:extLst>
              <a:ext uri="{FF2B5EF4-FFF2-40B4-BE49-F238E27FC236}">
                <a16:creationId xmlns:a16="http://schemas.microsoft.com/office/drawing/2014/main" id="{382D16B7-10FF-444B-96F5-40CCF00E097F}"/>
              </a:ext>
            </a:extLst>
          </p:cNvPr>
          <p:cNvSpPr txBox="1">
            <a:spLocks noGrp="1"/>
          </p:cNvSpPr>
          <p:nvPr>
            <p:ph type="sldNum" sz="quarter" idx="8"/>
          </p:nvPr>
        </p:nvSpPr>
        <p:spPr/>
        <p:txBody>
          <a:bodyPr/>
          <a:lstStyle>
            <a:lvl1pPr>
              <a:defRPr/>
            </a:lvl1pPr>
          </a:lstStyle>
          <a:p>
            <a:pPr lvl="0"/>
            <a:fld id="{D375871F-8F6D-4D0B-B538-D9CA82108D28}" type="slidenum">
              <a:t>‹#›</a:t>
            </a:fld>
            <a:endParaRPr lang="en-GB"/>
          </a:p>
        </p:txBody>
      </p:sp>
    </p:spTree>
    <p:extLst>
      <p:ext uri="{BB962C8B-B14F-4D97-AF65-F5344CB8AC3E}">
        <p14:creationId xmlns:p14="http://schemas.microsoft.com/office/powerpoint/2010/main" val="1720158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1B084-A4DA-4B72-B7CB-39BC773F9F6F}"/>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a:extLst>
              <a:ext uri="{FF2B5EF4-FFF2-40B4-BE49-F238E27FC236}">
                <a16:creationId xmlns:a16="http://schemas.microsoft.com/office/drawing/2014/main" id="{23934A8D-08DB-466F-A1D0-2E8718EF8FD4}"/>
              </a:ext>
            </a:extLst>
          </p:cNvPr>
          <p:cNvSpPr txBox="1">
            <a:spLocks noGrp="1"/>
          </p:cNvSpPr>
          <p:nvPr>
            <p:ph type="dt" sz="half" idx="7"/>
          </p:nvPr>
        </p:nvSpPr>
        <p:spPr/>
        <p:txBody>
          <a:bodyPr/>
          <a:lstStyle>
            <a:lvl1pPr>
              <a:defRPr/>
            </a:lvl1pPr>
          </a:lstStyle>
          <a:p>
            <a:pPr lvl="0"/>
            <a:fld id="{6F18446C-0831-4CF3-AD68-3405E0CD622D}" type="datetime1">
              <a:rPr lang="en-GB"/>
              <a:pPr lvl="0"/>
              <a:t>01/07/2020</a:t>
            </a:fld>
            <a:endParaRPr lang="en-GB"/>
          </a:p>
        </p:txBody>
      </p:sp>
      <p:sp>
        <p:nvSpPr>
          <p:cNvPr id="4" name="Footer Placeholder 3">
            <a:extLst>
              <a:ext uri="{FF2B5EF4-FFF2-40B4-BE49-F238E27FC236}">
                <a16:creationId xmlns:a16="http://schemas.microsoft.com/office/drawing/2014/main" id="{B038967F-06F3-426F-8AEF-3DF4C95232C3}"/>
              </a:ext>
            </a:extLst>
          </p:cNvPr>
          <p:cNvSpPr txBox="1">
            <a:spLocks noGrp="1"/>
          </p:cNvSpPr>
          <p:nvPr>
            <p:ph type="ftr" sz="quarter" idx="9"/>
          </p:nvPr>
        </p:nvSpPr>
        <p:spPr/>
        <p:txBody>
          <a:bodyPr/>
          <a:lstStyle>
            <a:lvl1pPr>
              <a:defRPr/>
            </a:lvl1pPr>
          </a:lstStyle>
          <a:p>
            <a:pPr lvl="0"/>
            <a:endParaRPr lang="en-GB"/>
          </a:p>
        </p:txBody>
      </p:sp>
      <p:sp>
        <p:nvSpPr>
          <p:cNvPr id="5" name="Slide Number Placeholder 4">
            <a:extLst>
              <a:ext uri="{FF2B5EF4-FFF2-40B4-BE49-F238E27FC236}">
                <a16:creationId xmlns:a16="http://schemas.microsoft.com/office/drawing/2014/main" id="{3C335400-F04E-46FF-B21E-C2C55BC96879}"/>
              </a:ext>
            </a:extLst>
          </p:cNvPr>
          <p:cNvSpPr txBox="1">
            <a:spLocks noGrp="1"/>
          </p:cNvSpPr>
          <p:nvPr>
            <p:ph type="sldNum" sz="quarter" idx="8"/>
          </p:nvPr>
        </p:nvSpPr>
        <p:spPr/>
        <p:txBody>
          <a:bodyPr/>
          <a:lstStyle>
            <a:lvl1pPr>
              <a:defRPr/>
            </a:lvl1pPr>
          </a:lstStyle>
          <a:p>
            <a:pPr lvl="0"/>
            <a:fld id="{86CA2449-ECAB-455C-8507-1465DA598D68}" type="slidenum">
              <a:t>‹#›</a:t>
            </a:fld>
            <a:endParaRPr lang="en-GB"/>
          </a:p>
        </p:txBody>
      </p:sp>
    </p:spTree>
    <p:extLst>
      <p:ext uri="{BB962C8B-B14F-4D97-AF65-F5344CB8AC3E}">
        <p14:creationId xmlns:p14="http://schemas.microsoft.com/office/powerpoint/2010/main" val="3765515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FE53BC-2B15-4571-9445-798648428F5B}"/>
              </a:ext>
            </a:extLst>
          </p:cNvPr>
          <p:cNvSpPr txBox="1">
            <a:spLocks noGrp="1"/>
          </p:cNvSpPr>
          <p:nvPr>
            <p:ph type="dt" sz="half" idx="7"/>
          </p:nvPr>
        </p:nvSpPr>
        <p:spPr/>
        <p:txBody>
          <a:bodyPr/>
          <a:lstStyle>
            <a:lvl1pPr>
              <a:defRPr/>
            </a:lvl1pPr>
          </a:lstStyle>
          <a:p>
            <a:pPr lvl="0"/>
            <a:fld id="{6A5BB76F-D915-4A9D-8E23-820606EE4E38}" type="datetime1">
              <a:rPr lang="en-GB"/>
              <a:pPr lvl="0"/>
              <a:t>01/07/2020</a:t>
            </a:fld>
            <a:endParaRPr lang="en-GB"/>
          </a:p>
        </p:txBody>
      </p:sp>
      <p:sp>
        <p:nvSpPr>
          <p:cNvPr id="3" name="Footer Placeholder 2">
            <a:extLst>
              <a:ext uri="{FF2B5EF4-FFF2-40B4-BE49-F238E27FC236}">
                <a16:creationId xmlns:a16="http://schemas.microsoft.com/office/drawing/2014/main" id="{D34B8753-8272-4FA9-A093-5661F6A5AC33}"/>
              </a:ext>
            </a:extLst>
          </p:cNvPr>
          <p:cNvSpPr txBox="1">
            <a:spLocks noGrp="1"/>
          </p:cNvSpPr>
          <p:nvPr>
            <p:ph type="ftr" sz="quarter" idx="9"/>
          </p:nvPr>
        </p:nvSpPr>
        <p:spPr/>
        <p:txBody>
          <a:bodyPr/>
          <a:lstStyle>
            <a:lvl1pPr>
              <a:defRPr/>
            </a:lvl1pPr>
          </a:lstStyle>
          <a:p>
            <a:pPr lvl="0"/>
            <a:endParaRPr lang="en-GB"/>
          </a:p>
        </p:txBody>
      </p:sp>
      <p:sp>
        <p:nvSpPr>
          <p:cNvPr id="4" name="Slide Number Placeholder 3">
            <a:extLst>
              <a:ext uri="{FF2B5EF4-FFF2-40B4-BE49-F238E27FC236}">
                <a16:creationId xmlns:a16="http://schemas.microsoft.com/office/drawing/2014/main" id="{21837CC5-7D39-4350-9A43-683666624F70}"/>
              </a:ext>
            </a:extLst>
          </p:cNvPr>
          <p:cNvSpPr txBox="1">
            <a:spLocks noGrp="1"/>
          </p:cNvSpPr>
          <p:nvPr>
            <p:ph type="sldNum" sz="quarter" idx="8"/>
          </p:nvPr>
        </p:nvSpPr>
        <p:spPr/>
        <p:txBody>
          <a:bodyPr/>
          <a:lstStyle>
            <a:lvl1pPr>
              <a:defRPr/>
            </a:lvl1pPr>
          </a:lstStyle>
          <a:p>
            <a:pPr lvl="0"/>
            <a:fld id="{BF087AFF-79CB-4C54-AEF1-F9A2CFFBAE84}" type="slidenum">
              <a:t>‹#›</a:t>
            </a:fld>
            <a:endParaRPr lang="en-GB"/>
          </a:p>
        </p:txBody>
      </p:sp>
    </p:spTree>
    <p:extLst>
      <p:ext uri="{BB962C8B-B14F-4D97-AF65-F5344CB8AC3E}">
        <p14:creationId xmlns:p14="http://schemas.microsoft.com/office/powerpoint/2010/main" val="3484918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017A3-FB01-49FB-A032-422025B04098}"/>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AE6000CC-C2D3-4AA2-810F-FC9361C2E30B}"/>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4554937-9F69-401C-A32F-A202342C8264}"/>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Edit Master text styles</a:t>
            </a:r>
          </a:p>
        </p:txBody>
      </p:sp>
      <p:sp>
        <p:nvSpPr>
          <p:cNvPr id="5" name="Date Placeholder 4">
            <a:extLst>
              <a:ext uri="{FF2B5EF4-FFF2-40B4-BE49-F238E27FC236}">
                <a16:creationId xmlns:a16="http://schemas.microsoft.com/office/drawing/2014/main" id="{FEA9218C-A4AD-4AF4-B1C4-8D51A8226C22}"/>
              </a:ext>
            </a:extLst>
          </p:cNvPr>
          <p:cNvSpPr txBox="1">
            <a:spLocks noGrp="1"/>
          </p:cNvSpPr>
          <p:nvPr>
            <p:ph type="dt" sz="half" idx="7"/>
          </p:nvPr>
        </p:nvSpPr>
        <p:spPr/>
        <p:txBody>
          <a:bodyPr/>
          <a:lstStyle>
            <a:lvl1pPr>
              <a:defRPr/>
            </a:lvl1pPr>
          </a:lstStyle>
          <a:p>
            <a:pPr lvl="0"/>
            <a:fld id="{30C544BE-BA02-488B-A50D-712EE1C42613}" type="datetime1">
              <a:rPr lang="en-GB"/>
              <a:pPr lvl="0"/>
              <a:t>01/07/2020</a:t>
            </a:fld>
            <a:endParaRPr lang="en-GB"/>
          </a:p>
        </p:txBody>
      </p:sp>
      <p:sp>
        <p:nvSpPr>
          <p:cNvPr id="6" name="Footer Placeholder 5">
            <a:extLst>
              <a:ext uri="{FF2B5EF4-FFF2-40B4-BE49-F238E27FC236}">
                <a16:creationId xmlns:a16="http://schemas.microsoft.com/office/drawing/2014/main" id="{076494C4-2E70-47C3-9993-1BB4BFC72E2E}"/>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3F7BE3A1-1AD2-4983-9F5B-A326A307E84D}"/>
              </a:ext>
            </a:extLst>
          </p:cNvPr>
          <p:cNvSpPr txBox="1">
            <a:spLocks noGrp="1"/>
          </p:cNvSpPr>
          <p:nvPr>
            <p:ph type="sldNum" sz="quarter" idx="8"/>
          </p:nvPr>
        </p:nvSpPr>
        <p:spPr/>
        <p:txBody>
          <a:bodyPr/>
          <a:lstStyle>
            <a:lvl1pPr>
              <a:defRPr/>
            </a:lvl1pPr>
          </a:lstStyle>
          <a:p>
            <a:pPr lvl="0"/>
            <a:fld id="{62FAC8E0-F2C4-46FC-BD19-09E2DA4B9EC7}" type="slidenum">
              <a:t>‹#›</a:t>
            </a:fld>
            <a:endParaRPr lang="en-GB"/>
          </a:p>
        </p:txBody>
      </p:sp>
    </p:spTree>
    <p:extLst>
      <p:ext uri="{BB962C8B-B14F-4D97-AF65-F5344CB8AC3E}">
        <p14:creationId xmlns:p14="http://schemas.microsoft.com/office/powerpoint/2010/main" val="1006857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96470-55D8-4603-A055-7A1900FB3295}"/>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Picture Placeholder 2">
            <a:extLst>
              <a:ext uri="{FF2B5EF4-FFF2-40B4-BE49-F238E27FC236}">
                <a16:creationId xmlns:a16="http://schemas.microsoft.com/office/drawing/2014/main" id="{48391F20-CEBE-4420-948C-F47771732EA9}"/>
              </a:ext>
            </a:extLst>
          </p:cNvPr>
          <p:cNvSpPr txBox="1">
            <a:spLocks noGrp="1"/>
          </p:cNvSpPr>
          <p:nvPr>
            <p:ph type="pic" idx="1"/>
          </p:nvPr>
        </p:nvSpPr>
        <p:spPr>
          <a:xfrm>
            <a:off x="5183184" y="987423"/>
            <a:ext cx="6172200" cy="4873623"/>
          </a:xfrm>
        </p:spPr>
        <p:txBody>
          <a:bodyPr/>
          <a:lstStyle>
            <a:lvl1pPr marL="0" indent="0">
              <a:buNone/>
              <a:defRPr lang="en-GB" sz="3200"/>
            </a:lvl1pPr>
          </a:lstStyle>
          <a:p>
            <a:pPr lvl="0"/>
            <a:endParaRPr lang="en-GB"/>
          </a:p>
        </p:txBody>
      </p:sp>
      <p:sp>
        <p:nvSpPr>
          <p:cNvPr id="4" name="Text Placeholder 3">
            <a:extLst>
              <a:ext uri="{FF2B5EF4-FFF2-40B4-BE49-F238E27FC236}">
                <a16:creationId xmlns:a16="http://schemas.microsoft.com/office/drawing/2014/main" id="{146B5E87-AE6D-4064-BFBD-32DCEE47FD26}"/>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Edit Master text styles</a:t>
            </a:r>
          </a:p>
        </p:txBody>
      </p:sp>
      <p:sp>
        <p:nvSpPr>
          <p:cNvPr id="5" name="Date Placeholder 4">
            <a:extLst>
              <a:ext uri="{FF2B5EF4-FFF2-40B4-BE49-F238E27FC236}">
                <a16:creationId xmlns:a16="http://schemas.microsoft.com/office/drawing/2014/main" id="{32624D24-80E3-458A-9EBB-A1A5D08A1D76}"/>
              </a:ext>
            </a:extLst>
          </p:cNvPr>
          <p:cNvSpPr txBox="1">
            <a:spLocks noGrp="1"/>
          </p:cNvSpPr>
          <p:nvPr>
            <p:ph type="dt" sz="half" idx="7"/>
          </p:nvPr>
        </p:nvSpPr>
        <p:spPr/>
        <p:txBody>
          <a:bodyPr/>
          <a:lstStyle>
            <a:lvl1pPr>
              <a:defRPr/>
            </a:lvl1pPr>
          </a:lstStyle>
          <a:p>
            <a:pPr lvl="0"/>
            <a:fld id="{40E462AE-C21C-42AD-A931-A66E66FD8B63}" type="datetime1">
              <a:rPr lang="en-GB"/>
              <a:pPr lvl="0"/>
              <a:t>01/07/2020</a:t>
            </a:fld>
            <a:endParaRPr lang="en-GB"/>
          </a:p>
        </p:txBody>
      </p:sp>
      <p:sp>
        <p:nvSpPr>
          <p:cNvPr id="6" name="Footer Placeholder 5">
            <a:extLst>
              <a:ext uri="{FF2B5EF4-FFF2-40B4-BE49-F238E27FC236}">
                <a16:creationId xmlns:a16="http://schemas.microsoft.com/office/drawing/2014/main" id="{4BE6D465-E3AD-47E5-95A5-97764F9751FC}"/>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3DCE2F1C-E324-415D-90BF-E6C2F8823B32}"/>
              </a:ext>
            </a:extLst>
          </p:cNvPr>
          <p:cNvSpPr txBox="1">
            <a:spLocks noGrp="1"/>
          </p:cNvSpPr>
          <p:nvPr>
            <p:ph type="sldNum" sz="quarter" idx="8"/>
          </p:nvPr>
        </p:nvSpPr>
        <p:spPr/>
        <p:txBody>
          <a:bodyPr/>
          <a:lstStyle>
            <a:lvl1pPr>
              <a:defRPr/>
            </a:lvl1pPr>
          </a:lstStyle>
          <a:p>
            <a:pPr lvl="0"/>
            <a:fld id="{0C31C648-579A-4F50-B597-B0EB9B5B5157}" type="slidenum">
              <a:t>‹#›</a:t>
            </a:fld>
            <a:endParaRPr lang="en-GB"/>
          </a:p>
        </p:txBody>
      </p:sp>
    </p:spTree>
    <p:extLst>
      <p:ext uri="{BB962C8B-B14F-4D97-AF65-F5344CB8AC3E}">
        <p14:creationId xmlns:p14="http://schemas.microsoft.com/office/powerpoint/2010/main" val="2835842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24C63C-E19F-4262-A081-42823161BC7A}"/>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8E36AECC-64FA-4D81-A5CF-408F0586FFE0}"/>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7DF25AA-5C27-42D8-8A26-379FB95AAA69}"/>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4421A40E-7167-4846-912F-ACEA474102BD}" type="datetime1">
              <a:rPr lang="en-GB"/>
              <a:pPr lvl="0"/>
              <a:t>01/07/2020</a:t>
            </a:fld>
            <a:endParaRPr lang="en-GB"/>
          </a:p>
        </p:txBody>
      </p:sp>
      <p:sp>
        <p:nvSpPr>
          <p:cNvPr id="5" name="Footer Placeholder 4">
            <a:extLst>
              <a:ext uri="{FF2B5EF4-FFF2-40B4-BE49-F238E27FC236}">
                <a16:creationId xmlns:a16="http://schemas.microsoft.com/office/drawing/2014/main" id="{A4EE8A6E-3AC4-4ECB-941D-3236F064BA7B}"/>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endParaRPr lang="en-GB"/>
          </a:p>
        </p:txBody>
      </p:sp>
      <p:sp>
        <p:nvSpPr>
          <p:cNvPr id="6" name="Slide Number Placeholder 5">
            <a:extLst>
              <a:ext uri="{FF2B5EF4-FFF2-40B4-BE49-F238E27FC236}">
                <a16:creationId xmlns:a16="http://schemas.microsoft.com/office/drawing/2014/main" id="{C2198F55-86F1-4EE7-930C-717341CE3BA0}"/>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7467835B-579E-43BC-995F-D4418B2EEF38}"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5.png"/><Relationship Id="rId7" Type="http://schemas.openxmlformats.org/officeDocument/2006/relationships/hyperlink" Target="mailto:meadec@ealing.gov.uk" TargetMode="Externa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hyperlink" Target="https://www.egfl.org.uk/elp-services/health-improvement-schools/health-improvement-recovery-curriculum" TargetMode="External"/><Relationship Id="rId5" Type="http://schemas.openxmlformats.org/officeDocument/2006/relationships/hyperlink" Target="https://www.compasshub.net/the-recovery-curriculum" TargetMode="External"/><Relationship Id="rId4" Type="http://schemas.openxmlformats.org/officeDocument/2006/relationships/hyperlink" Target="https://www.evidenceforlearning.net/recoverycurriculu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pic>
        <p:nvPicPr>
          <p:cNvPr id="2" name="Picture 91" descr="https://www.footfiles.com/sites/mfen/files/styles/620x413/public/images/how_to_safeguard_your_kids_from_spring_and_summer_foot_injuries.png">
            <a:extLst>
              <a:ext uri="{FF2B5EF4-FFF2-40B4-BE49-F238E27FC236}">
                <a16:creationId xmlns:a16="http://schemas.microsoft.com/office/drawing/2014/main" id="{E24ACD15-73EA-449D-9328-6203B777EEEB}"/>
              </a:ext>
            </a:extLst>
          </p:cNvPr>
          <p:cNvPicPr>
            <a:picLocks noChangeAspect="1"/>
          </p:cNvPicPr>
          <p:nvPr/>
        </p:nvPicPr>
        <p:blipFill>
          <a:blip r:embed="rId2"/>
          <a:srcRect t="39347" b="9952"/>
          <a:stretch>
            <a:fillRect/>
          </a:stretch>
        </p:blipFill>
        <p:spPr>
          <a:xfrm>
            <a:off x="-1005" y="2743200"/>
            <a:ext cx="12183557" cy="4114800"/>
          </a:xfrm>
          <a:prstGeom prst="rect">
            <a:avLst/>
          </a:prstGeom>
          <a:noFill/>
          <a:ln cap="flat">
            <a:noFill/>
          </a:ln>
        </p:spPr>
      </p:pic>
      <p:pic>
        <p:nvPicPr>
          <p:cNvPr id="3" name="Picture 3" descr="EC8302 ELP Logo white shape_v2">
            <a:extLst>
              <a:ext uri="{FF2B5EF4-FFF2-40B4-BE49-F238E27FC236}">
                <a16:creationId xmlns:a16="http://schemas.microsoft.com/office/drawing/2014/main" id="{AF018824-2C98-4EDF-9123-A1995D90C033}"/>
              </a:ext>
            </a:extLst>
          </p:cNvPr>
          <p:cNvPicPr>
            <a:picLocks noChangeAspect="1"/>
          </p:cNvPicPr>
          <p:nvPr/>
        </p:nvPicPr>
        <p:blipFill>
          <a:blip r:embed="rId3"/>
          <a:srcRect/>
          <a:stretch>
            <a:fillRect/>
          </a:stretch>
        </p:blipFill>
        <p:spPr>
          <a:xfrm>
            <a:off x="8269358" y="5752161"/>
            <a:ext cx="3913183" cy="1127126"/>
          </a:xfrm>
          <a:prstGeom prst="rect">
            <a:avLst/>
          </a:prstGeom>
          <a:noFill/>
          <a:ln cap="flat">
            <a:noFill/>
          </a:ln>
        </p:spPr>
      </p:pic>
      <p:sp>
        <p:nvSpPr>
          <p:cNvPr id="4" name="Title 1">
            <a:extLst>
              <a:ext uri="{FF2B5EF4-FFF2-40B4-BE49-F238E27FC236}">
                <a16:creationId xmlns:a16="http://schemas.microsoft.com/office/drawing/2014/main" id="{3943E17B-FA6E-4C36-844F-E996B530B49C}"/>
              </a:ext>
            </a:extLst>
          </p:cNvPr>
          <p:cNvSpPr txBox="1"/>
          <p:nvPr/>
        </p:nvSpPr>
        <p:spPr>
          <a:xfrm>
            <a:off x="460221" y="270670"/>
            <a:ext cx="9426549" cy="2472530"/>
          </a:xfrm>
          <a:prstGeom prst="rect">
            <a:avLst/>
          </a:prstGeom>
          <a:noFill/>
          <a:ln cap="flat">
            <a:noFill/>
          </a:ln>
        </p:spPr>
        <p:txBody>
          <a:bodyPr vert="horz" wrap="square" lIns="91440" tIns="45720" rIns="91440" bIns="45720" anchor="t" anchorCtr="0" compatLnSpc="1">
            <a:noAutofit/>
          </a:bodyPr>
          <a:lstStyle/>
          <a:p>
            <a:pPr>
              <a:lnSpc>
                <a:spcPct val="90000"/>
              </a:lnSpc>
              <a:defRPr sz="1800" b="0" i="0" u="none" strike="noStrike" kern="0" cap="none" spc="0" baseline="0">
                <a:solidFill>
                  <a:srgbClr val="000000"/>
                </a:solidFill>
                <a:uFillTx/>
              </a:defRPr>
            </a:pPr>
            <a:r>
              <a:rPr lang="en-GB" sz="6000" b="1" dirty="0">
                <a:solidFill>
                  <a:srgbClr val="2E3092"/>
                </a:solidFill>
                <a:latin typeface="Calibri" pitchFamily="34"/>
                <a:cs typeface="Calibri" pitchFamily="34"/>
              </a:rPr>
              <a:t>Primary school</a:t>
            </a:r>
          </a:p>
          <a:p>
            <a:pPr marL="0" marR="0" lvl="0" indent="0" algn="l" defTabSz="914400" rtl="0" fontAlgn="auto" hangingPunct="1">
              <a:lnSpc>
                <a:spcPct val="90000"/>
              </a:lnSpc>
              <a:spcBef>
                <a:spcPts val="0"/>
              </a:spcBef>
              <a:spcAft>
                <a:spcPts val="0"/>
              </a:spcAft>
              <a:buNone/>
              <a:tabLst/>
              <a:defRPr sz="1800" b="0" i="0" u="none" strike="noStrike" kern="0" cap="none" spc="0" baseline="0">
                <a:solidFill>
                  <a:srgbClr val="000000"/>
                </a:solidFill>
                <a:uFillTx/>
              </a:defRPr>
            </a:pPr>
            <a:r>
              <a:rPr lang="en-GB" sz="6000" b="1" dirty="0">
                <a:solidFill>
                  <a:srgbClr val="2E3092"/>
                </a:solidFill>
                <a:latin typeface="Calibri" pitchFamily="34"/>
                <a:cs typeface="Calibri" pitchFamily="34"/>
              </a:rPr>
              <a:t>Recovery curriculum</a:t>
            </a:r>
            <a:endParaRPr lang="en-GB" sz="6000" b="1" i="0" u="none" strike="noStrike" kern="1200" cap="none" spc="0" baseline="0" dirty="0">
              <a:solidFill>
                <a:srgbClr val="2E3092"/>
              </a:solidFill>
              <a:uFillTx/>
              <a:latin typeface="Calibri" pitchFamily="34"/>
              <a:cs typeface="Calibri" pitchFamily="34"/>
            </a:endParaRPr>
          </a:p>
          <a:p>
            <a:pPr marL="0" marR="0" lvl="0" indent="0" algn="l" defTabSz="914400" rtl="0" fontAlgn="auto" hangingPunct="1">
              <a:lnSpc>
                <a:spcPct val="90000"/>
              </a:lnSpc>
              <a:spcBef>
                <a:spcPts val="0"/>
              </a:spcBef>
              <a:spcAft>
                <a:spcPts val="0"/>
              </a:spcAft>
              <a:buNone/>
              <a:tabLst/>
              <a:defRPr sz="1800" b="0" i="0" u="none" strike="noStrike" kern="0" cap="none" spc="0" baseline="0">
                <a:solidFill>
                  <a:srgbClr val="000000"/>
                </a:solidFill>
                <a:uFillTx/>
              </a:defRPr>
            </a:pPr>
            <a:endParaRPr lang="en-GB" sz="6000" b="1" dirty="0">
              <a:solidFill>
                <a:srgbClr val="2E3092"/>
              </a:solidFill>
              <a:latin typeface="Calibri" pitchFamily="34"/>
              <a:cs typeface="Calibri" pitchFamily="34"/>
            </a:endParaRPr>
          </a:p>
        </p:txBody>
      </p:sp>
      <p:pic>
        <p:nvPicPr>
          <p:cNvPr id="5" name="Picture 4">
            <a:extLst>
              <a:ext uri="{FF2B5EF4-FFF2-40B4-BE49-F238E27FC236}">
                <a16:creationId xmlns:a16="http://schemas.microsoft.com/office/drawing/2014/main" id="{00F84633-A4D1-4216-A5E7-F6336F65F5EA}"/>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633166" y="629462"/>
            <a:ext cx="3185565" cy="87747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A close up of text on a black background&#10;&#10;Description generated with high confidence">
            <a:extLst>
              <a:ext uri="{FF2B5EF4-FFF2-40B4-BE49-F238E27FC236}">
                <a16:creationId xmlns:a16="http://schemas.microsoft.com/office/drawing/2014/main" id="{E02791E3-857A-412B-9FEE-F1C1BF329322}"/>
              </a:ext>
            </a:extLst>
          </p:cNvPr>
          <p:cNvPicPr>
            <a:picLocks noChangeAspect="1"/>
          </p:cNvPicPr>
          <p:nvPr/>
        </p:nvPicPr>
        <p:blipFill>
          <a:blip r:embed="rId2"/>
          <a:stretch>
            <a:fillRect/>
          </a:stretch>
        </p:blipFill>
        <p:spPr>
          <a:xfrm>
            <a:off x="12161" y="4723177"/>
            <a:ext cx="1697098" cy="2124279"/>
          </a:xfrm>
          <a:prstGeom prst="rect">
            <a:avLst/>
          </a:prstGeom>
          <a:noFill/>
          <a:ln cap="flat">
            <a:noFill/>
          </a:ln>
        </p:spPr>
      </p:pic>
      <p:sp>
        <p:nvSpPr>
          <p:cNvPr id="3" name="Rectangle 4">
            <a:extLst>
              <a:ext uri="{FF2B5EF4-FFF2-40B4-BE49-F238E27FC236}">
                <a16:creationId xmlns:a16="http://schemas.microsoft.com/office/drawing/2014/main" id="{DFE934E4-D145-4D90-AE2C-107A98869547}"/>
              </a:ext>
            </a:extLst>
          </p:cNvPr>
          <p:cNvSpPr/>
          <p:nvPr/>
        </p:nvSpPr>
        <p:spPr>
          <a:xfrm>
            <a:off x="0" y="599252"/>
            <a:ext cx="790041" cy="731520"/>
          </a:xfrm>
          <a:prstGeom prst="rect">
            <a:avLst/>
          </a:prstGeom>
          <a:solidFill>
            <a:srgbClr val="BED712"/>
          </a:solid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FFFFFF"/>
              </a:solidFill>
              <a:uFillTx/>
              <a:latin typeface="Calibri"/>
            </a:endParaRPr>
          </a:p>
        </p:txBody>
      </p:sp>
      <p:pic>
        <p:nvPicPr>
          <p:cNvPr id="4" name="Picture 5" descr="A close up of text on a black background&#10;&#10;Description generated with high confidence">
            <a:extLst>
              <a:ext uri="{FF2B5EF4-FFF2-40B4-BE49-F238E27FC236}">
                <a16:creationId xmlns:a16="http://schemas.microsoft.com/office/drawing/2014/main" id="{0E4AD629-778F-4B6C-90A4-183C9C7F7D14}"/>
              </a:ext>
            </a:extLst>
          </p:cNvPr>
          <p:cNvPicPr>
            <a:picLocks noChangeAspect="1"/>
          </p:cNvPicPr>
          <p:nvPr/>
        </p:nvPicPr>
        <p:blipFill>
          <a:blip r:embed="rId2"/>
          <a:stretch>
            <a:fillRect/>
          </a:stretch>
        </p:blipFill>
        <p:spPr>
          <a:xfrm rot="10799991">
            <a:off x="10474122" y="-28347"/>
            <a:ext cx="1717874" cy="2150284"/>
          </a:xfrm>
          <a:prstGeom prst="rect">
            <a:avLst/>
          </a:prstGeom>
          <a:noFill/>
          <a:ln cap="flat">
            <a:noFill/>
          </a:ln>
        </p:spPr>
      </p:pic>
      <p:sp>
        <p:nvSpPr>
          <p:cNvPr id="5" name="Title 1">
            <a:extLst>
              <a:ext uri="{FF2B5EF4-FFF2-40B4-BE49-F238E27FC236}">
                <a16:creationId xmlns:a16="http://schemas.microsoft.com/office/drawing/2014/main" id="{3F443A24-20B7-4F4A-8BEA-17FE5FFFE185}"/>
              </a:ext>
            </a:extLst>
          </p:cNvPr>
          <p:cNvSpPr txBox="1"/>
          <p:nvPr/>
        </p:nvSpPr>
        <p:spPr>
          <a:xfrm>
            <a:off x="960918" y="473499"/>
            <a:ext cx="11263941" cy="983025"/>
          </a:xfrm>
          <a:prstGeom prst="rect">
            <a:avLst/>
          </a:prstGeom>
          <a:noFill/>
          <a:ln cap="flat">
            <a:noFill/>
          </a:ln>
        </p:spPr>
        <p:txBody>
          <a:bodyPr vert="horz" wrap="square" lIns="91440" tIns="45720" rIns="91440" bIns="45720" anchor="t" anchorCtr="0" compatLnSpc="1">
            <a:noAutofit/>
          </a:bodyPr>
          <a:lstStyle/>
          <a:p>
            <a:pPr lvl="0">
              <a:lnSpc>
                <a:spcPct val="90000"/>
              </a:lnSpc>
              <a:defRPr sz="1800" b="0" i="0" u="none" strike="noStrike" kern="0" cap="none" spc="0" baseline="0">
                <a:solidFill>
                  <a:srgbClr val="000000"/>
                </a:solidFill>
                <a:uFillTx/>
              </a:defRPr>
            </a:pPr>
            <a:r>
              <a:rPr lang="en-GB" sz="5400" b="1" dirty="0">
                <a:solidFill>
                  <a:srgbClr val="002060"/>
                </a:solidFill>
                <a:latin typeface="Calibri" pitchFamily="34"/>
                <a:cs typeface="Calibri" pitchFamily="34"/>
              </a:rPr>
              <a:t>Recovery curriculum – format </a:t>
            </a:r>
            <a:endParaRPr lang="en-GB" sz="5400" b="1" i="0" u="none" strike="noStrike" kern="1200" cap="none" spc="0" baseline="0" dirty="0">
              <a:solidFill>
                <a:srgbClr val="002060"/>
              </a:solidFill>
              <a:uFillTx/>
              <a:latin typeface="Calibri"/>
              <a:cs typeface="Calibri" pitchFamily="34"/>
            </a:endParaRPr>
          </a:p>
        </p:txBody>
      </p:sp>
      <p:pic>
        <p:nvPicPr>
          <p:cNvPr id="6" name="Picture 7" descr="A picture containing object&#10;&#10;Description generated with very high confidence">
            <a:extLst>
              <a:ext uri="{FF2B5EF4-FFF2-40B4-BE49-F238E27FC236}">
                <a16:creationId xmlns:a16="http://schemas.microsoft.com/office/drawing/2014/main" id="{CD22BA4B-AFB1-4A36-831A-475A68ADAFF4}"/>
              </a:ext>
            </a:extLst>
          </p:cNvPr>
          <p:cNvPicPr>
            <a:picLocks noChangeAspect="1"/>
          </p:cNvPicPr>
          <p:nvPr/>
        </p:nvPicPr>
        <p:blipFill>
          <a:blip r:embed="rId3"/>
          <a:stretch>
            <a:fillRect/>
          </a:stretch>
        </p:blipFill>
        <p:spPr>
          <a:xfrm>
            <a:off x="10166674" y="5874462"/>
            <a:ext cx="1697098" cy="733229"/>
          </a:xfrm>
          <a:prstGeom prst="rect">
            <a:avLst/>
          </a:prstGeom>
          <a:noFill/>
          <a:ln cap="flat">
            <a:noFill/>
          </a:ln>
        </p:spPr>
      </p:pic>
      <p:sp>
        <p:nvSpPr>
          <p:cNvPr id="8" name="Content Placeholder 7">
            <a:extLst>
              <a:ext uri="{FF2B5EF4-FFF2-40B4-BE49-F238E27FC236}">
                <a16:creationId xmlns:a16="http://schemas.microsoft.com/office/drawing/2014/main" id="{2413179C-6C06-4299-8697-B3CC7FE4BA75}"/>
              </a:ext>
            </a:extLst>
          </p:cNvPr>
          <p:cNvSpPr>
            <a:spLocks noGrp="1"/>
          </p:cNvSpPr>
          <p:nvPr>
            <p:ph idx="1"/>
          </p:nvPr>
        </p:nvSpPr>
        <p:spPr>
          <a:xfrm>
            <a:off x="860710" y="1709253"/>
            <a:ext cx="10515600" cy="4351336"/>
          </a:xfrm>
        </p:spPr>
        <p:txBody>
          <a:bodyPr>
            <a:normAutofit fontScale="85000" lnSpcReduction="20000"/>
          </a:bodyPr>
          <a:lstStyle/>
          <a:p>
            <a:r>
              <a:rPr lang="en-GB" sz="3600" dirty="0">
                <a:solidFill>
                  <a:srgbClr val="002060"/>
                </a:solidFill>
              </a:rPr>
              <a:t>The recovery curriculum has 5 different themes:</a:t>
            </a:r>
          </a:p>
          <a:p>
            <a:pPr marL="0" indent="0">
              <a:buNone/>
            </a:pPr>
            <a:r>
              <a:rPr lang="en-GB" sz="3600" b="1" dirty="0">
                <a:solidFill>
                  <a:srgbClr val="002060"/>
                </a:solidFill>
              </a:rPr>
              <a:t>Theme 1: Relationships</a:t>
            </a:r>
            <a:r>
              <a:rPr lang="en-GB" sz="3600" dirty="0">
                <a:solidFill>
                  <a:srgbClr val="002060"/>
                </a:solidFill>
              </a:rPr>
              <a:t> – we can’t expect our students to return joyfully, and many of the relationships that were thriving, may need to be invested in and restored. We need to plan for this to happen, not assume that it will. Reach out to greet them, use the relationships we build to cushion the discomfort of returning.</a:t>
            </a:r>
          </a:p>
          <a:p>
            <a:pPr marL="0" indent="0">
              <a:buNone/>
            </a:pPr>
            <a:r>
              <a:rPr lang="en-GB" sz="3600" b="1" dirty="0">
                <a:solidFill>
                  <a:srgbClr val="002060"/>
                </a:solidFill>
              </a:rPr>
              <a:t>Theme 2: Community </a:t>
            </a:r>
            <a:r>
              <a:rPr lang="en-GB" sz="3600" dirty="0">
                <a:solidFill>
                  <a:srgbClr val="002060"/>
                </a:solidFill>
              </a:rPr>
              <a:t>– we must recognise that curriculum will have been based in the community for a long period of time. We need to listen to what has happened in this time, understand the needs of our community and engage them in the transitioning of learning back into school.</a:t>
            </a:r>
          </a:p>
          <a:p>
            <a:endParaRPr lang="en-GB" sz="3600" dirty="0">
              <a:solidFill>
                <a:srgbClr val="002060"/>
              </a:solidFill>
            </a:endParaRPr>
          </a:p>
        </p:txBody>
      </p:sp>
      <p:pic>
        <p:nvPicPr>
          <p:cNvPr id="9" name="Picture 8">
            <a:extLst>
              <a:ext uri="{FF2B5EF4-FFF2-40B4-BE49-F238E27FC236}">
                <a16:creationId xmlns:a16="http://schemas.microsoft.com/office/drawing/2014/main" id="{D3883310-D1E5-4268-BAD2-E169FE60E9A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161" y="6106661"/>
            <a:ext cx="2661904" cy="733229"/>
          </a:xfrm>
          <a:prstGeom prst="rect">
            <a:avLst/>
          </a:prstGeom>
          <a:noFill/>
          <a:ln>
            <a:noFill/>
          </a:ln>
        </p:spPr>
      </p:pic>
    </p:spTree>
    <p:extLst>
      <p:ext uri="{BB962C8B-B14F-4D97-AF65-F5344CB8AC3E}">
        <p14:creationId xmlns:p14="http://schemas.microsoft.com/office/powerpoint/2010/main" val="2394769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A close up of text on a black background&#10;&#10;Description generated with high confidence">
            <a:extLst>
              <a:ext uri="{FF2B5EF4-FFF2-40B4-BE49-F238E27FC236}">
                <a16:creationId xmlns:a16="http://schemas.microsoft.com/office/drawing/2014/main" id="{E02791E3-857A-412B-9FEE-F1C1BF329322}"/>
              </a:ext>
            </a:extLst>
          </p:cNvPr>
          <p:cNvPicPr>
            <a:picLocks noChangeAspect="1"/>
          </p:cNvPicPr>
          <p:nvPr/>
        </p:nvPicPr>
        <p:blipFill>
          <a:blip r:embed="rId2"/>
          <a:stretch>
            <a:fillRect/>
          </a:stretch>
        </p:blipFill>
        <p:spPr>
          <a:xfrm>
            <a:off x="12161" y="4723177"/>
            <a:ext cx="1697098" cy="2124279"/>
          </a:xfrm>
          <a:prstGeom prst="rect">
            <a:avLst/>
          </a:prstGeom>
          <a:noFill/>
          <a:ln cap="flat">
            <a:noFill/>
          </a:ln>
        </p:spPr>
      </p:pic>
      <p:sp>
        <p:nvSpPr>
          <p:cNvPr id="3" name="Rectangle 4">
            <a:extLst>
              <a:ext uri="{FF2B5EF4-FFF2-40B4-BE49-F238E27FC236}">
                <a16:creationId xmlns:a16="http://schemas.microsoft.com/office/drawing/2014/main" id="{DFE934E4-D145-4D90-AE2C-107A98869547}"/>
              </a:ext>
            </a:extLst>
          </p:cNvPr>
          <p:cNvSpPr/>
          <p:nvPr/>
        </p:nvSpPr>
        <p:spPr>
          <a:xfrm>
            <a:off x="0" y="599252"/>
            <a:ext cx="790041" cy="731520"/>
          </a:xfrm>
          <a:prstGeom prst="rect">
            <a:avLst/>
          </a:prstGeom>
          <a:solidFill>
            <a:srgbClr val="BED712"/>
          </a:solid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FFFFFF"/>
              </a:solidFill>
              <a:uFillTx/>
              <a:latin typeface="Calibri"/>
            </a:endParaRPr>
          </a:p>
        </p:txBody>
      </p:sp>
      <p:pic>
        <p:nvPicPr>
          <p:cNvPr id="4" name="Picture 5" descr="A close up of text on a black background&#10;&#10;Description generated with high confidence">
            <a:extLst>
              <a:ext uri="{FF2B5EF4-FFF2-40B4-BE49-F238E27FC236}">
                <a16:creationId xmlns:a16="http://schemas.microsoft.com/office/drawing/2014/main" id="{0E4AD629-778F-4B6C-90A4-183C9C7F7D14}"/>
              </a:ext>
            </a:extLst>
          </p:cNvPr>
          <p:cNvPicPr>
            <a:picLocks noChangeAspect="1"/>
          </p:cNvPicPr>
          <p:nvPr/>
        </p:nvPicPr>
        <p:blipFill>
          <a:blip r:embed="rId2"/>
          <a:stretch>
            <a:fillRect/>
          </a:stretch>
        </p:blipFill>
        <p:spPr>
          <a:xfrm rot="10799991">
            <a:off x="10474122" y="-28347"/>
            <a:ext cx="1717874" cy="2150284"/>
          </a:xfrm>
          <a:prstGeom prst="rect">
            <a:avLst/>
          </a:prstGeom>
          <a:noFill/>
          <a:ln cap="flat">
            <a:noFill/>
          </a:ln>
        </p:spPr>
      </p:pic>
      <p:sp>
        <p:nvSpPr>
          <p:cNvPr id="5" name="Title 1">
            <a:extLst>
              <a:ext uri="{FF2B5EF4-FFF2-40B4-BE49-F238E27FC236}">
                <a16:creationId xmlns:a16="http://schemas.microsoft.com/office/drawing/2014/main" id="{3F443A24-20B7-4F4A-8BEA-17FE5FFFE185}"/>
              </a:ext>
            </a:extLst>
          </p:cNvPr>
          <p:cNvSpPr txBox="1"/>
          <p:nvPr/>
        </p:nvSpPr>
        <p:spPr>
          <a:xfrm>
            <a:off x="960918" y="473499"/>
            <a:ext cx="11263941" cy="983025"/>
          </a:xfrm>
          <a:prstGeom prst="rect">
            <a:avLst/>
          </a:prstGeom>
          <a:noFill/>
          <a:ln cap="flat">
            <a:noFill/>
          </a:ln>
        </p:spPr>
        <p:txBody>
          <a:bodyPr vert="horz" wrap="square" lIns="91440" tIns="45720" rIns="91440" bIns="45720" anchor="t" anchorCtr="0" compatLnSpc="1">
            <a:noAutofit/>
          </a:bodyPr>
          <a:lstStyle/>
          <a:p>
            <a:pPr lvl="0">
              <a:lnSpc>
                <a:spcPct val="90000"/>
              </a:lnSpc>
              <a:defRPr sz="1800" b="0" i="0" u="none" strike="noStrike" kern="0" cap="none" spc="0" baseline="0">
                <a:solidFill>
                  <a:srgbClr val="000000"/>
                </a:solidFill>
                <a:uFillTx/>
              </a:defRPr>
            </a:pPr>
            <a:r>
              <a:rPr lang="en-GB" sz="5400" b="1" dirty="0">
                <a:solidFill>
                  <a:srgbClr val="002060"/>
                </a:solidFill>
                <a:latin typeface="Calibri" pitchFamily="34"/>
                <a:cs typeface="Calibri" pitchFamily="34"/>
              </a:rPr>
              <a:t>Recovery curriculum – format </a:t>
            </a:r>
            <a:endParaRPr lang="en-GB" sz="5400" b="1" i="0" u="none" strike="noStrike" kern="1200" cap="none" spc="0" baseline="0" dirty="0">
              <a:solidFill>
                <a:srgbClr val="002060"/>
              </a:solidFill>
              <a:uFillTx/>
              <a:latin typeface="Calibri"/>
              <a:cs typeface="Calibri" pitchFamily="34"/>
            </a:endParaRPr>
          </a:p>
        </p:txBody>
      </p:sp>
      <p:pic>
        <p:nvPicPr>
          <p:cNvPr id="6" name="Picture 7" descr="A picture containing object&#10;&#10;Description generated with very high confidence">
            <a:extLst>
              <a:ext uri="{FF2B5EF4-FFF2-40B4-BE49-F238E27FC236}">
                <a16:creationId xmlns:a16="http://schemas.microsoft.com/office/drawing/2014/main" id="{CD22BA4B-AFB1-4A36-831A-475A68ADAFF4}"/>
              </a:ext>
            </a:extLst>
          </p:cNvPr>
          <p:cNvPicPr>
            <a:picLocks noChangeAspect="1"/>
          </p:cNvPicPr>
          <p:nvPr/>
        </p:nvPicPr>
        <p:blipFill>
          <a:blip r:embed="rId3"/>
          <a:stretch>
            <a:fillRect/>
          </a:stretch>
        </p:blipFill>
        <p:spPr>
          <a:xfrm>
            <a:off x="10166674" y="5874462"/>
            <a:ext cx="1697098" cy="733229"/>
          </a:xfrm>
          <a:prstGeom prst="rect">
            <a:avLst/>
          </a:prstGeom>
          <a:noFill/>
          <a:ln cap="flat">
            <a:noFill/>
          </a:ln>
        </p:spPr>
      </p:pic>
      <p:sp>
        <p:nvSpPr>
          <p:cNvPr id="8" name="Content Placeholder 7">
            <a:extLst>
              <a:ext uri="{FF2B5EF4-FFF2-40B4-BE49-F238E27FC236}">
                <a16:creationId xmlns:a16="http://schemas.microsoft.com/office/drawing/2014/main" id="{2413179C-6C06-4299-8697-B3CC7FE4BA75}"/>
              </a:ext>
            </a:extLst>
          </p:cNvPr>
          <p:cNvSpPr>
            <a:spLocks noGrp="1"/>
          </p:cNvSpPr>
          <p:nvPr>
            <p:ph idx="1"/>
          </p:nvPr>
        </p:nvSpPr>
        <p:spPr>
          <a:xfrm>
            <a:off x="860710" y="1423847"/>
            <a:ext cx="10515600" cy="4675248"/>
          </a:xfrm>
        </p:spPr>
        <p:txBody>
          <a:bodyPr>
            <a:normAutofit fontScale="85000" lnSpcReduction="20000"/>
          </a:bodyPr>
          <a:lstStyle/>
          <a:p>
            <a:pPr marL="0" indent="0">
              <a:buNone/>
            </a:pPr>
            <a:r>
              <a:rPr lang="en-GB" sz="3600" b="1" dirty="0">
                <a:solidFill>
                  <a:srgbClr val="002060"/>
                </a:solidFill>
              </a:rPr>
              <a:t>Theme 3: Transparent Curriculum (resilience)</a:t>
            </a:r>
            <a:r>
              <a:rPr lang="en-GB" sz="3600" dirty="0">
                <a:solidFill>
                  <a:srgbClr val="002060"/>
                </a:solidFill>
              </a:rPr>
              <a:t>– all of our students will feel like they have lost time in learning and we must show them how we are addressing these gaps, consulting and co-constructing with our students to heal this sense of loss.</a:t>
            </a:r>
          </a:p>
          <a:p>
            <a:pPr marL="0" indent="0">
              <a:buNone/>
            </a:pPr>
            <a:r>
              <a:rPr lang="en-GB" sz="3600" b="1" dirty="0">
                <a:solidFill>
                  <a:srgbClr val="002060"/>
                </a:solidFill>
              </a:rPr>
              <a:t>Theme 4: Metacognition </a:t>
            </a:r>
            <a:r>
              <a:rPr lang="en-GB" sz="3600" dirty="0">
                <a:solidFill>
                  <a:srgbClr val="002060"/>
                </a:solidFill>
              </a:rPr>
              <a:t>– in different environments, students will have been learning in different ways. It is vital that we make the skills for learning in a school environment explicit to our students to reskill and rebuild their confidence as learners.</a:t>
            </a:r>
          </a:p>
          <a:p>
            <a:pPr marL="0" indent="0">
              <a:buNone/>
            </a:pPr>
            <a:r>
              <a:rPr lang="en-GB" sz="3600" b="1" dirty="0">
                <a:solidFill>
                  <a:srgbClr val="002060"/>
                </a:solidFill>
              </a:rPr>
              <a:t>Theme 5: Space </a:t>
            </a:r>
            <a:r>
              <a:rPr lang="en-GB" sz="3600" dirty="0">
                <a:solidFill>
                  <a:srgbClr val="002060"/>
                </a:solidFill>
              </a:rPr>
              <a:t>– to be, to rediscover self, and to find their voice on learning in this issue. It is only natural that we all work at an incredible pace to make sure this group of learners are not disadvantaged against their peers, providing opportunity and exploration alongside the intensity of our expectations.</a:t>
            </a:r>
          </a:p>
        </p:txBody>
      </p:sp>
      <p:pic>
        <p:nvPicPr>
          <p:cNvPr id="9" name="Picture 8">
            <a:extLst>
              <a:ext uri="{FF2B5EF4-FFF2-40B4-BE49-F238E27FC236}">
                <a16:creationId xmlns:a16="http://schemas.microsoft.com/office/drawing/2014/main" id="{D3883310-D1E5-4268-BAD2-E169FE60E9A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161" y="6106661"/>
            <a:ext cx="2661904" cy="733229"/>
          </a:xfrm>
          <a:prstGeom prst="rect">
            <a:avLst/>
          </a:prstGeom>
          <a:noFill/>
          <a:ln>
            <a:noFill/>
          </a:ln>
        </p:spPr>
      </p:pic>
    </p:spTree>
    <p:extLst>
      <p:ext uri="{BB962C8B-B14F-4D97-AF65-F5344CB8AC3E}">
        <p14:creationId xmlns:p14="http://schemas.microsoft.com/office/powerpoint/2010/main" val="3167229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A close up of text on a black background&#10;&#10;Description generated with high confidence">
            <a:extLst>
              <a:ext uri="{FF2B5EF4-FFF2-40B4-BE49-F238E27FC236}">
                <a16:creationId xmlns:a16="http://schemas.microsoft.com/office/drawing/2014/main" id="{E02791E3-857A-412B-9FEE-F1C1BF329322}"/>
              </a:ext>
            </a:extLst>
          </p:cNvPr>
          <p:cNvPicPr>
            <a:picLocks noChangeAspect="1"/>
          </p:cNvPicPr>
          <p:nvPr/>
        </p:nvPicPr>
        <p:blipFill>
          <a:blip r:embed="rId2"/>
          <a:stretch>
            <a:fillRect/>
          </a:stretch>
        </p:blipFill>
        <p:spPr>
          <a:xfrm>
            <a:off x="12161" y="4723177"/>
            <a:ext cx="1697098" cy="2124279"/>
          </a:xfrm>
          <a:prstGeom prst="rect">
            <a:avLst/>
          </a:prstGeom>
          <a:noFill/>
          <a:ln cap="flat">
            <a:noFill/>
          </a:ln>
        </p:spPr>
      </p:pic>
      <p:sp>
        <p:nvSpPr>
          <p:cNvPr id="3" name="Rectangle 4">
            <a:extLst>
              <a:ext uri="{FF2B5EF4-FFF2-40B4-BE49-F238E27FC236}">
                <a16:creationId xmlns:a16="http://schemas.microsoft.com/office/drawing/2014/main" id="{DFE934E4-D145-4D90-AE2C-107A98869547}"/>
              </a:ext>
            </a:extLst>
          </p:cNvPr>
          <p:cNvSpPr/>
          <p:nvPr/>
        </p:nvSpPr>
        <p:spPr>
          <a:xfrm>
            <a:off x="0" y="599252"/>
            <a:ext cx="790041" cy="731520"/>
          </a:xfrm>
          <a:prstGeom prst="rect">
            <a:avLst/>
          </a:prstGeom>
          <a:solidFill>
            <a:srgbClr val="BED712"/>
          </a:solid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FFFFFF"/>
              </a:solidFill>
              <a:uFillTx/>
              <a:latin typeface="Calibri"/>
            </a:endParaRPr>
          </a:p>
        </p:txBody>
      </p:sp>
      <p:pic>
        <p:nvPicPr>
          <p:cNvPr id="4" name="Picture 5" descr="A close up of text on a black background&#10;&#10;Description generated with high confidence">
            <a:extLst>
              <a:ext uri="{FF2B5EF4-FFF2-40B4-BE49-F238E27FC236}">
                <a16:creationId xmlns:a16="http://schemas.microsoft.com/office/drawing/2014/main" id="{0E4AD629-778F-4B6C-90A4-183C9C7F7D14}"/>
              </a:ext>
            </a:extLst>
          </p:cNvPr>
          <p:cNvPicPr>
            <a:picLocks noChangeAspect="1"/>
          </p:cNvPicPr>
          <p:nvPr/>
        </p:nvPicPr>
        <p:blipFill>
          <a:blip r:embed="rId2"/>
          <a:stretch>
            <a:fillRect/>
          </a:stretch>
        </p:blipFill>
        <p:spPr>
          <a:xfrm rot="10799991">
            <a:off x="10474122" y="-28347"/>
            <a:ext cx="1717874" cy="2150284"/>
          </a:xfrm>
          <a:prstGeom prst="rect">
            <a:avLst/>
          </a:prstGeom>
          <a:noFill/>
          <a:ln cap="flat">
            <a:noFill/>
          </a:ln>
        </p:spPr>
      </p:pic>
      <p:sp>
        <p:nvSpPr>
          <p:cNvPr id="5" name="Title 1">
            <a:extLst>
              <a:ext uri="{FF2B5EF4-FFF2-40B4-BE49-F238E27FC236}">
                <a16:creationId xmlns:a16="http://schemas.microsoft.com/office/drawing/2014/main" id="{3F443A24-20B7-4F4A-8BEA-17FE5FFFE185}"/>
              </a:ext>
            </a:extLst>
          </p:cNvPr>
          <p:cNvSpPr txBox="1"/>
          <p:nvPr/>
        </p:nvSpPr>
        <p:spPr>
          <a:xfrm>
            <a:off x="960918" y="473499"/>
            <a:ext cx="11263941" cy="983025"/>
          </a:xfrm>
          <a:prstGeom prst="rect">
            <a:avLst/>
          </a:prstGeom>
          <a:noFill/>
          <a:ln cap="flat">
            <a:noFill/>
          </a:ln>
        </p:spPr>
        <p:txBody>
          <a:bodyPr vert="horz" wrap="square" lIns="91440" tIns="45720" rIns="91440" bIns="45720" anchor="t" anchorCtr="0" compatLnSpc="1">
            <a:noAutofit/>
          </a:bodyPr>
          <a:lstStyle/>
          <a:p>
            <a:pPr lvl="0">
              <a:lnSpc>
                <a:spcPct val="90000"/>
              </a:lnSpc>
              <a:defRPr sz="1800" b="0" i="0" u="none" strike="noStrike" kern="0" cap="none" spc="0" baseline="0">
                <a:solidFill>
                  <a:srgbClr val="000000"/>
                </a:solidFill>
                <a:uFillTx/>
              </a:defRPr>
            </a:pPr>
            <a:r>
              <a:rPr lang="en-GB" sz="5400" b="1" dirty="0">
                <a:solidFill>
                  <a:srgbClr val="002060"/>
                </a:solidFill>
                <a:latin typeface="Calibri" pitchFamily="34"/>
                <a:cs typeface="Calibri" pitchFamily="34"/>
              </a:rPr>
              <a:t>Recovery curriculum – lesson plans </a:t>
            </a:r>
            <a:endParaRPr lang="en-GB" sz="5400" b="1" i="0" u="none" strike="noStrike" kern="1200" cap="none" spc="0" baseline="0" dirty="0">
              <a:solidFill>
                <a:srgbClr val="002060"/>
              </a:solidFill>
              <a:uFillTx/>
              <a:latin typeface="Calibri"/>
              <a:cs typeface="Calibri" pitchFamily="34"/>
            </a:endParaRPr>
          </a:p>
        </p:txBody>
      </p:sp>
      <p:pic>
        <p:nvPicPr>
          <p:cNvPr id="6" name="Picture 7" descr="A picture containing object&#10;&#10;Description generated with very high confidence">
            <a:extLst>
              <a:ext uri="{FF2B5EF4-FFF2-40B4-BE49-F238E27FC236}">
                <a16:creationId xmlns:a16="http://schemas.microsoft.com/office/drawing/2014/main" id="{CD22BA4B-AFB1-4A36-831A-475A68ADAFF4}"/>
              </a:ext>
            </a:extLst>
          </p:cNvPr>
          <p:cNvPicPr>
            <a:picLocks noChangeAspect="1"/>
          </p:cNvPicPr>
          <p:nvPr/>
        </p:nvPicPr>
        <p:blipFill>
          <a:blip r:embed="rId3"/>
          <a:stretch>
            <a:fillRect/>
          </a:stretch>
        </p:blipFill>
        <p:spPr>
          <a:xfrm>
            <a:off x="10166674" y="5874462"/>
            <a:ext cx="1697098" cy="733229"/>
          </a:xfrm>
          <a:prstGeom prst="rect">
            <a:avLst/>
          </a:prstGeom>
          <a:noFill/>
          <a:ln cap="flat">
            <a:noFill/>
          </a:ln>
        </p:spPr>
      </p:pic>
      <p:sp>
        <p:nvSpPr>
          <p:cNvPr id="8" name="Content Placeholder 7">
            <a:extLst>
              <a:ext uri="{FF2B5EF4-FFF2-40B4-BE49-F238E27FC236}">
                <a16:creationId xmlns:a16="http://schemas.microsoft.com/office/drawing/2014/main" id="{2413179C-6C06-4299-8697-B3CC7FE4BA75}"/>
              </a:ext>
            </a:extLst>
          </p:cNvPr>
          <p:cNvSpPr>
            <a:spLocks noGrp="1"/>
          </p:cNvSpPr>
          <p:nvPr>
            <p:ph idx="1"/>
          </p:nvPr>
        </p:nvSpPr>
        <p:spPr>
          <a:xfrm>
            <a:off x="860710" y="1709253"/>
            <a:ext cx="10515600" cy="4675248"/>
          </a:xfrm>
        </p:spPr>
        <p:txBody>
          <a:bodyPr>
            <a:normAutofit lnSpcReduction="10000"/>
          </a:bodyPr>
          <a:lstStyle/>
          <a:p>
            <a:r>
              <a:rPr lang="en-GB" sz="3600" dirty="0">
                <a:solidFill>
                  <a:srgbClr val="002060"/>
                </a:solidFill>
              </a:rPr>
              <a:t>Each theme is broken into phases (EYFS, KS1, Lower KS2 and Upper KS2)</a:t>
            </a:r>
          </a:p>
          <a:p>
            <a:r>
              <a:rPr lang="en-GB" sz="3600" dirty="0">
                <a:solidFill>
                  <a:srgbClr val="002060"/>
                </a:solidFill>
              </a:rPr>
              <a:t>There are a series of suggested activities for each phase for each theme.</a:t>
            </a:r>
          </a:p>
          <a:p>
            <a:r>
              <a:rPr lang="en-GB" sz="3600" dirty="0">
                <a:solidFill>
                  <a:srgbClr val="002060"/>
                </a:solidFill>
              </a:rPr>
              <a:t>Schools can progress through each theme however they see fit. Some schools may take a different theme each week, others may work on a different theme each month – you will need to do what is best of your school or for each individual classes needs</a:t>
            </a:r>
          </a:p>
        </p:txBody>
      </p:sp>
      <p:pic>
        <p:nvPicPr>
          <p:cNvPr id="9" name="Picture 8">
            <a:extLst>
              <a:ext uri="{FF2B5EF4-FFF2-40B4-BE49-F238E27FC236}">
                <a16:creationId xmlns:a16="http://schemas.microsoft.com/office/drawing/2014/main" id="{D3883310-D1E5-4268-BAD2-E169FE60E9A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161" y="6106661"/>
            <a:ext cx="2661904" cy="733229"/>
          </a:xfrm>
          <a:prstGeom prst="rect">
            <a:avLst/>
          </a:prstGeom>
          <a:noFill/>
          <a:ln>
            <a:noFill/>
          </a:ln>
        </p:spPr>
      </p:pic>
    </p:spTree>
    <p:extLst>
      <p:ext uri="{BB962C8B-B14F-4D97-AF65-F5344CB8AC3E}">
        <p14:creationId xmlns:p14="http://schemas.microsoft.com/office/powerpoint/2010/main" val="388386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A close up of text on a black background&#10;&#10;Description generated with high confidence">
            <a:extLst>
              <a:ext uri="{FF2B5EF4-FFF2-40B4-BE49-F238E27FC236}">
                <a16:creationId xmlns:a16="http://schemas.microsoft.com/office/drawing/2014/main" id="{E02791E3-857A-412B-9FEE-F1C1BF329322}"/>
              </a:ext>
            </a:extLst>
          </p:cNvPr>
          <p:cNvPicPr>
            <a:picLocks noChangeAspect="1"/>
          </p:cNvPicPr>
          <p:nvPr/>
        </p:nvPicPr>
        <p:blipFill>
          <a:blip r:embed="rId2"/>
          <a:stretch>
            <a:fillRect/>
          </a:stretch>
        </p:blipFill>
        <p:spPr>
          <a:xfrm>
            <a:off x="12161" y="4723177"/>
            <a:ext cx="1697098" cy="2124279"/>
          </a:xfrm>
          <a:prstGeom prst="rect">
            <a:avLst/>
          </a:prstGeom>
          <a:noFill/>
          <a:ln cap="flat">
            <a:noFill/>
          </a:ln>
        </p:spPr>
      </p:pic>
      <p:sp>
        <p:nvSpPr>
          <p:cNvPr id="3" name="Rectangle 4">
            <a:extLst>
              <a:ext uri="{FF2B5EF4-FFF2-40B4-BE49-F238E27FC236}">
                <a16:creationId xmlns:a16="http://schemas.microsoft.com/office/drawing/2014/main" id="{DFE934E4-D145-4D90-AE2C-107A98869547}"/>
              </a:ext>
            </a:extLst>
          </p:cNvPr>
          <p:cNvSpPr/>
          <p:nvPr/>
        </p:nvSpPr>
        <p:spPr>
          <a:xfrm>
            <a:off x="0" y="599252"/>
            <a:ext cx="790041" cy="731520"/>
          </a:xfrm>
          <a:prstGeom prst="rect">
            <a:avLst/>
          </a:prstGeom>
          <a:solidFill>
            <a:srgbClr val="BED712"/>
          </a:solid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FFFFFF"/>
              </a:solidFill>
              <a:uFillTx/>
              <a:latin typeface="Calibri"/>
            </a:endParaRPr>
          </a:p>
        </p:txBody>
      </p:sp>
      <p:pic>
        <p:nvPicPr>
          <p:cNvPr id="4" name="Picture 5" descr="A close up of text on a black background&#10;&#10;Description generated with high confidence">
            <a:extLst>
              <a:ext uri="{FF2B5EF4-FFF2-40B4-BE49-F238E27FC236}">
                <a16:creationId xmlns:a16="http://schemas.microsoft.com/office/drawing/2014/main" id="{0E4AD629-778F-4B6C-90A4-183C9C7F7D14}"/>
              </a:ext>
            </a:extLst>
          </p:cNvPr>
          <p:cNvPicPr>
            <a:picLocks noChangeAspect="1"/>
          </p:cNvPicPr>
          <p:nvPr/>
        </p:nvPicPr>
        <p:blipFill>
          <a:blip r:embed="rId2"/>
          <a:stretch>
            <a:fillRect/>
          </a:stretch>
        </p:blipFill>
        <p:spPr>
          <a:xfrm rot="10799991">
            <a:off x="10474122" y="-28347"/>
            <a:ext cx="1717874" cy="2150284"/>
          </a:xfrm>
          <a:prstGeom prst="rect">
            <a:avLst/>
          </a:prstGeom>
          <a:noFill/>
          <a:ln cap="flat">
            <a:noFill/>
          </a:ln>
        </p:spPr>
      </p:pic>
      <p:sp>
        <p:nvSpPr>
          <p:cNvPr id="5" name="Title 1">
            <a:extLst>
              <a:ext uri="{FF2B5EF4-FFF2-40B4-BE49-F238E27FC236}">
                <a16:creationId xmlns:a16="http://schemas.microsoft.com/office/drawing/2014/main" id="{3F443A24-20B7-4F4A-8BEA-17FE5FFFE185}"/>
              </a:ext>
            </a:extLst>
          </p:cNvPr>
          <p:cNvSpPr txBox="1"/>
          <p:nvPr/>
        </p:nvSpPr>
        <p:spPr>
          <a:xfrm>
            <a:off x="960918" y="473499"/>
            <a:ext cx="11263941" cy="983025"/>
          </a:xfrm>
          <a:prstGeom prst="rect">
            <a:avLst/>
          </a:prstGeom>
          <a:noFill/>
          <a:ln cap="flat">
            <a:noFill/>
          </a:ln>
        </p:spPr>
        <p:txBody>
          <a:bodyPr vert="horz" wrap="square" lIns="91440" tIns="45720" rIns="91440" bIns="45720" anchor="t" anchorCtr="0" compatLnSpc="1">
            <a:noAutofit/>
          </a:bodyPr>
          <a:lstStyle/>
          <a:p>
            <a:pPr lvl="0">
              <a:lnSpc>
                <a:spcPct val="90000"/>
              </a:lnSpc>
              <a:defRPr sz="1800" b="0" i="0" u="none" strike="noStrike" kern="0" cap="none" spc="0" baseline="0">
                <a:solidFill>
                  <a:srgbClr val="000000"/>
                </a:solidFill>
                <a:uFillTx/>
              </a:defRPr>
            </a:pPr>
            <a:r>
              <a:rPr lang="en-GB" sz="5400" b="1" dirty="0">
                <a:solidFill>
                  <a:srgbClr val="002060"/>
                </a:solidFill>
                <a:latin typeface="Calibri" pitchFamily="34"/>
                <a:cs typeface="Calibri" pitchFamily="34"/>
              </a:rPr>
              <a:t>Recovery curriculum – lesson plans </a:t>
            </a:r>
            <a:endParaRPr lang="en-GB" sz="5400" b="1" i="0" u="none" strike="noStrike" kern="1200" cap="none" spc="0" baseline="0" dirty="0">
              <a:solidFill>
                <a:srgbClr val="002060"/>
              </a:solidFill>
              <a:uFillTx/>
              <a:latin typeface="Calibri"/>
              <a:cs typeface="Calibri" pitchFamily="34"/>
            </a:endParaRPr>
          </a:p>
        </p:txBody>
      </p:sp>
      <p:pic>
        <p:nvPicPr>
          <p:cNvPr id="6" name="Picture 7" descr="A picture containing object&#10;&#10;Description generated with very high confidence">
            <a:extLst>
              <a:ext uri="{FF2B5EF4-FFF2-40B4-BE49-F238E27FC236}">
                <a16:creationId xmlns:a16="http://schemas.microsoft.com/office/drawing/2014/main" id="{CD22BA4B-AFB1-4A36-831A-475A68ADAFF4}"/>
              </a:ext>
            </a:extLst>
          </p:cNvPr>
          <p:cNvPicPr>
            <a:picLocks noChangeAspect="1"/>
          </p:cNvPicPr>
          <p:nvPr/>
        </p:nvPicPr>
        <p:blipFill>
          <a:blip r:embed="rId3"/>
          <a:stretch>
            <a:fillRect/>
          </a:stretch>
        </p:blipFill>
        <p:spPr>
          <a:xfrm>
            <a:off x="10166674" y="5874462"/>
            <a:ext cx="1697098" cy="733229"/>
          </a:xfrm>
          <a:prstGeom prst="rect">
            <a:avLst/>
          </a:prstGeom>
          <a:noFill/>
          <a:ln cap="flat">
            <a:noFill/>
          </a:ln>
        </p:spPr>
      </p:pic>
      <p:sp>
        <p:nvSpPr>
          <p:cNvPr id="8" name="Content Placeholder 7">
            <a:extLst>
              <a:ext uri="{FF2B5EF4-FFF2-40B4-BE49-F238E27FC236}">
                <a16:creationId xmlns:a16="http://schemas.microsoft.com/office/drawing/2014/main" id="{2413179C-6C06-4299-8697-B3CC7FE4BA75}"/>
              </a:ext>
            </a:extLst>
          </p:cNvPr>
          <p:cNvSpPr>
            <a:spLocks noGrp="1"/>
          </p:cNvSpPr>
          <p:nvPr>
            <p:ph idx="1"/>
          </p:nvPr>
        </p:nvSpPr>
        <p:spPr>
          <a:xfrm>
            <a:off x="860710" y="1709252"/>
            <a:ext cx="10515600" cy="6023959"/>
          </a:xfrm>
        </p:spPr>
        <p:txBody>
          <a:bodyPr>
            <a:normAutofit/>
          </a:bodyPr>
          <a:lstStyle/>
          <a:p>
            <a:r>
              <a:rPr lang="en-GB" sz="3600" dirty="0">
                <a:solidFill>
                  <a:srgbClr val="002060"/>
                </a:solidFill>
              </a:rPr>
              <a:t>The recovery curriculum should not replace your PSHE lessons, it should be done in addition to PSHE.</a:t>
            </a:r>
          </a:p>
          <a:p>
            <a:r>
              <a:rPr lang="en-GB" sz="3600" dirty="0">
                <a:solidFill>
                  <a:srgbClr val="002060"/>
                </a:solidFill>
              </a:rPr>
              <a:t>This may mean you have to shorten/reduce PSHE lessons to build in time for the recovery curriculum</a:t>
            </a:r>
          </a:p>
          <a:p>
            <a:r>
              <a:rPr lang="en-GB" sz="3600" dirty="0">
                <a:solidFill>
                  <a:srgbClr val="002060"/>
                </a:solidFill>
              </a:rPr>
              <a:t>Schools will need to decide how much time should be dedicated to PSHE and how much time should be dedicated to the recovery curriculum. </a:t>
            </a:r>
          </a:p>
        </p:txBody>
      </p:sp>
      <p:pic>
        <p:nvPicPr>
          <p:cNvPr id="9" name="Picture 8">
            <a:extLst>
              <a:ext uri="{FF2B5EF4-FFF2-40B4-BE49-F238E27FC236}">
                <a16:creationId xmlns:a16="http://schemas.microsoft.com/office/drawing/2014/main" id="{D3883310-D1E5-4268-BAD2-E169FE60E9A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161" y="6106661"/>
            <a:ext cx="2661904" cy="733229"/>
          </a:xfrm>
          <a:prstGeom prst="rect">
            <a:avLst/>
          </a:prstGeom>
          <a:noFill/>
          <a:ln>
            <a:noFill/>
          </a:ln>
        </p:spPr>
      </p:pic>
    </p:spTree>
    <p:extLst>
      <p:ext uri="{BB962C8B-B14F-4D97-AF65-F5344CB8AC3E}">
        <p14:creationId xmlns:p14="http://schemas.microsoft.com/office/powerpoint/2010/main" val="1092291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A close up of text on a black background&#10;&#10;Description generated with high confidence">
            <a:extLst>
              <a:ext uri="{FF2B5EF4-FFF2-40B4-BE49-F238E27FC236}">
                <a16:creationId xmlns:a16="http://schemas.microsoft.com/office/drawing/2014/main" id="{E02791E3-857A-412B-9FEE-F1C1BF329322}"/>
              </a:ext>
            </a:extLst>
          </p:cNvPr>
          <p:cNvPicPr>
            <a:picLocks noChangeAspect="1"/>
          </p:cNvPicPr>
          <p:nvPr/>
        </p:nvPicPr>
        <p:blipFill>
          <a:blip r:embed="rId2"/>
          <a:stretch>
            <a:fillRect/>
          </a:stretch>
        </p:blipFill>
        <p:spPr>
          <a:xfrm>
            <a:off x="12161" y="4723177"/>
            <a:ext cx="1697098" cy="2124279"/>
          </a:xfrm>
          <a:prstGeom prst="rect">
            <a:avLst/>
          </a:prstGeom>
          <a:noFill/>
          <a:ln cap="flat">
            <a:noFill/>
          </a:ln>
        </p:spPr>
      </p:pic>
      <p:sp>
        <p:nvSpPr>
          <p:cNvPr id="3" name="Rectangle 4">
            <a:extLst>
              <a:ext uri="{FF2B5EF4-FFF2-40B4-BE49-F238E27FC236}">
                <a16:creationId xmlns:a16="http://schemas.microsoft.com/office/drawing/2014/main" id="{DFE934E4-D145-4D90-AE2C-107A98869547}"/>
              </a:ext>
            </a:extLst>
          </p:cNvPr>
          <p:cNvSpPr/>
          <p:nvPr/>
        </p:nvSpPr>
        <p:spPr>
          <a:xfrm>
            <a:off x="0" y="599252"/>
            <a:ext cx="790041" cy="731520"/>
          </a:xfrm>
          <a:prstGeom prst="rect">
            <a:avLst/>
          </a:prstGeom>
          <a:solidFill>
            <a:srgbClr val="BED712"/>
          </a:solid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FFFFFF"/>
              </a:solidFill>
              <a:uFillTx/>
              <a:latin typeface="Calibri"/>
            </a:endParaRPr>
          </a:p>
        </p:txBody>
      </p:sp>
      <p:pic>
        <p:nvPicPr>
          <p:cNvPr id="4" name="Picture 5" descr="A close up of text on a black background&#10;&#10;Description generated with high confidence">
            <a:extLst>
              <a:ext uri="{FF2B5EF4-FFF2-40B4-BE49-F238E27FC236}">
                <a16:creationId xmlns:a16="http://schemas.microsoft.com/office/drawing/2014/main" id="{0E4AD629-778F-4B6C-90A4-183C9C7F7D14}"/>
              </a:ext>
            </a:extLst>
          </p:cNvPr>
          <p:cNvPicPr>
            <a:picLocks noChangeAspect="1"/>
          </p:cNvPicPr>
          <p:nvPr/>
        </p:nvPicPr>
        <p:blipFill>
          <a:blip r:embed="rId2"/>
          <a:stretch>
            <a:fillRect/>
          </a:stretch>
        </p:blipFill>
        <p:spPr>
          <a:xfrm rot="10799991">
            <a:off x="10474122" y="-28347"/>
            <a:ext cx="1717874" cy="2150284"/>
          </a:xfrm>
          <a:prstGeom prst="rect">
            <a:avLst/>
          </a:prstGeom>
          <a:noFill/>
          <a:ln cap="flat">
            <a:noFill/>
          </a:ln>
        </p:spPr>
      </p:pic>
      <p:sp>
        <p:nvSpPr>
          <p:cNvPr id="5" name="Title 1">
            <a:extLst>
              <a:ext uri="{FF2B5EF4-FFF2-40B4-BE49-F238E27FC236}">
                <a16:creationId xmlns:a16="http://schemas.microsoft.com/office/drawing/2014/main" id="{3F443A24-20B7-4F4A-8BEA-17FE5FFFE185}"/>
              </a:ext>
            </a:extLst>
          </p:cNvPr>
          <p:cNvSpPr txBox="1"/>
          <p:nvPr/>
        </p:nvSpPr>
        <p:spPr>
          <a:xfrm>
            <a:off x="960918" y="473499"/>
            <a:ext cx="11263941" cy="983025"/>
          </a:xfrm>
          <a:prstGeom prst="rect">
            <a:avLst/>
          </a:prstGeom>
          <a:noFill/>
          <a:ln cap="flat">
            <a:noFill/>
          </a:ln>
        </p:spPr>
        <p:txBody>
          <a:bodyPr vert="horz" wrap="square" lIns="91440" tIns="45720" rIns="91440" bIns="45720" anchor="t" anchorCtr="0" compatLnSpc="1">
            <a:noAutofit/>
          </a:bodyPr>
          <a:lstStyle/>
          <a:p>
            <a:pPr lvl="0">
              <a:lnSpc>
                <a:spcPct val="90000"/>
              </a:lnSpc>
              <a:defRPr sz="1800" b="0" i="0" u="none" strike="noStrike" kern="0" cap="none" spc="0" baseline="0">
                <a:solidFill>
                  <a:srgbClr val="000000"/>
                </a:solidFill>
                <a:uFillTx/>
              </a:defRPr>
            </a:pPr>
            <a:r>
              <a:rPr lang="en-GB" sz="5400" b="1" dirty="0">
                <a:solidFill>
                  <a:srgbClr val="002060"/>
                </a:solidFill>
                <a:latin typeface="Calibri" pitchFamily="34"/>
                <a:cs typeface="Calibri" pitchFamily="34"/>
              </a:rPr>
              <a:t>Recovery curriculum </a:t>
            </a:r>
            <a:endParaRPr lang="en-GB" sz="5400" b="1" i="0" u="none" strike="noStrike" kern="1200" cap="none" spc="0" baseline="0" dirty="0">
              <a:solidFill>
                <a:srgbClr val="002060"/>
              </a:solidFill>
              <a:uFillTx/>
              <a:latin typeface="Calibri"/>
              <a:cs typeface="Calibri" pitchFamily="34"/>
            </a:endParaRPr>
          </a:p>
        </p:txBody>
      </p:sp>
      <p:pic>
        <p:nvPicPr>
          <p:cNvPr id="6" name="Picture 7" descr="A picture containing object&#10;&#10;Description generated with very high confidence">
            <a:extLst>
              <a:ext uri="{FF2B5EF4-FFF2-40B4-BE49-F238E27FC236}">
                <a16:creationId xmlns:a16="http://schemas.microsoft.com/office/drawing/2014/main" id="{CD22BA4B-AFB1-4A36-831A-475A68ADAFF4}"/>
              </a:ext>
            </a:extLst>
          </p:cNvPr>
          <p:cNvPicPr>
            <a:picLocks noChangeAspect="1"/>
          </p:cNvPicPr>
          <p:nvPr/>
        </p:nvPicPr>
        <p:blipFill>
          <a:blip r:embed="rId3"/>
          <a:stretch>
            <a:fillRect/>
          </a:stretch>
        </p:blipFill>
        <p:spPr>
          <a:xfrm>
            <a:off x="10166674" y="5874462"/>
            <a:ext cx="1697098" cy="733229"/>
          </a:xfrm>
          <a:prstGeom prst="rect">
            <a:avLst/>
          </a:prstGeom>
          <a:noFill/>
          <a:ln cap="flat">
            <a:noFill/>
          </a:ln>
        </p:spPr>
      </p:pic>
      <p:sp>
        <p:nvSpPr>
          <p:cNvPr id="8" name="Content Placeholder 7">
            <a:extLst>
              <a:ext uri="{FF2B5EF4-FFF2-40B4-BE49-F238E27FC236}">
                <a16:creationId xmlns:a16="http://schemas.microsoft.com/office/drawing/2014/main" id="{2413179C-6C06-4299-8697-B3CC7FE4BA75}"/>
              </a:ext>
            </a:extLst>
          </p:cNvPr>
          <p:cNvSpPr>
            <a:spLocks noGrp="1"/>
          </p:cNvSpPr>
          <p:nvPr>
            <p:ph idx="1"/>
          </p:nvPr>
        </p:nvSpPr>
        <p:spPr>
          <a:xfrm>
            <a:off x="860710" y="1709252"/>
            <a:ext cx="10515600" cy="6023959"/>
          </a:xfrm>
        </p:spPr>
        <p:txBody>
          <a:bodyPr>
            <a:normAutofit/>
          </a:bodyPr>
          <a:lstStyle/>
          <a:p>
            <a:r>
              <a:rPr lang="en-GB" sz="3600" dirty="0">
                <a:solidFill>
                  <a:srgbClr val="002060"/>
                </a:solidFill>
              </a:rPr>
              <a:t>The recovery curriculum should be seen as your universal offer to all pupils.</a:t>
            </a:r>
          </a:p>
          <a:p>
            <a:r>
              <a:rPr lang="en-GB" sz="3600" dirty="0">
                <a:solidFill>
                  <a:srgbClr val="002060"/>
                </a:solidFill>
              </a:rPr>
              <a:t>Some pupils may need additional support (counselling, external agency support, additional sessions)</a:t>
            </a:r>
          </a:p>
          <a:p>
            <a:r>
              <a:rPr lang="en-GB" sz="3600" dirty="0">
                <a:solidFill>
                  <a:srgbClr val="002060"/>
                </a:solidFill>
              </a:rPr>
              <a:t>Pupils who need additional support transitioning back to school should be referred to members of SLT.</a:t>
            </a:r>
          </a:p>
        </p:txBody>
      </p:sp>
      <p:pic>
        <p:nvPicPr>
          <p:cNvPr id="9" name="Picture 8">
            <a:extLst>
              <a:ext uri="{FF2B5EF4-FFF2-40B4-BE49-F238E27FC236}">
                <a16:creationId xmlns:a16="http://schemas.microsoft.com/office/drawing/2014/main" id="{D3883310-D1E5-4268-BAD2-E169FE60E9A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161" y="6106661"/>
            <a:ext cx="2661904" cy="733229"/>
          </a:xfrm>
          <a:prstGeom prst="rect">
            <a:avLst/>
          </a:prstGeom>
          <a:noFill/>
          <a:ln>
            <a:noFill/>
          </a:ln>
        </p:spPr>
      </p:pic>
    </p:spTree>
    <p:extLst>
      <p:ext uri="{BB962C8B-B14F-4D97-AF65-F5344CB8AC3E}">
        <p14:creationId xmlns:p14="http://schemas.microsoft.com/office/powerpoint/2010/main" val="2440633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A close up of text on a black background&#10;&#10;Description generated with high confidence">
            <a:extLst>
              <a:ext uri="{FF2B5EF4-FFF2-40B4-BE49-F238E27FC236}">
                <a16:creationId xmlns:a16="http://schemas.microsoft.com/office/drawing/2014/main" id="{E02791E3-857A-412B-9FEE-F1C1BF329322}"/>
              </a:ext>
            </a:extLst>
          </p:cNvPr>
          <p:cNvPicPr>
            <a:picLocks noChangeAspect="1"/>
          </p:cNvPicPr>
          <p:nvPr/>
        </p:nvPicPr>
        <p:blipFill>
          <a:blip r:embed="rId2"/>
          <a:stretch>
            <a:fillRect/>
          </a:stretch>
        </p:blipFill>
        <p:spPr>
          <a:xfrm>
            <a:off x="12161" y="4723177"/>
            <a:ext cx="1697098" cy="2124279"/>
          </a:xfrm>
          <a:prstGeom prst="rect">
            <a:avLst/>
          </a:prstGeom>
          <a:noFill/>
          <a:ln cap="flat">
            <a:noFill/>
          </a:ln>
        </p:spPr>
      </p:pic>
      <p:sp>
        <p:nvSpPr>
          <p:cNvPr id="3" name="Rectangle 4">
            <a:extLst>
              <a:ext uri="{FF2B5EF4-FFF2-40B4-BE49-F238E27FC236}">
                <a16:creationId xmlns:a16="http://schemas.microsoft.com/office/drawing/2014/main" id="{DFE934E4-D145-4D90-AE2C-107A98869547}"/>
              </a:ext>
            </a:extLst>
          </p:cNvPr>
          <p:cNvSpPr/>
          <p:nvPr/>
        </p:nvSpPr>
        <p:spPr>
          <a:xfrm>
            <a:off x="0" y="599252"/>
            <a:ext cx="790041" cy="731520"/>
          </a:xfrm>
          <a:prstGeom prst="rect">
            <a:avLst/>
          </a:prstGeom>
          <a:solidFill>
            <a:srgbClr val="BED712"/>
          </a:solid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FFFFFF"/>
              </a:solidFill>
              <a:uFillTx/>
              <a:latin typeface="Calibri"/>
            </a:endParaRPr>
          </a:p>
        </p:txBody>
      </p:sp>
      <p:pic>
        <p:nvPicPr>
          <p:cNvPr id="4" name="Picture 5" descr="A close up of text on a black background&#10;&#10;Description generated with high confidence">
            <a:extLst>
              <a:ext uri="{FF2B5EF4-FFF2-40B4-BE49-F238E27FC236}">
                <a16:creationId xmlns:a16="http://schemas.microsoft.com/office/drawing/2014/main" id="{0E4AD629-778F-4B6C-90A4-183C9C7F7D14}"/>
              </a:ext>
            </a:extLst>
          </p:cNvPr>
          <p:cNvPicPr>
            <a:picLocks noChangeAspect="1"/>
          </p:cNvPicPr>
          <p:nvPr/>
        </p:nvPicPr>
        <p:blipFill>
          <a:blip r:embed="rId2"/>
          <a:stretch>
            <a:fillRect/>
          </a:stretch>
        </p:blipFill>
        <p:spPr>
          <a:xfrm rot="10799991">
            <a:off x="10474122" y="-28347"/>
            <a:ext cx="1717874" cy="2150284"/>
          </a:xfrm>
          <a:prstGeom prst="rect">
            <a:avLst/>
          </a:prstGeom>
          <a:noFill/>
          <a:ln cap="flat">
            <a:noFill/>
          </a:ln>
        </p:spPr>
      </p:pic>
      <p:sp>
        <p:nvSpPr>
          <p:cNvPr id="5" name="Title 1">
            <a:extLst>
              <a:ext uri="{FF2B5EF4-FFF2-40B4-BE49-F238E27FC236}">
                <a16:creationId xmlns:a16="http://schemas.microsoft.com/office/drawing/2014/main" id="{3F443A24-20B7-4F4A-8BEA-17FE5FFFE185}"/>
              </a:ext>
            </a:extLst>
          </p:cNvPr>
          <p:cNvSpPr txBox="1"/>
          <p:nvPr/>
        </p:nvSpPr>
        <p:spPr>
          <a:xfrm>
            <a:off x="960918" y="473499"/>
            <a:ext cx="11263941" cy="983025"/>
          </a:xfrm>
          <a:prstGeom prst="rect">
            <a:avLst/>
          </a:prstGeom>
          <a:noFill/>
          <a:ln cap="flat">
            <a:noFill/>
          </a:ln>
        </p:spPr>
        <p:txBody>
          <a:bodyPr vert="horz" wrap="square" lIns="91440" tIns="45720" rIns="91440" bIns="45720" anchor="t" anchorCtr="0" compatLnSpc="1">
            <a:noAutofit/>
          </a:bodyPr>
          <a:lstStyle/>
          <a:p>
            <a:pPr lvl="0">
              <a:lnSpc>
                <a:spcPct val="90000"/>
              </a:lnSpc>
              <a:defRPr sz="1800" b="0" i="0" u="none" strike="noStrike" kern="0" cap="none" spc="0" baseline="0">
                <a:solidFill>
                  <a:srgbClr val="000000"/>
                </a:solidFill>
                <a:uFillTx/>
              </a:defRPr>
            </a:pPr>
            <a:r>
              <a:rPr lang="en-GB" sz="5400" b="1" dirty="0">
                <a:solidFill>
                  <a:srgbClr val="002060"/>
                </a:solidFill>
                <a:latin typeface="Calibri" pitchFamily="34"/>
                <a:cs typeface="Calibri" pitchFamily="34"/>
              </a:rPr>
              <a:t>Find out more:</a:t>
            </a:r>
            <a:endParaRPr lang="en-GB" sz="5400" b="1" i="0" u="none" strike="noStrike" kern="1200" cap="none" spc="0" baseline="0" dirty="0">
              <a:solidFill>
                <a:srgbClr val="002060"/>
              </a:solidFill>
              <a:uFillTx/>
              <a:latin typeface="Calibri"/>
              <a:cs typeface="Calibri" pitchFamily="34"/>
            </a:endParaRPr>
          </a:p>
        </p:txBody>
      </p:sp>
      <p:pic>
        <p:nvPicPr>
          <p:cNvPr id="6" name="Picture 7" descr="A picture containing object&#10;&#10;Description generated with very high confidence">
            <a:extLst>
              <a:ext uri="{FF2B5EF4-FFF2-40B4-BE49-F238E27FC236}">
                <a16:creationId xmlns:a16="http://schemas.microsoft.com/office/drawing/2014/main" id="{CD22BA4B-AFB1-4A36-831A-475A68ADAFF4}"/>
              </a:ext>
            </a:extLst>
          </p:cNvPr>
          <p:cNvPicPr>
            <a:picLocks noChangeAspect="1"/>
          </p:cNvPicPr>
          <p:nvPr/>
        </p:nvPicPr>
        <p:blipFill>
          <a:blip r:embed="rId3"/>
          <a:stretch>
            <a:fillRect/>
          </a:stretch>
        </p:blipFill>
        <p:spPr>
          <a:xfrm>
            <a:off x="10166674" y="5874462"/>
            <a:ext cx="1697098" cy="733229"/>
          </a:xfrm>
          <a:prstGeom prst="rect">
            <a:avLst/>
          </a:prstGeom>
          <a:noFill/>
          <a:ln cap="flat">
            <a:noFill/>
          </a:ln>
        </p:spPr>
      </p:pic>
      <p:sp>
        <p:nvSpPr>
          <p:cNvPr id="8" name="Content Placeholder 7">
            <a:extLst>
              <a:ext uri="{FF2B5EF4-FFF2-40B4-BE49-F238E27FC236}">
                <a16:creationId xmlns:a16="http://schemas.microsoft.com/office/drawing/2014/main" id="{2413179C-6C06-4299-8697-B3CC7FE4BA75}"/>
              </a:ext>
            </a:extLst>
          </p:cNvPr>
          <p:cNvSpPr>
            <a:spLocks noGrp="1"/>
          </p:cNvSpPr>
          <p:nvPr>
            <p:ph idx="1"/>
          </p:nvPr>
        </p:nvSpPr>
        <p:spPr>
          <a:xfrm>
            <a:off x="860710" y="1709252"/>
            <a:ext cx="10515600" cy="6023959"/>
          </a:xfrm>
        </p:spPr>
        <p:txBody>
          <a:bodyPr>
            <a:normAutofit/>
          </a:bodyPr>
          <a:lstStyle/>
          <a:p>
            <a:r>
              <a:rPr lang="en-GB" sz="3200" dirty="0">
                <a:solidFill>
                  <a:srgbClr val="002060"/>
                </a:solidFill>
              </a:rPr>
              <a:t>Think piece: </a:t>
            </a:r>
            <a:r>
              <a:rPr lang="en-GB" sz="3200" dirty="0">
                <a:hlinkClick r:id="rId4"/>
              </a:rPr>
              <a:t>https://www.evidenceforlearning.net/recoverycurriculum/</a:t>
            </a:r>
            <a:endParaRPr lang="en-GB" sz="3200" dirty="0"/>
          </a:p>
          <a:p>
            <a:r>
              <a:rPr lang="en-GB" sz="3200" dirty="0">
                <a:solidFill>
                  <a:srgbClr val="002060"/>
                </a:solidFill>
              </a:rPr>
              <a:t>Compass Hub page: </a:t>
            </a:r>
            <a:r>
              <a:rPr lang="en-GB" sz="3200" dirty="0">
                <a:hlinkClick r:id="rId5"/>
              </a:rPr>
              <a:t>https://www.compasshub.net/the-recovery-curriculum</a:t>
            </a:r>
            <a:endParaRPr lang="en-GB" sz="3200" dirty="0"/>
          </a:p>
          <a:p>
            <a:r>
              <a:rPr lang="en-GB" sz="3200" dirty="0">
                <a:solidFill>
                  <a:srgbClr val="002060"/>
                </a:solidFill>
              </a:rPr>
              <a:t>EGFL: </a:t>
            </a:r>
            <a:r>
              <a:rPr lang="en-GB" sz="3200" dirty="0">
                <a:hlinkClick r:id="rId6"/>
              </a:rPr>
              <a:t>https://www.egfl.org.uk/elp-services/health-improvement-schools/health-improvement-recovery-curriculum</a:t>
            </a:r>
            <a:endParaRPr lang="en-GB" sz="3200" dirty="0"/>
          </a:p>
          <a:p>
            <a:r>
              <a:rPr lang="en-GB" sz="3200" dirty="0">
                <a:solidFill>
                  <a:srgbClr val="002060"/>
                </a:solidFill>
              </a:rPr>
              <a:t>Contact Claire: </a:t>
            </a:r>
            <a:r>
              <a:rPr lang="en-GB" sz="3200" dirty="0">
                <a:solidFill>
                  <a:srgbClr val="002060"/>
                </a:solidFill>
                <a:hlinkClick r:id="rId7"/>
              </a:rPr>
              <a:t>meadec@ealing.gov.uk</a:t>
            </a:r>
            <a:r>
              <a:rPr lang="en-GB" sz="3200" dirty="0">
                <a:solidFill>
                  <a:srgbClr val="002060"/>
                </a:solidFill>
              </a:rPr>
              <a:t> </a:t>
            </a:r>
          </a:p>
        </p:txBody>
      </p:sp>
      <p:pic>
        <p:nvPicPr>
          <p:cNvPr id="9" name="Picture 8">
            <a:extLst>
              <a:ext uri="{FF2B5EF4-FFF2-40B4-BE49-F238E27FC236}">
                <a16:creationId xmlns:a16="http://schemas.microsoft.com/office/drawing/2014/main" id="{D3883310-D1E5-4268-BAD2-E169FE60E9A7}"/>
              </a:ext>
            </a:extLst>
          </p:cNvPr>
          <p:cNvPicPr/>
          <p:nvPr/>
        </p:nvPicPr>
        <p:blipFill>
          <a:blip r:embed="rId8">
            <a:extLst>
              <a:ext uri="{28A0092B-C50C-407E-A947-70E740481C1C}">
                <a14:useLocalDpi xmlns:a14="http://schemas.microsoft.com/office/drawing/2010/main" val="0"/>
              </a:ext>
            </a:extLst>
          </a:blip>
          <a:srcRect/>
          <a:stretch>
            <a:fillRect/>
          </a:stretch>
        </p:blipFill>
        <p:spPr bwMode="auto">
          <a:xfrm>
            <a:off x="12161" y="6106661"/>
            <a:ext cx="2661904" cy="733229"/>
          </a:xfrm>
          <a:prstGeom prst="rect">
            <a:avLst/>
          </a:prstGeom>
          <a:noFill/>
          <a:ln>
            <a:noFill/>
          </a:ln>
        </p:spPr>
      </p:pic>
    </p:spTree>
    <p:extLst>
      <p:ext uri="{BB962C8B-B14F-4D97-AF65-F5344CB8AC3E}">
        <p14:creationId xmlns:p14="http://schemas.microsoft.com/office/powerpoint/2010/main" val="2302304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A close up of text on a black background&#10;&#10;Description generated with high confidence">
            <a:extLst>
              <a:ext uri="{FF2B5EF4-FFF2-40B4-BE49-F238E27FC236}">
                <a16:creationId xmlns:a16="http://schemas.microsoft.com/office/drawing/2014/main" id="{E02791E3-857A-412B-9FEE-F1C1BF329322}"/>
              </a:ext>
            </a:extLst>
          </p:cNvPr>
          <p:cNvPicPr>
            <a:picLocks noChangeAspect="1"/>
          </p:cNvPicPr>
          <p:nvPr/>
        </p:nvPicPr>
        <p:blipFill>
          <a:blip r:embed="rId2"/>
          <a:stretch>
            <a:fillRect/>
          </a:stretch>
        </p:blipFill>
        <p:spPr>
          <a:xfrm>
            <a:off x="12161" y="4723177"/>
            <a:ext cx="1697098" cy="2124279"/>
          </a:xfrm>
          <a:prstGeom prst="rect">
            <a:avLst/>
          </a:prstGeom>
          <a:noFill/>
          <a:ln cap="flat">
            <a:noFill/>
          </a:ln>
        </p:spPr>
      </p:pic>
      <p:sp>
        <p:nvSpPr>
          <p:cNvPr id="3" name="Rectangle 4">
            <a:extLst>
              <a:ext uri="{FF2B5EF4-FFF2-40B4-BE49-F238E27FC236}">
                <a16:creationId xmlns:a16="http://schemas.microsoft.com/office/drawing/2014/main" id="{DFE934E4-D145-4D90-AE2C-107A98869547}"/>
              </a:ext>
            </a:extLst>
          </p:cNvPr>
          <p:cNvSpPr/>
          <p:nvPr/>
        </p:nvSpPr>
        <p:spPr>
          <a:xfrm>
            <a:off x="0" y="599252"/>
            <a:ext cx="790041" cy="731520"/>
          </a:xfrm>
          <a:prstGeom prst="rect">
            <a:avLst/>
          </a:prstGeom>
          <a:solidFill>
            <a:srgbClr val="BED712"/>
          </a:solid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FFFFFF"/>
              </a:solidFill>
              <a:uFillTx/>
              <a:latin typeface="Calibri"/>
            </a:endParaRPr>
          </a:p>
        </p:txBody>
      </p:sp>
      <p:pic>
        <p:nvPicPr>
          <p:cNvPr id="4" name="Picture 5" descr="A close up of text on a black background&#10;&#10;Description generated with high confidence">
            <a:extLst>
              <a:ext uri="{FF2B5EF4-FFF2-40B4-BE49-F238E27FC236}">
                <a16:creationId xmlns:a16="http://schemas.microsoft.com/office/drawing/2014/main" id="{0E4AD629-778F-4B6C-90A4-183C9C7F7D14}"/>
              </a:ext>
            </a:extLst>
          </p:cNvPr>
          <p:cNvPicPr>
            <a:picLocks noChangeAspect="1"/>
          </p:cNvPicPr>
          <p:nvPr/>
        </p:nvPicPr>
        <p:blipFill>
          <a:blip r:embed="rId2"/>
          <a:stretch>
            <a:fillRect/>
          </a:stretch>
        </p:blipFill>
        <p:spPr>
          <a:xfrm rot="10799991">
            <a:off x="10824476" y="2"/>
            <a:ext cx="1717874" cy="2150284"/>
          </a:xfrm>
          <a:prstGeom prst="rect">
            <a:avLst/>
          </a:prstGeom>
          <a:noFill/>
          <a:ln cap="flat">
            <a:noFill/>
          </a:ln>
        </p:spPr>
      </p:pic>
      <p:sp>
        <p:nvSpPr>
          <p:cNvPr id="5" name="Title 1">
            <a:extLst>
              <a:ext uri="{FF2B5EF4-FFF2-40B4-BE49-F238E27FC236}">
                <a16:creationId xmlns:a16="http://schemas.microsoft.com/office/drawing/2014/main" id="{3F443A24-20B7-4F4A-8BEA-17FE5FFFE185}"/>
              </a:ext>
            </a:extLst>
          </p:cNvPr>
          <p:cNvSpPr txBox="1"/>
          <p:nvPr/>
        </p:nvSpPr>
        <p:spPr>
          <a:xfrm>
            <a:off x="860710" y="250309"/>
            <a:ext cx="10801022" cy="983025"/>
          </a:xfrm>
          <a:prstGeom prst="rect">
            <a:avLst/>
          </a:prstGeom>
          <a:noFill/>
          <a:ln cap="flat">
            <a:noFill/>
          </a:ln>
        </p:spPr>
        <p:txBody>
          <a:bodyPr vert="horz" wrap="square" lIns="91440" tIns="45720" rIns="91440" bIns="45720" anchor="t" anchorCtr="0" compatLnSpc="1">
            <a:noAutofit/>
          </a:bodyPr>
          <a:lstStyle/>
          <a:p>
            <a:pPr lvl="0">
              <a:lnSpc>
                <a:spcPct val="90000"/>
              </a:lnSpc>
              <a:defRPr sz="1800" b="0" i="0" u="none" strike="noStrike" kern="0" cap="none" spc="0" baseline="0">
                <a:solidFill>
                  <a:srgbClr val="000000"/>
                </a:solidFill>
                <a:uFillTx/>
              </a:defRPr>
            </a:pPr>
            <a:r>
              <a:rPr lang="en-GB" sz="3200" b="1" dirty="0">
                <a:solidFill>
                  <a:srgbClr val="002060"/>
                </a:solidFill>
                <a:latin typeface="Calibri" pitchFamily="34"/>
                <a:cs typeface="Calibri" pitchFamily="34"/>
              </a:rPr>
              <a:t>The recovery curriculum was developed by the Compass Hub schools with the support of the Ealing health improvement team. The schools involved in the development of this curriculum were:</a:t>
            </a:r>
            <a:endParaRPr lang="en-GB" sz="3200" b="1" i="0" u="none" strike="noStrike" kern="1200" cap="none" spc="0" baseline="0" dirty="0">
              <a:solidFill>
                <a:srgbClr val="002060"/>
              </a:solidFill>
              <a:uFillTx/>
              <a:latin typeface="Calibri"/>
              <a:cs typeface="Calibri" pitchFamily="34"/>
            </a:endParaRPr>
          </a:p>
        </p:txBody>
      </p:sp>
      <p:pic>
        <p:nvPicPr>
          <p:cNvPr id="6" name="Picture 7" descr="A picture containing object&#10;&#10;Description generated with very high confidence">
            <a:extLst>
              <a:ext uri="{FF2B5EF4-FFF2-40B4-BE49-F238E27FC236}">
                <a16:creationId xmlns:a16="http://schemas.microsoft.com/office/drawing/2014/main" id="{CD22BA4B-AFB1-4A36-831A-475A68ADAFF4}"/>
              </a:ext>
            </a:extLst>
          </p:cNvPr>
          <p:cNvPicPr>
            <a:picLocks noChangeAspect="1"/>
          </p:cNvPicPr>
          <p:nvPr/>
        </p:nvPicPr>
        <p:blipFill>
          <a:blip r:embed="rId3"/>
          <a:stretch>
            <a:fillRect/>
          </a:stretch>
        </p:blipFill>
        <p:spPr>
          <a:xfrm>
            <a:off x="10166674" y="5874462"/>
            <a:ext cx="1697098" cy="733229"/>
          </a:xfrm>
          <a:prstGeom prst="rect">
            <a:avLst/>
          </a:prstGeom>
          <a:noFill/>
          <a:ln cap="flat">
            <a:noFill/>
          </a:ln>
        </p:spPr>
      </p:pic>
      <p:sp>
        <p:nvSpPr>
          <p:cNvPr id="8" name="Content Placeholder 7">
            <a:extLst>
              <a:ext uri="{FF2B5EF4-FFF2-40B4-BE49-F238E27FC236}">
                <a16:creationId xmlns:a16="http://schemas.microsoft.com/office/drawing/2014/main" id="{2413179C-6C06-4299-8697-B3CC7FE4BA75}"/>
              </a:ext>
            </a:extLst>
          </p:cNvPr>
          <p:cNvSpPr>
            <a:spLocks noGrp="1"/>
          </p:cNvSpPr>
          <p:nvPr>
            <p:ph idx="1"/>
          </p:nvPr>
        </p:nvSpPr>
        <p:spPr>
          <a:xfrm>
            <a:off x="860710" y="2234791"/>
            <a:ext cx="10515600" cy="4351336"/>
          </a:xfrm>
        </p:spPr>
        <p:txBody>
          <a:bodyPr>
            <a:normAutofit/>
          </a:bodyPr>
          <a:lstStyle/>
          <a:p>
            <a:r>
              <a:rPr lang="en-GB" sz="2400" dirty="0">
                <a:solidFill>
                  <a:srgbClr val="002060"/>
                </a:solidFill>
              </a:rPr>
              <a:t>Belmore Primary School, Hillingdon,</a:t>
            </a:r>
          </a:p>
          <a:p>
            <a:r>
              <a:rPr lang="en-GB" sz="2400" dirty="0">
                <a:solidFill>
                  <a:srgbClr val="002060"/>
                </a:solidFill>
              </a:rPr>
              <a:t>William Byrd Primary School, Hillingdon,</a:t>
            </a:r>
          </a:p>
          <a:p>
            <a:r>
              <a:rPr lang="en-GB" sz="2400" dirty="0" err="1">
                <a:solidFill>
                  <a:srgbClr val="002060"/>
                </a:solidFill>
              </a:rPr>
              <a:t>Colham</a:t>
            </a:r>
            <a:r>
              <a:rPr lang="en-GB" sz="2400" dirty="0">
                <a:solidFill>
                  <a:srgbClr val="002060"/>
                </a:solidFill>
              </a:rPr>
              <a:t> Manor Primary School, Hillingdon,</a:t>
            </a:r>
          </a:p>
          <a:p>
            <a:r>
              <a:rPr lang="en-GB" sz="2400" dirty="0">
                <a:solidFill>
                  <a:srgbClr val="002060"/>
                </a:solidFill>
              </a:rPr>
              <a:t>Weald Rise Primary School, Harrow,</a:t>
            </a:r>
          </a:p>
          <a:p>
            <a:r>
              <a:rPr lang="en-GB" sz="2400" dirty="0" err="1">
                <a:solidFill>
                  <a:srgbClr val="002060"/>
                </a:solidFill>
              </a:rPr>
              <a:t>Costons</a:t>
            </a:r>
            <a:r>
              <a:rPr lang="en-GB" sz="2400" dirty="0">
                <a:solidFill>
                  <a:srgbClr val="002060"/>
                </a:solidFill>
              </a:rPr>
              <a:t> Primary </a:t>
            </a:r>
            <a:r>
              <a:rPr lang="en-GB" sz="2400" dirty="0" err="1">
                <a:solidFill>
                  <a:srgbClr val="002060"/>
                </a:solidFill>
              </a:rPr>
              <a:t>Primary</a:t>
            </a:r>
            <a:r>
              <a:rPr lang="en-GB" sz="2400" dirty="0">
                <a:solidFill>
                  <a:srgbClr val="002060"/>
                </a:solidFill>
              </a:rPr>
              <a:t> School, Ealing,</a:t>
            </a:r>
          </a:p>
          <a:p>
            <a:r>
              <a:rPr lang="en-GB" sz="2400" dirty="0" err="1">
                <a:solidFill>
                  <a:srgbClr val="002060"/>
                </a:solidFill>
              </a:rPr>
              <a:t>Ravenor</a:t>
            </a:r>
            <a:r>
              <a:rPr lang="en-GB" sz="2400" dirty="0">
                <a:solidFill>
                  <a:srgbClr val="002060"/>
                </a:solidFill>
              </a:rPr>
              <a:t> Primary School, Ealing,</a:t>
            </a:r>
          </a:p>
          <a:p>
            <a:r>
              <a:rPr lang="en-GB" sz="2400" dirty="0" err="1">
                <a:solidFill>
                  <a:srgbClr val="002060"/>
                </a:solidFill>
              </a:rPr>
              <a:t>Hamborough</a:t>
            </a:r>
            <a:r>
              <a:rPr lang="en-GB" sz="2400" dirty="0">
                <a:solidFill>
                  <a:srgbClr val="002060"/>
                </a:solidFill>
              </a:rPr>
              <a:t> Primary School Primary, Ealing,</a:t>
            </a:r>
          </a:p>
          <a:p>
            <a:r>
              <a:rPr lang="en-GB" sz="2400" dirty="0">
                <a:solidFill>
                  <a:srgbClr val="002060"/>
                </a:solidFill>
              </a:rPr>
              <a:t>North Primary School, Ealing</a:t>
            </a:r>
            <a:endParaRPr lang="en-GB" sz="1800" dirty="0"/>
          </a:p>
        </p:txBody>
      </p:sp>
      <p:pic>
        <p:nvPicPr>
          <p:cNvPr id="9" name="Picture 8">
            <a:extLst>
              <a:ext uri="{FF2B5EF4-FFF2-40B4-BE49-F238E27FC236}">
                <a16:creationId xmlns:a16="http://schemas.microsoft.com/office/drawing/2014/main" id="{D3883310-D1E5-4268-BAD2-E169FE60E9A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161" y="6106661"/>
            <a:ext cx="2661904" cy="733229"/>
          </a:xfrm>
          <a:prstGeom prst="rect">
            <a:avLst/>
          </a:prstGeom>
          <a:noFill/>
          <a:ln>
            <a:noFill/>
          </a:ln>
        </p:spPr>
      </p:pic>
    </p:spTree>
    <p:extLst>
      <p:ext uri="{BB962C8B-B14F-4D97-AF65-F5344CB8AC3E}">
        <p14:creationId xmlns:p14="http://schemas.microsoft.com/office/powerpoint/2010/main" val="2335975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A close up of text on a black background&#10;&#10;Description generated with high confidence">
            <a:extLst>
              <a:ext uri="{FF2B5EF4-FFF2-40B4-BE49-F238E27FC236}">
                <a16:creationId xmlns:a16="http://schemas.microsoft.com/office/drawing/2014/main" id="{E02791E3-857A-412B-9FEE-F1C1BF329322}"/>
              </a:ext>
            </a:extLst>
          </p:cNvPr>
          <p:cNvPicPr>
            <a:picLocks noChangeAspect="1"/>
          </p:cNvPicPr>
          <p:nvPr/>
        </p:nvPicPr>
        <p:blipFill>
          <a:blip r:embed="rId2"/>
          <a:stretch>
            <a:fillRect/>
          </a:stretch>
        </p:blipFill>
        <p:spPr>
          <a:xfrm>
            <a:off x="12161" y="4723177"/>
            <a:ext cx="1697098" cy="2124279"/>
          </a:xfrm>
          <a:prstGeom prst="rect">
            <a:avLst/>
          </a:prstGeom>
          <a:noFill/>
          <a:ln cap="flat">
            <a:noFill/>
          </a:ln>
        </p:spPr>
      </p:pic>
      <p:sp>
        <p:nvSpPr>
          <p:cNvPr id="3" name="Rectangle 4">
            <a:extLst>
              <a:ext uri="{FF2B5EF4-FFF2-40B4-BE49-F238E27FC236}">
                <a16:creationId xmlns:a16="http://schemas.microsoft.com/office/drawing/2014/main" id="{DFE934E4-D145-4D90-AE2C-107A98869547}"/>
              </a:ext>
            </a:extLst>
          </p:cNvPr>
          <p:cNvSpPr/>
          <p:nvPr/>
        </p:nvSpPr>
        <p:spPr>
          <a:xfrm>
            <a:off x="0" y="599252"/>
            <a:ext cx="790041" cy="731520"/>
          </a:xfrm>
          <a:prstGeom prst="rect">
            <a:avLst/>
          </a:prstGeom>
          <a:solidFill>
            <a:srgbClr val="BED712"/>
          </a:solid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FFFFFF"/>
              </a:solidFill>
              <a:uFillTx/>
              <a:latin typeface="Calibri"/>
            </a:endParaRPr>
          </a:p>
        </p:txBody>
      </p:sp>
      <p:pic>
        <p:nvPicPr>
          <p:cNvPr id="4" name="Picture 5" descr="A close up of text on a black background&#10;&#10;Description generated with high confidence">
            <a:extLst>
              <a:ext uri="{FF2B5EF4-FFF2-40B4-BE49-F238E27FC236}">
                <a16:creationId xmlns:a16="http://schemas.microsoft.com/office/drawing/2014/main" id="{0E4AD629-778F-4B6C-90A4-183C9C7F7D14}"/>
              </a:ext>
            </a:extLst>
          </p:cNvPr>
          <p:cNvPicPr>
            <a:picLocks noChangeAspect="1"/>
          </p:cNvPicPr>
          <p:nvPr/>
        </p:nvPicPr>
        <p:blipFill>
          <a:blip r:embed="rId2"/>
          <a:stretch>
            <a:fillRect/>
          </a:stretch>
        </p:blipFill>
        <p:spPr>
          <a:xfrm rot="10799991">
            <a:off x="10474122" y="-28347"/>
            <a:ext cx="1717874" cy="2150284"/>
          </a:xfrm>
          <a:prstGeom prst="rect">
            <a:avLst/>
          </a:prstGeom>
          <a:noFill/>
          <a:ln cap="flat">
            <a:noFill/>
          </a:ln>
        </p:spPr>
      </p:pic>
      <p:sp>
        <p:nvSpPr>
          <p:cNvPr id="5" name="Title 1">
            <a:extLst>
              <a:ext uri="{FF2B5EF4-FFF2-40B4-BE49-F238E27FC236}">
                <a16:creationId xmlns:a16="http://schemas.microsoft.com/office/drawing/2014/main" id="{3F443A24-20B7-4F4A-8BEA-17FE5FFFE185}"/>
              </a:ext>
            </a:extLst>
          </p:cNvPr>
          <p:cNvSpPr txBox="1"/>
          <p:nvPr/>
        </p:nvSpPr>
        <p:spPr>
          <a:xfrm>
            <a:off x="960918" y="473499"/>
            <a:ext cx="9963763" cy="983025"/>
          </a:xfrm>
          <a:prstGeom prst="rect">
            <a:avLst/>
          </a:prstGeom>
          <a:noFill/>
          <a:ln cap="flat">
            <a:noFill/>
          </a:ln>
        </p:spPr>
        <p:txBody>
          <a:bodyPr vert="horz" wrap="square" lIns="91440" tIns="45720" rIns="91440" bIns="45720" anchor="t" anchorCtr="0" compatLnSpc="1">
            <a:noAutofit/>
          </a:bodyPr>
          <a:lstStyle/>
          <a:p>
            <a:pPr lvl="0">
              <a:lnSpc>
                <a:spcPct val="90000"/>
              </a:lnSpc>
              <a:defRPr sz="1800" b="0" i="0" u="none" strike="noStrike" kern="0" cap="none" spc="0" baseline="0">
                <a:solidFill>
                  <a:srgbClr val="000000"/>
                </a:solidFill>
                <a:uFillTx/>
              </a:defRPr>
            </a:pPr>
            <a:r>
              <a:rPr lang="en-GB" sz="6000" b="1" dirty="0">
                <a:solidFill>
                  <a:srgbClr val="002060"/>
                </a:solidFill>
                <a:latin typeface="Calibri" pitchFamily="34"/>
                <a:cs typeface="Calibri" pitchFamily="34"/>
              </a:rPr>
              <a:t>Recovery curriculum </a:t>
            </a:r>
            <a:endParaRPr lang="en-GB" sz="6000" b="1" i="0" u="none" strike="noStrike" kern="1200" cap="none" spc="0" baseline="0" dirty="0">
              <a:solidFill>
                <a:srgbClr val="002060"/>
              </a:solidFill>
              <a:uFillTx/>
              <a:latin typeface="Calibri"/>
              <a:cs typeface="Calibri" pitchFamily="34"/>
            </a:endParaRPr>
          </a:p>
        </p:txBody>
      </p:sp>
      <p:pic>
        <p:nvPicPr>
          <p:cNvPr id="6" name="Picture 7" descr="A picture containing object&#10;&#10;Description generated with very high confidence">
            <a:extLst>
              <a:ext uri="{FF2B5EF4-FFF2-40B4-BE49-F238E27FC236}">
                <a16:creationId xmlns:a16="http://schemas.microsoft.com/office/drawing/2014/main" id="{CD22BA4B-AFB1-4A36-831A-475A68ADAFF4}"/>
              </a:ext>
            </a:extLst>
          </p:cNvPr>
          <p:cNvPicPr>
            <a:picLocks noChangeAspect="1"/>
          </p:cNvPicPr>
          <p:nvPr/>
        </p:nvPicPr>
        <p:blipFill>
          <a:blip r:embed="rId3"/>
          <a:stretch>
            <a:fillRect/>
          </a:stretch>
        </p:blipFill>
        <p:spPr>
          <a:xfrm>
            <a:off x="10166674" y="5874462"/>
            <a:ext cx="1697098" cy="733229"/>
          </a:xfrm>
          <a:prstGeom prst="rect">
            <a:avLst/>
          </a:prstGeom>
          <a:noFill/>
          <a:ln cap="flat">
            <a:noFill/>
          </a:ln>
        </p:spPr>
      </p:pic>
      <p:sp>
        <p:nvSpPr>
          <p:cNvPr id="8" name="Content Placeholder 7">
            <a:extLst>
              <a:ext uri="{FF2B5EF4-FFF2-40B4-BE49-F238E27FC236}">
                <a16:creationId xmlns:a16="http://schemas.microsoft.com/office/drawing/2014/main" id="{2413179C-6C06-4299-8697-B3CC7FE4BA75}"/>
              </a:ext>
            </a:extLst>
          </p:cNvPr>
          <p:cNvSpPr>
            <a:spLocks noGrp="1"/>
          </p:cNvSpPr>
          <p:nvPr>
            <p:ph idx="1"/>
          </p:nvPr>
        </p:nvSpPr>
        <p:spPr>
          <a:xfrm>
            <a:off x="838200" y="1514632"/>
            <a:ext cx="10515600" cy="4351336"/>
          </a:xfrm>
        </p:spPr>
        <p:txBody>
          <a:bodyPr>
            <a:normAutofit/>
          </a:bodyPr>
          <a:lstStyle/>
          <a:p>
            <a:r>
              <a:rPr lang="en-GB" dirty="0">
                <a:solidFill>
                  <a:srgbClr val="002060"/>
                </a:solidFill>
              </a:rPr>
              <a:t>The development of the recovery curriculum was based on a think piece written by Professor Barry Carpenter and Matthew Carpenter.</a:t>
            </a:r>
          </a:p>
          <a:p>
            <a:endParaRPr lang="en-GB" dirty="0">
              <a:solidFill>
                <a:srgbClr val="002060"/>
              </a:solidFill>
            </a:endParaRPr>
          </a:p>
          <a:p>
            <a:r>
              <a:rPr lang="en-GB" dirty="0">
                <a:solidFill>
                  <a:srgbClr val="002060"/>
                </a:solidFill>
              </a:rPr>
              <a:t>Their piece highlighted the need for children to have the opportunity to 'recover' before engaging with catch up programmes.</a:t>
            </a:r>
          </a:p>
          <a:p>
            <a:pPr marL="0" indent="0">
              <a:buNone/>
            </a:pPr>
            <a:endParaRPr lang="en-GB" dirty="0">
              <a:solidFill>
                <a:srgbClr val="002060"/>
              </a:solidFill>
            </a:endParaRPr>
          </a:p>
          <a:p>
            <a:r>
              <a:rPr lang="en-GB" dirty="0">
                <a:solidFill>
                  <a:srgbClr val="002060"/>
                </a:solidFill>
              </a:rPr>
              <a:t>They stated that ‘It would be naive to think that a child will pick up the curriculum at exactly the same point at which they left it on the day their school closed.’</a:t>
            </a:r>
          </a:p>
        </p:txBody>
      </p:sp>
      <p:pic>
        <p:nvPicPr>
          <p:cNvPr id="9" name="Picture 8">
            <a:extLst>
              <a:ext uri="{FF2B5EF4-FFF2-40B4-BE49-F238E27FC236}">
                <a16:creationId xmlns:a16="http://schemas.microsoft.com/office/drawing/2014/main" id="{D3883310-D1E5-4268-BAD2-E169FE60E9A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161" y="6106661"/>
            <a:ext cx="2661904" cy="733229"/>
          </a:xfrm>
          <a:prstGeom prst="rect">
            <a:avLst/>
          </a:prstGeom>
          <a:noFill/>
          <a:ln>
            <a:noFill/>
          </a:ln>
        </p:spPr>
      </p:pic>
    </p:spTree>
    <p:extLst>
      <p:ext uri="{BB962C8B-B14F-4D97-AF65-F5344CB8AC3E}">
        <p14:creationId xmlns:p14="http://schemas.microsoft.com/office/powerpoint/2010/main" val="939468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A close up of text on a black background&#10;&#10;Description generated with high confidence">
            <a:extLst>
              <a:ext uri="{FF2B5EF4-FFF2-40B4-BE49-F238E27FC236}">
                <a16:creationId xmlns:a16="http://schemas.microsoft.com/office/drawing/2014/main" id="{E02791E3-857A-412B-9FEE-F1C1BF329322}"/>
              </a:ext>
            </a:extLst>
          </p:cNvPr>
          <p:cNvPicPr>
            <a:picLocks noChangeAspect="1"/>
          </p:cNvPicPr>
          <p:nvPr/>
        </p:nvPicPr>
        <p:blipFill>
          <a:blip r:embed="rId2"/>
          <a:stretch>
            <a:fillRect/>
          </a:stretch>
        </p:blipFill>
        <p:spPr>
          <a:xfrm>
            <a:off x="12161" y="4723177"/>
            <a:ext cx="1697098" cy="2124279"/>
          </a:xfrm>
          <a:prstGeom prst="rect">
            <a:avLst/>
          </a:prstGeom>
          <a:noFill/>
          <a:ln cap="flat">
            <a:noFill/>
          </a:ln>
        </p:spPr>
      </p:pic>
      <p:sp>
        <p:nvSpPr>
          <p:cNvPr id="3" name="Rectangle 4">
            <a:extLst>
              <a:ext uri="{FF2B5EF4-FFF2-40B4-BE49-F238E27FC236}">
                <a16:creationId xmlns:a16="http://schemas.microsoft.com/office/drawing/2014/main" id="{DFE934E4-D145-4D90-AE2C-107A98869547}"/>
              </a:ext>
            </a:extLst>
          </p:cNvPr>
          <p:cNvSpPr/>
          <p:nvPr/>
        </p:nvSpPr>
        <p:spPr>
          <a:xfrm>
            <a:off x="0" y="599252"/>
            <a:ext cx="790041" cy="731520"/>
          </a:xfrm>
          <a:prstGeom prst="rect">
            <a:avLst/>
          </a:prstGeom>
          <a:solidFill>
            <a:srgbClr val="BED712"/>
          </a:solid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FFFFFF"/>
              </a:solidFill>
              <a:uFillTx/>
              <a:latin typeface="Calibri"/>
            </a:endParaRPr>
          </a:p>
        </p:txBody>
      </p:sp>
      <p:pic>
        <p:nvPicPr>
          <p:cNvPr id="4" name="Picture 5" descr="A close up of text on a black background&#10;&#10;Description generated with high confidence">
            <a:extLst>
              <a:ext uri="{FF2B5EF4-FFF2-40B4-BE49-F238E27FC236}">
                <a16:creationId xmlns:a16="http://schemas.microsoft.com/office/drawing/2014/main" id="{0E4AD629-778F-4B6C-90A4-183C9C7F7D14}"/>
              </a:ext>
            </a:extLst>
          </p:cNvPr>
          <p:cNvPicPr>
            <a:picLocks noChangeAspect="1"/>
          </p:cNvPicPr>
          <p:nvPr/>
        </p:nvPicPr>
        <p:blipFill>
          <a:blip r:embed="rId2"/>
          <a:stretch>
            <a:fillRect/>
          </a:stretch>
        </p:blipFill>
        <p:spPr>
          <a:xfrm rot="10799991">
            <a:off x="10474122" y="-28347"/>
            <a:ext cx="1717874" cy="2150284"/>
          </a:xfrm>
          <a:prstGeom prst="rect">
            <a:avLst/>
          </a:prstGeom>
          <a:noFill/>
          <a:ln cap="flat">
            <a:noFill/>
          </a:ln>
        </p:spPr>
      </p:pic>
      <p:sp>
        <p:nvSpPr>
          <p:cNvPr id="5" name="Title 1">
            <a:extLst>
              <a:ext uri="{FF2B5EF4-FFF2-40B4-BE49-F238E27FC236}">
                <a16:creationId xmlns:a16="http://schemas.microsoft.com/office/drawing/2014/main" id="{3F443A24-20B7-4F4A-8BEA-17FE5FFFE185}"/>
              </a:ext>
            </a:extLst>
          </p:cNvPr>
          <p:cNvSpPr txBox="1"/>
          <p:nvPr/>
        </p:nvSpPr>
        <p:spPr>
          <a:xfrm>
            <a:off x="960918" y="473499"/>
            <a:ext cx="9963763" cy="983025"/>
          </a:xfrm>
          <a:prstGeom prst="rect">
            <a:avLst/>
          </a:prstGeom>
          <a:noFill/>
          <a:ln cap="flat">
            <a:noFill/>
          </a:ln>
        </p:spPr>
        <p:txBody>
          <a:bodyPr vert="horz" wrap="square" lIns="91440" tIns="45720" rIns="91440" bIns="45720" anchor="t" anchorCtr="0" compatLnSpc="1">
            <a:noAutofit/>
          </a:bodyPr>
          <a:lstStyle/>
          <a:p>
            <a:pPr lvl="0">
              <a:lnSpc>
                <a:spcPct val="90000"/>
              </a:lnSpc>
              <a:defRPr sz="1800" b="0" i="0" u="none" strike="noStrike" kern="0" cap="none" spc="0" baseline="0">
                <a:solidFill>
                  <a:srgbClr val="000000"/>
                </a:solidFill>
                <a:uFillTx/>
              </a:defRPr>
            </a:pPr>
            <a:r>
              <a:rPr lang="en-GB" sz="6000" b="1" dirty="0">
                <a:solidFill>
                  <a:srgbClr val="002060"/>
                </a:solidFill>
                <a:latin typeface="Calibri" pitchFamily="34"/>
                <a:cs typeface="Calibri" pitchFamily="34"/>
              </a:rPr>
              <a:t>Recovery curriculum </a:t>
            </a:r>
            <a:endParaRPr lang="en-GB" sz="6000" b="1" i="0" u="none" strike="noStrike" kern="1200" cap="none" spc="0" baseline="0" dirty="0">
              <a:solidFill>
                <a:srgbClr val="002060"/>
              </a:solidFill>
              <a:uFillTx/>
              <a:latin typeface="Calibri"/>
              <a:cs typeface="Calibri" pitchFamily="34"/>
            </a:endParaRPr>
          </a:p>
        </p:txBody>
      </p:sp>
      <p:pic>
        <p:nvPicPr>
          <p:cNvPr id="6" name="Picture 7" descr="A picture containing object&#10;&#10;Description generated with very high confidence">
            <a:extLst>
              <a:ext uri="{FF2B5EF4-FFF2-40B4-BE49-F238E27FC236}">
                <a16:creationId xmlns:a16="http://schemas.microsoft.com/office/drawing/2014/main" id="{CD22BA4B-AFB1-4A36-831A-475A68ADAFF4}"/>
              </a:ext>
            </a:extLst>
          </p:cNvPr>
          <p:cNvPicPr>
            <a:picLocks noChangeAspect="1"/>
          </p:cNvPicPr>
          <p:nvPr/>
        </p:nvPicPr>
        <p:blipFill>
          <a:blip r:embed="rId3"/>
          <a:stretch>
            <a:fillRect/>
          </a:stretch>
        </p:blipFill>
        <p:spPr>
          <a:xfrm>
            <a:off x="10166674" y="5874462"/>
            <a:ext cx="1697098" cy="733229"/>
          </a:xfrm>
          <a:prstGeom prst="rect">
            <a:avLst/>
          </a:prstGeom>
          <a:noFill/>
          <a:ln cap="flat">
            <a:noFill/>
          </a:ln>
        </p:spPr>
      </p:pic>
      <p:sp>
        <p:nvSpPr>
          <p:cNvPr id="8" name="Content Placeholder 7">
            <a:extLst>
              <a:ext uri="{FF2B5EF4-FFF2-40B4-BE49-F238E27FC236}">
                <a16:creationId xmlns:a16="http://schemas.microsoft.com/office/drawing/2014/main" id="{2413179C-6C06-4299-8697-B3CC7FE4BA75}"/>
              </a:ext>
            </a:extLst>
          </p:cNvPr>
          <p:cNvSpPr>
            <a:spLocks noGrp="1"/>
          </p:cNvSpPr>
          <p:nvPr>
            <p:ph idx="1"/>
          </p:nvPr>
        </p:nvSpPr>
        <p:spPr>
          <a:xfrm>
            <a:off x="860710" y="1456524"/>
            <a:ext cx="10515600" cy="4351336"/>
          </a:xfrm>
        </p:spPr>
        <p:txBody>
          <a:bodyPr>
            <a:normAutofit fontScale="92500" lnSpcReduction="20000"/>
          </a:bodyPr>
          <a:lstStyle/>
          <a:p>
            <a:pPr marL="0" indent="0">
              <a:buNone/>
            </a:pPr>
            <a:r>
              <a:rPr lang="en-GB" sz="2000" dirty="0">
                <a:solidFill>
                  <a:srgbClr val="002060"/>
                </a:solidFill>
              </a:rPr>
              <a:t>Their piece highlighted the many struggles young people would face on transitioning back to school. </a:t>
            </a:r>
          </a:p>
          <a:p>
            <a:endParaRPr lang="en-GB" sz="2000" dirty="0">
              <a:solidFill>
                <a:srgbClr val="002060"/>
              </a:solidFill>
            </a:endParaRPr>
          </a:p>
          <a:p>
            <a:pPr marL="0" indent="0">
              <a:buNone/>
            </a:pPr>
            <a:r>
              <a:rPr lang="en-GB" sz="2000" dirty="0">
                <a:solidFill>
                  <a:srgbClr val="002060"/>
                </a:solidFill>
              </a:rPr>
              <a:t>They state that many children may struggle with:</a:t>
            </a:r>
          </a:p>
          <a:p>
            <a:pPr marL="0" indent="0">
              <a:buNone/>
            </a:pPr>
            <a:endParaRPr lang="en-GB" sz="2000" dirty="0">
              <a:solidFill>
                <a:srgbClr val="002060"/>
              </a:solidFill>
            </a:endParaRPr>
          </a:p>
          <a:p>
            <a:pPr>
              <a:buFontTx/>
              <a:buChar char="-"/>
            </a:pPr>
            <a:r>
              <a:rPr lang="en-GB" sz="2000" dirty="0">
                <a:solidFill>
                  <a:srgbClr val="002060"/>
                </a:solidFill>
              </a:rPr>
              <a:t>Anxiety about leaving home</a:t>
            </a:r>
          </a:p>
          <a:p>
            <a:pPr>
              <a:buFontTx/>
              <a:buChar char="-"/>
            </a:pPr>
            <a:r>
              <a:rPr lang="en-GB" sz="2000" dirty="0">
                <a:solidFill>
                  <a:srgbClr val="002060"/>
                </a:solidFill>
              </a:rPr>
              <a:t>Anxiety about loved ones</a:t>
            </a:r>
          </a:p>
          <a:p>
            <a:pPr>
              <a:buFontTx/>
              <a:buChar char="-"/>
            </a:pPr>
            <a:r>
              <a:rPr lang="en-GB" sz="2000" dirty="0">
                <a:solidFill>
                  <a:srgbClr val="002060"/>
                </a:solidFill>
              </a:rPr>
              <a:t>Lack of understanding about what has happened</a:t>
            </a:r>
          </a:p>
          <a:p>
            <a:pPr>
              <a:buFontTx/>
              <a:buChar char="-"/>
            </a:pPr>
            <a:r>
              <a:rPr lang="en-GB" sz="2000" dirty="0">
                <a:solidFill>
                  <a:srgbClr val="002060"/>
                </a:solidFill>
              </a:rPr>
              <a:t>Loss of structure</a:t>
            </a:r>
          </a:p>
          <a:p>
            <a:pPr>
              <a:buFontTx/>
              <a:buChar char="-"/>
            </a:pPr>
            <a:r>
              <a:rPr lang="en-GB" sz="2000" dirty="0">
                <a:solidFill>
                  <a:srgbClr val="002060"/>
                </a:solidFill>
              </a:rPr>
              <a:t>Familial illness/death</a:t>
            </a:r>
          </a:p>
          <a:p>
            <a:pPr>
              <a:buFontTx/>
              <a:buChar char="-"/>
            </a:pPr>
            <a:r>
              <a:rPr lang="en-GB" sz="2000" dirty="0">
                <a:solidFill>
                  <a:srgbClr val="002060"/>
                </a:solidFill>
              </a:rPr>
              <a:t>Struggle to reintegrate with peers</a:t>
            </a:r>
          </a:p>
          <a:p>
            <a:pPr>
              <a:buFontTx/>
              <a:buChar char="-"/>
            </a:pPr>
            <a:r>
              <a:rPr lang="en-GB" sz="2000" dirty="0">
                <a:solidFill>
                  <a:srgbClr val="002060"/>
                </a:solidFill>
              </a:rPr>
              <a:t>Lack of social skills</a:t>
            </a:r>
          </a:p>
          <a:p>
            <a:pPr>
              <a:buFontTx/>
              <a:buChar char="-"/>
            </a:pPr>
            <a:r>
              <a:rPr lang="en-GB" sz="2000" dirty="0">
                <a:solidFill>
                  <a:srgbClr val="002060"/>
                </a:solidFill>
              </a:rPr>
              <a:t>Fear to be with other people again</a:t>
            </a:r>
          </a:p>
          <a:p>
            <a:pPr>
              <a:buFontTx/>
              <a:buChar char="-"/>
            </a:pPr>
            <a:r>
              <a:rPr lang="en-GB" sz="2000" dirty="0">
                <a:solidFill>
                  <a:srgbClr val="002060"/>
                </a:solidFill>
              </a:rPr>
              <a:t>Anxiety about missed work</a:t>
            </a:r>
          </a:p>
        </p:txBody>
      </p:sp>
      <p:pic>
        <p:nvPicPr>
          <p:cNvPr id="9" name="Picture 8">
            <a:extLst>
              <a:ext uri="{FF2B5EF4-FFF2-40B4-BE49-F238E27FC236}">
                <a16:creationId xmlns:a16="http://schemas.microsoft.com/office/drawing/2014/main" id="{D3883310-D1E5-4268-BAD2-E169FE60E9A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161" y="6106661"/>
            <a:ext cx="2661904" cy="733229"/>
          </a:xfrm>
          <a:prstGeom prst="rect">
            <a:avLst/>
          </a:prstGeom>
          <a:noFill/>
          <a:ln>
            <a:noFill/>
          </a:ln>
        </p:spPr>
      </p:pic>
    </p:spTree>
    <p:extLst>
      <p:ext uri="{BB962C8B-B14F-4D97-AF65-F5344CB8AC3E}">
        <p14:creationId xmlns:p14="http://schemas.microsoft.com/office/powerpoint/2010/main" val="2930111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A close up of text on a black background&#10;&#10;Description generated with high confidence">
            <a:extLst>
              <a:ext uri="{FF2B5EF4-FFF2-40B4-BE49-F238E27FC236}">
                <a16:creationId xmlns:a16="http://schemas.microsoft.com/office/drawing/2014/main" id="{E02791E3-857A-412B-9FEE-F1C1BF329322}"/>
              </a:ext>
            </a:extLst>
          </p:cNvPr>
          <p:cNvPicPr>
            <a:picLocks noChangeAspect="1"/>
          </p:cNvPicPr>
          <p:nvPr/>
        </p:nvPicPr>
        <p:blipFill>
          <a:blip r:embed="rId2"/>
          <a:stretch>
            <a:fillRect/>
          </a:stretch>
        </p:blipFill>
        <p:spPr>
          <a:xfrm>
            <a:off x="12161" y="4723177"/>
            <a:ext cx="1697098" cy="2124279"/>
          </a:xfrm>
          <a:prstGeom prst="rect">
            <a:avLst/>
          </a:prstGeom>
          <a:noFill/>
          <a:ln cap="flat">
            <a:noFill/>
          </a:ln>
        </p:spPr>
      </p:pic>
      <p:sp>
        <p:nvSpPr>
          <p:cNvPr id="3" name="Rectangle 4">
            <a:extLst>
              <a:ext uri="{FF2B5EF4-FFF2-40B4-BE49-F238E27FC236}">
                <a16:creationId xmlns:a16="http://schemas.microsoft.com/office/drawing/2014/main" id="{DFE934E4-D145-4D90-AE2C-107A98869547}"/>
              </a:ext>
            </a:extLst>
          </p:cNvPr>
          <p:cNvSpPr/>
          <p:nvPr/>
        </p:nvSpPr>
        <p:spPr>
          <a:xfrm>
            <a:off x="0" y="599252"/>
            <a:ext cx="790041" cy="731520"/>
          </a:xfrm>
          <a:prstGeom prst="rect">
            <a:avLst/>
          </a:prstGeom>
          <a:solidFill>
            <a:srgbClr val="BED712"/>
          </a:solid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FFFFFF"/>
              </a:solidFill>
              <a:uFillTx/>
              <a:latin typeface="Calibri"/>
            </a:endParaRPr>
          </a:p>
        </p:txBody>
      </p:sp>
      <p:pic>
        <p:nvPicPr>
          <p:cNvPr id="4" name="Picture 5" descr="A close up of text on a black background&#10;&#10;Description generated with high confidence">
            <a:extLst>
              <a:ext uri="{FF2B5EF4-FFF2-40B4-BE49-F238E27FC236}">
                <a16:creationId xmlns:a16="http://schemas.microsoft.com/office/drawing/2014/main" id="{0E4AD629-778F-4B6C-90A4-183C9C7F7D14}"/>
              </a:ext>
            </a:extLst>
          </p:cNvPr>
          <p:cNvPicPr>
            <a:picLocks noChangeAspect="1"/>
          </p:cNvPicPr>
          <p:nvPr/>
        </p:nvPicPr>
        <p:blipFill>
          <a:blip r:embed="rId2"/>
          <a:stretch>
            <a:fillRect/>
          </a:stretch>
        </p:blipFill>
        <p:spPr>
          <a:xfrm rot="10799991">
            <a:off x="10474122" y="-28347"/>
            <a:ext cx="1717874" cy="2150284"/>
          </a:xfrm>
          <a:prstGeom prst="rect">
            <a:avLst/>
          </a:prstGeom>
          <a:noFill/>
          <a:ln cap="flat">
            <a:noFill/>
          </a:ln>
        </p:spPr>
      </p:pic>
      <p:sp>
        <p:nvSpPr>
          <p:cNvPr id="5" name="Title 1">
            <a:extLst>
              <a:ext uri="{FF2B5EF4-FFF2-40B4-BE49-F238E27FC236}">
                <a16:creationId xmlns:a16="http://schemas.microsoft.com/office/drawing/2014/main" id="{3F443A24-20B7-4F4A-8BEA-17FE5FFFE185}"/>
              </a:ext>
            </a:extLst>
          </p:cNvPr>
          <p:cNvSpPr txBox="1"/>
          <p:nvPr/>
        </p:nvSpPr>
        <p:spPr>
          <a:xfrm>
            <a:off x="960918" y="473499"/>
            <a:ext cx="9963763" cy="983025"/>
          </a:xfrm>
          <a:prstGeom prst="rect">
            <a:avLst/>
          </a:prstGeom>
          <a:noFill/>
          <a:ln cap="flat">
            <a:noFill/>
          </a:ln>
        </p:spPr>
        <p:txBody>
          <a:bodyPr vert="horz" wrap="square" lIns="91440" tIns="45720" rIns="91440" bIns="45720" anchor="t" anchorCtr="0" compatLnSpc="1">
            <a:noAutofit/>
          </a:bodyPr>
          <a:lstStyle/>
          <a:p>
            <a:pPr lvl="0">
              <a:lnSpc>
                <a:spcPct val="90000"/>
              </a:lnSpc>
              <a:defRPr sz="1800" b="0" i="0" u="none" strike="noStrike" kern="0" cap="none" spc="0" baseline="0">
                <a:solidFill>
                  <a:srgbClr val="000000"/>
                </a:solidFill>
                <a:uFillTx/>
              </a:defRPr>
            </a:pPr>
            <a:r>
              <a:rPr lang="en-GB" sz="6000" b="1" dirty="0">
                <a:solidFill>
                  <a:srgbClr val="002060"/>
                </a:solidFill>
                <a:latin typeface="Calibri" pitchFamily="34"/>
                <a:cs typeface="Calibri" pitchFamily="34"/>
              </a:rPr>
              <a:t>Recovery curriculum </a:t>
            </a:r>
            <a:endParaRPr lang="en-GB" sz="6000" b="1" i="0" u="none" strike="noStrike" kern="1200" cap="none" spc="0" baseline="0" dirty="0">
              <a:solidFill>
                <a:srgbClr val="002060"/>
              </a:solidFill>
              <a:uFillTx/>
              <a:latin typeface="Calibri"/>
              <a:cs typeface="Calibri" pitchFamily="34"/>
            </a:endParaRPr>
          </a:p>
        </p:txBody>
      </p:sp>
      <p:pic>
        <p:nvPicPr>
          <p:cNvPr id="6" name="Picture 7" descr="A picture containing object&#10;&#10;Description generated with very high confidence">
            <a:extLst>
              <a:ext uri="{FF2B5EF4-FFF2-40B4-BE49-F238E27FC236}">
                <a16:creationId xmlns:a16="http://schemas.microsoft.com/office/drawing/2014/main" id="{CD22BA4B-AFB1-4A36-831A-475A68ADAFF4}"/>
              </a:ext>
            </a:extLst>
          </p:cNvPr>
          <p:cNvPicPr>
            <a:picLocks noChangeAspect="1"/>
          </p:cNvPicPr>
          <p:nvPr/>
        </p:nvPicPr>
        <p:blipFill>
          <a:blip r:embed="rId3"/>
          <a:stretch>
            <a:fillRect/>
          </a:stretch>
        </p:blipFill>
        <p:spPr>
          <a:xfrm>
            <a:off x="10166674" y="5874462"/>
            <a:ext cx="1697098" cy="733229"/>
          </a:xfrm>
          <a:prstGeom prst="rect">
            <a:avLst/>
          </a:prstGeom>
          <a:noFill/>
          <a:ln cap="flat">
            <a:noFill/>
          </a:ln>
        </p:spPr>
      </p:pic>
      <p:sp>
        <p:nvSpPr>
          <p:cNvPr id="8" name="Content Placeholder 7">
            <a:extLst>
              <a:ext uri="{FF2B5EF4-FFF2-40B4-BE49-F238E27FC236}">
                <a16:creationId xmlns:a16="http://schemas.microsoft.com/office/drawing/2014/main" id="{2413179C-6C06-4299-8697-B3CC7FE4BA75}"/>
              </a:ext>
            </a:extLst>
          </p:cNvPr>
          <p:cNvSpPr>
            <a:spLocks noGrp="1"/>
          </p:cNvSpPr>
          <p:nvPr>
            <p:ph idx="1"/>
          </p:nvPr>
        </p:nvSpPr>
        <p:spPr>
          <a:xfrm>
            <a:off x="960918" y="1958373"/>
            <a:ext cx="10515600" cy="3392405"/>
          </a:xfrm>
        </p:spPr>
        <p:txBody>
          <a:bodyPr>
            <a:normAutofit/>
          </a:bodyPr>
          <a:lstStyle/>
          <a:p>
            <a:r>
              <a:rPr lang="en-GB" dirty="0">
                <a:solidFill>
                  <a:srgbClr val="002060"/>
                </a:solidFill>
              </a:rPr>
              <a:t>They also state that children are particularly vulnerable at this time, and their mental-health fragile. And on top of that, they are witnessing a sea of adult anxiety.</a:t>
            </a:r>
          </a:p>
          <a:p>
            <a:endParaRPr lang="en-GB" dirty="0">
              <a:solidFill>
                <a:srgbClr val="002060"/>
              </a:solidFill>
            </a:endParaRPr>
          </a:p>
          <a:p>
            <a:r>
              <a:rPr lang="en-GB" dirty="0">
                <a:solidFill>
                  <a:srgbClr val="002060"/>
                </a:solidFill>
              </a:rPr>
              <a:t>Anxiety, trauma and bereavement are powerful forces. For these 3 forces to appear all at once in an untimely and unplanned fashion is significant for the developing child. </a:t>
            </a:r>
          </a:p>
        </p:txBody>
      </p:sp>
      <p:pic>
        <p:nvPicPr>
          <p:cNvPr id="9" name="Picture 8">
            <a:extLst>
              <a:ext uri="{FF2B5EF4-FFF2-40B4-BE49-F238E27FC236}">
                <a16:creationId xmlns:a16="http://schemas.microsoft.com/office/drawing/2014/main" id="{D3883310-D1E5-4268-BAD2-E169FE60E9A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161" y="6106661"/>
            <a:ext cx="2661904" cy="733229"/>
          </a:xfrm>
          <a:prstGeom prst="rect">
            <a:avLst/>
          </a:prstGeom>
          <a:noFill/>
          <a:ln>
            <a:noFill/>
          </a:ln>
        </p:spPr>
      </p:pic>
    </p:spTree>
    <p:extLst>
      <p:ext uri="{BB962C8B-B14F-4D97-AF65-F5344CB8AC3E}">
        <p14:creationId xmlns:p14="http://schemas.microsoft.com/office/powerpoint/2010/main" val="1670049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A close up of text on a black background&#10;&#10;Description generated with high confidence">
            <a:extLst>
              <a:ext uri="{FF2B5EF4-FFF2-40B4-BE49-F238E27FC236}">
                <a16:creationId xmlns:a16="http://schemas.microsoft.com/office/drawing/2014/main" id="{E02791E3-857A-412B-9FEE-F1C1BF329322}"/>
              </a:ext>
            </a:extLst>
          </p:cNvPr>
          <p:cNvPicPr>
            <a:picLocks noChangeAspect="1"/>
          </p:cNvPicPr>
          <p:nvPr/>
        </p:nvPicPr>
        <p:blipFill>
          <a:blip r:embed="rId2"/>
          <a:stretch>
            <a:fillRect/>
          </a:stretch>
        </p:blipFill>
        <p:spPr>
          <a:xfrm>
            <a:off x="12161" y="4723177"/>
            <a:ext cx="1697098" cy="2124279"/>
          </a:xfrm>
          <a:prstGeom prst="rect">
            <a:avLst/>
          </a:prstGeom>
          <a:noFill/>
          <a:ln cap="flat">
            <a:noFill/>
          </a:ln>
        </p:spPr>
      </p:pic>
      <p:sp>
        <p:nvSpPr>
          <p:cNvPr id="3" name="Rectangle 4">
            <a:extLst>
              <a:ext uri="{FF2B5EF4-FFF2-40B4-BE49-F238E27FC236}">
                <a16:creationId xmlns:a16="http://schemas.microsoft.com/office/drawing/2014/main" id="{DFE934E4-D145-4D90-AE2C-107A98869547}"/>
              </a:ext>
            </a:extLst>
          </p:cNvPr>
          <p:cNvSpPr/>
          <p:nvPr/>
        </p:nvSpPr>
        <p:spPr>
          <a:xfrm>
            <a:off x="0" y="599252"/>
            <a:ext cx="790041" cy="731520"/>
          </a:xfrm>
          <a:prstGeom prst="rect">
            <a:avLst/>
          </a:prstGeom>
          <a:solidFill>
            <a:srgbClr val="BED712"/>
          </a:solid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FFFFFF"/>
              </a:solidFill>
              <a:uFillTx/>
              <a:latin typeface="Calibri"/>
            </a:endParaRPr>
          </a:p>
        </p:txBody>
      </p:sp>
      <p:pic>
        <p:nvPicPr>
          <p:cNvPr id="4" name="Picture 5" descr="A close up of text on a black background&#10;&#10;Description generated with high confidence">
            <a:extLst>
              <a:ext uri="{FF2B5EF4-FFF2-40B4-BE49-F238E27FC236}">
                <a16:creationId xmlns:a16="http://schemas.microsoft.com/office/drawing/2014/main" id="{0E4AD629-778F-4B6C-90A4-183C9C7F7D14}"/>
              </a:ext>
            </a:extLst>
          </p:cNvPr>
          <p:cNvPicPr>
            <a:picLocks noChangeAspect="1"/>
          </p:cNvPicPr>
          <p:nvPr/>
        </p:nvPicPr>
        <p:blipFill>
          <a:blip r:embed="rId2"/>
          <a:stretch>
            <a:fillRect/>
          </a:stretch>
        </p:blipFill>
        <p:spPr>
          <a:xfrm rot="10799991">
            <a:off x="10474122" y="-28347"/>
            <a:ext cx="1717874" cy="2150284"/>
          </a:xfrm>
          <a:prstGeom prst="rect">
            <a:avLst/>
          </a:prstGeom>
          <a:noFill/>
          <a:ln cap="flat">
            <a:noFill/>
          </a:ln>
        </p:spPr>
      </p:pic>
      <p:sp>
        <p:nvSpPr>
          <p:cNvPr id="5" name="Title 1">
            <a:extLst>
              <a:ext uri="{FF2B5EF4-FFF2-40B4-BE49-F238E27FC236}">
                <a16:creationId xmlns:a16="http://schemas.microsoft.com/office/drawing/2014/main" id="{3F443A24-20B7-4F4A-8BEA-17FE5FFFE185}"/>
              </a:ext>
            </a:extLst>
          </p:cNvPr>
          <p:cNvSpPr txBox="1"/>
          <p:nvPr/>
        </p:nvSpPr>
        <p:spPr>
          <a:xfrm>
            <a:off x="960918" y="473499"/>
            <a:ext cx="11263941" cy="983025"/>
          </a:xfrm>
          <a:prstGeom prst="rect">
            <a:avLst/>
          </a:prstGeom>
          <a:noFill/>
          <a:ln cap="flat">
            <a:noFill/>
          </a:ln>
        </p:spPr>
        <p:txBody>
          <a:bodyPr vert="horz" wrap="square" lIns="91440" tIns="45720" rIns="91440" bIns="45720" anchor="t" anchorCtr="0" compatLnSpc="1">
            <a:noAutofit/>
          </a:bodyPr>
          <a:lstStyle/>
          <a:p>
            <a:pPr lvl="0">
              <a:lnSpc>
                <a:spcPct val="90000"/>
              </a:lnSpc>
              <a:defRPr sz="1800" b="0" i="0" u="none" strike="noStrike" kern="0" cap="none" spc="0" baseline="0">
                <a:solidFill>
                  <a:srgbClr val="000000"/>
                </a:solidFill>
                <a:uFillTx/>
              </a:defRPr>
            </a:pPr>
            <a:r>
              <a:rPr lang="en-GB" sz="6000" b="1" dirty="0">
                <a:solidFill>
                  <a:srgbClr val="002060"/>
                </a:solidFill>
                <a:latin typeface="Calibri" pitchFamily="34"/>
                <a:cs typeface="Calibri" pitchFamily="34"/>
              </a:rPr>
              <a:t>Recovery curriculum – evidence </a:t>
            </a:r>
            <a:endParaRPr lang="en-GB" sz="6000" b="1" i="0" u="none" strike="noStrike" kern="1200" cap="none" spc="0" baseline="0" dirty="0">
              <a:solidFill>
                <a:srgbClr val="002060"/>
              </a:solidFill>
              <a:uFillTx/>
              <a:latin typeface="Calibri"/>
              <a:cs typeface="Calibri" pitchFamily="34"/>
            </a:endParaRPr>
          </a:p>
        </p:txBody>
      </p:sp>
      <p:pic>
        <p:nvPicPr>
          <p:cNvPr id="6" name="Picture 7" descr="A picture containing object&#10;&#10;Description generated with very high confidence">
            <a:extLst>
              <a:ext uri="{FF2B5EF4-FFF2-40B4-BE49-F238E27FC236}">
                <a16:creationId xmlns:a16="http://schemas.microsoft.com/office/drawing/2014/main" id="{CD22BA4B-AFB1-4A36-831A-475A68ADAFF4}"/>
              </a:ext>
            </a:extLst>
          </p:cNvPr>
          <p:cNvPicPr>
            <a:picLocks noChangeAspect="1"/>
          </p:cNvPicPr>
          <p:nvPr/>
        </p:nvPicPr>
        <p:blipFill>
          <a:blip r:embed="rId3"/>
          <a:stretch>
            <a:fillRect/>
          </a:stretch>
        </p:blipFill>
        <p:spPr>
          <a:xfrm>
            <a:off x="10166674" y="5874462"/>
            <a:ext cx="1697098" cy="733229"/>
          </a:xfrm>
          <a:prstGeom prst="rect">
            <a:avLst/>
          </a:prstGeom>
          <a:noFill/>
          <a:ln cap="flat">
            <a:noFill/>
          </a:ln>
        </p:spPr>
      </p:pic>
      <p:sp>
        <p:nvSpPr>
          <p:cNvPr id="8" name="Content Placeholder 7">
            <a:extLst>
              <a:ext uri="{FF2B5EF4-FFF2-40B4-BE49-F238E27FC236}">
                <a16:creationId xmlns:a16="http://schemas.microsoft.com/office/drawing/2014/main" id="{2413179C-6C06-4299-8697-B3CC7FE4BA75}"/>
              </a:ext>
            </a:extLst>
          </p:cNvPr>
          <p:cNvSpPr>
            <a:spLocks noGrp="1"/>
          </p:cNvSpPr>
          <p:nvPr>
            <p:ph idx="1"/>
          </p:nvPr>
        </p:nvSpPr>
        <p:spPr>
          <a:xfrm>
            <a:off x="860710" y="1605924"/>
            <a:ext cx="10515600" cy="4351336"/>
          </a:xfrm>
        </p:spPr>
        <p:txBody>
          <a:bodyPr>
            <a:normAutofit lnSpcReduction="10000"/>
          </a:bodyPr>
          <a:lstStyle/>
          <a:p>
            <a:r>
              <a:rPr lang="en-GB" dirty="0">
                <a:solidFill>
                  <a:srgbClr val="002060"/>
                </a:solidFill>
              </a:rPr>
              <a:t>Research shows that traumatic events have a great impact on children's development </a:t>
            </a:r>
          </a:p>
          <a:p>
            <a:r>
              <a:rPr lang="en-GB" dirty="0">
                <a:solidFill>
                  <a:srgbClr val="002060"/>
                </a:solidFill>
              </a:rPr>
              <a:t>For example, after the earthquakes in Christchurch New Zealand,  schools kept a register of the deaths within a family, or other significant traumatic events, to guide and inform staff as children returned. </a:t>
            </a:r>
          </a:p>
          <a:p>
            <a:r>
              <a:rPr lang="en-GB" dirty="0">
                <a:solidFill>
                  <a:srgbClr val="002060"/>
                </a:solidFill>
              </a:rPr>
              <a:t>Subsequent evidence from research studies from NZ, (Liberty, 2018) have shown that there has been considerable impact on the learning and development of those children who were under 5 years old at the time of the earthquakes, (e.g. speech delays, emotional immaturity, etc). </a:t>
            </a:r>
          </a:p>
        </p:txBody>
      </p:sp>
      <p:pic>
        <p:nvPicPr>
          <p:cNvPr id="9" name="Picture 8">
            <a:extLst>
              <a:ext uri="{FF2B5EF4-FFF2-40B4-BE49-F238E27FC236}">
                <a16:creationId xmlns:a16="http://schemas.microsoft.com/office/drawing/2014/main" id="{D3883310-D1E5-4268-BAD2-E169FE60E9A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161" y="6106661"/>
            <a:ext cx="2661904" cy="733229"/>
          </a:xfrm>
          <a:prstGeom prst="rect">
            <a:avLst/>
          </a:prstGeom>
          <a:noFill/>
          <a:ln>
            <a:noFill/>
          </a:ln>
        </p:spPr>
      </p:pic>
    </p:spTree>
    <p:extLst>
      <p:ext uri="{BB962C8B-B14F-4D97-AF65-F5344CB8AC3E}">
        <p14:creationId xmlns:p14="http://schemas.microsoft.com/office/powerpoint/2010/main" val="2646809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A close up of text on a black background&#10;&#10;Description generated with high confidence">
            <a:extLst>
              <a:ext uri="{FF2B5EF4-FFF2-40B4-BE49-F238E27FC236}">
                <a16:creationId xmlns:a16="http://schemas.microsoft.com/office/drawing/2014/main" id="{E02791E3-857A-412B-9FEE-F1C1BF329322}"/>
              </a:ext>
            </a:extLst>
          </p:cNvPr>
          <p:cNvPicPr>
            <a:picLocks noChangeAspect="1"/>
          </p:cNvPicPr>
          <p:nvPr/>
        </p:nvPicPr>
        <p:blipFill>
          <a:blip r:embed="rId2"/>
          <a:stretch>
            <a:fillRect/>
          </a:stretch>
        </p:blipFill>
        <p:spPr>
          <a:xfrm>
            <a:off x="12161" y="4723177"/>
            <a:ext cx="1697098" cy="2124279"/>
          </a:xfrm>
          <a:prstGeom prst="rect">
            <a:avLst/>
          </a:prstGeom>
          <a:noFill/>
          <a:ln cap="flat">
            <a:noFill/>
          </a:ln>
        </p:spPr>
      </p:pic>
      <p:sp>
        <p:nvSpPr>
          <p:cNvPr id="3" name="Rectangle 4">
            <a:extLst>
              <a:ext uri="{FF2B5EF4-FFF2-40B4-BE49-F238E27FC236}">
                <a16:creationId xmlns:a16="http://schemas.microsoft.com/office/drawing/2014/main" id="{DFE934E4-D145-4D90-AE2C-107A98869547}"/>
              </a:ext>
            </a:extLst>
          </p:cNvPr>
          <p:cNvSpPr/>
          <p:nvPr/>
        </p:nvSpPr>
        <p:spPr>
          <a:xfrm>
            <a:off x="0" y="599252"/>
            <a:ext cx="790041" cy="731520"/>
          </a:xfrm>
          <a:prstGeom prst="rect">
            <a:avLst/>
          </a:prstGeom>
          <a:solidFill>
            <a:srgbClr val="BED712"/>
          </a:solid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FFFFFF"/>
              </a:solidFill>
              <a:uFillTx/>
              <a:latin typeface="Calibri"/>
            </a:endParaRPr>
          </a:p>
        </p:txBody>
      </p:sp>
      <p:pic>
        <p:nvPicPr>
          <p:cNvPr id="4" name="Picture 5" descr="A close up of text on a black background&#10;&#10;Description generated with high confidence">
            <a:extLst>
              <a:ext uri="{FF2B5EF4-FFF2-40B4-BE49-F238E27FC236}">
                <a16:creationId xmlns:a16="http://schemas.microsoft.com/office/drawing/2014/main" id="{0E4AD629-778F-4B6C-90A4-183C9C7F7D14}"/>
              </a:ext>
            </a:extLst>
          </p:cNvPr>
          <p:cNvPicPr>
            <a:picLocks noChangeAspect="1"/>
          </p:cNvPicPr>
          <p:nvPr/>
        </p:nvPicPr>
        <p:blipFill>
          <a:blip r:embed="rId2"/>
          <a:stretch>
            <a:fillRect/>
          </a:stretch>
        </p:blipFill>
        <p:spPr>
          <a:xfrm rot="10799991">
            <a:off x="10474122" y="-28347"/>
            <a:ext cx="1717874" cy="2150284"/>
          </a:xfrm>
          <a:prstGeom prst="rect">
            <a:avLst/>
          </a:prstGeom>
          <a:noFill/>
          <a:ln cap="flat">
            <a:noFill/>
          </a:ln>
        </p:spPr>
      </p:pic>
      <p:sp>
        <p:nvSpPr>
          <p:cNvPr id="5" name="Title 1">
            <a:extLst>
              <a:ext uri="{FF2B5EF4-FFF2-40B4-BE49-F238E27FC236}">
                <a16:creationId xmlns:a16="http://schemas.microsoft.com/office/drawing/2014/main" id="{3F443A24-20B7-4F4A-8BEA-17FE5FFFE185}"/>
              </a:ext>
            </a:extLst>
          </p:cNvPr>
          <p:cNvSpPr txBox="1"/>
          <p:nvPr/>
        </p:nvSpPr>
        <p:spPr>
          <a:xfrm>
            <a:off x="960918" y="473499"/>
            <a:ext cx="11263941" cy="983025"/>
          </a:xfrm>
          <a:prstGeom prst="rect">
            <a:avLst/>
          </a:prstGeom>
          <a:noFill/>
          <a:ln cap="flat">
            <a:noFill/>
          </a:ln>
        </p:spPr>
        <p:txBody>
          <a:bodyPr vert="horz" wrap="square" lIns="91440" tIns="45720" rIns="91440" bIns="45720" anchor="t" anchorCtr="0" compatLnSpc="1">
            <a:noAutofit/>
          </a:bodyPr>
          <a:lstStyle/>
          <a:p>
            <a:pPr lvl="0">
              <a:lnSpc>
                <a:spcPct val="90000"/>
              </a:lnSpc>
              <a:defRPr sz="1800" b="0" i="0" u="none" strike="noStrike" kern="0" cap="none" spc="0" baseline="0">
                <a:solidFill>
                  <a:srgbClr val="000000"/>
                </a:solidFill>
                <a:uFillTx/>
              </a:defRPr>
            </a:pPr>
            <a:r>
              <a:rPr lang="en-GB" sz="6000" b="1" dirty="0">
                <a:solidFill>
                  <a:srgbClr val="002060"/>
                </a:solidFill>
                <a:latin typeface="Calibri" pitchFamily="34"/>
                <a:cs typeface="Calibri" pitchFamily="34"/>
              </a:rPr>
              <a:t>Recovery curriculum – evidence </a:t>
            </a:r>
            <a:endParaRPr lang="en-GB" sz="6000" b="1" i="0" u="none" strike="noStrike" kern="1200" cap="none" spc="0" baseline="0" dirty="0">
              <a:solidFill>
                <a:srgbClr val="002060"/>
              </a:solidFill>
              <a:uFillTx/>
              <a:latin typeface="Calibri"/>
              <a:cs typeface="Calibri" pitchFamily="34"/>
            </a:endParaRPr>
          </a:p>
        </p:txBody>
      </p:sp>
      <p:pic>
        <p:nvPicPr>
          <p:cNvPr id="6" name="Picture 7" descr="A picture containing object&#10;&#10;Description generated with very high confidence">
            <a:extLst>
              <a:ext uri="{FF2B5EF4-FFF2-40B4-BE49-F238E27FC236}">
                <a16:creationId xmlns:a16="http://schemas.microsoft.com/office/drawing/2014/main" id="{CD22BA4B-AFB1-4A36-831A-475A68ADAFF4}"/>
              </a:ext>
            </a:extLst>
          </p:cNvPr>
          <p:cNvPicPr>
            <a:picLocks noChangeAspect="1"/>
          </p:cNvPicPr>
          <p:nvPr/>
        </p:nvPicPr>
        <p:blipFill>
          <a:blip r:embed="rId3"/>
          <a:stretch>
            <a:fillRect/>
          </a:stretch>
        </p:blipFill>
        <p:spPr>
          <a:xfrm>
            <a:off x="10166674" y="5874462"/>
            <a:ext cx="1697098" cy="733229"/>
          </a:xfrm>
          <a:prstGeom prst="rect">
            <a:avLst/>
          </a:prstGeom>
          <a:noFill/>
          <a:ln cap="flat">
            <a:noFill/>
          </a:ln>
        </p:spPr>
      </p:pic>
      <p:sp>
        <p:nvSpPr>
          <p:cNvPr id="8" name="Content Placeholder 7">
            <a:extLst>
              <a:ext uri="{FF2B5EF4-FFF2-40B4-BE49-F238E27FC236}">
                <a16:creationId xmlns:a16="http://schemas.microsoft.com/office/drawing/2014/main" id="{2413179C-6C06-4299-8697-B3CC7FE4BA75}"/>
              </a:ext>
            </a:extLst>
          </p:cNvPr>
          <p:cNvSpPr>
            <a:spLocks noGrp="1"/>
          </p:cNvSpPr>
          <p:nvPr>
            <p:ph idx="1"/>
          </p:nvPr>
        </p:nvSpPr>
        <p:spPr>
          <a:xfrm>
            <a:off x="860710" y="1709253"/>
            <a:ext cx="10515600" cy="4351336"/>
          </a:xfrm>
        </p:spPr>
        <p:txBody>
          <a:bodyPr>
            <a:normAutofit/>
          </a:bodyPr>
          <a:lstStyle/>
          <a:p>
            <a:r>
              <a:rPr lang="en-GB" sz="3600" dirty="0">
                <a:solidFill>
                  <a:srgbClr val="002060"/>
                </a:solidFill>
              </a:rPr>
              <a:t>The 5 losses (routine, structure, friendship, opportunity and freedom) can trigger the emergence emotionally of anxiety, trauma and bereavement in any child. </a:t>
            </a:r>
          </a:p>
          <a:p>
            <a:r>
              <a:rPr lang="en-GB" sz="3600" dirty="0">
                <a:solidFill>
                  <a:srgbClr val="002060"/>
                </a:solidFill>
              </a:rPr>
              <a:t>The overall impact cannot be underestimated. It will cause a rapid erosion of the mental health state in our children.</a:t>
            </a:r>
          </a:p>
        </p:txBody>
      </p:sp>
      <p:pic>
        <p:nvPicPr>
          <p:cNvPr id="9" name="Picture 8">
            <a:extLst>
              <a:ext uri="{FF2B5EF4-FFF2-40B4-BE49-F238E27FC236}">
                <a16:creationId xmlns:a16="http://schemas.microsoft.com/office/drawing/2014/main" id="{D3883310-D1E5-4268-BAD2-E169FE60E9A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161" y="6106661"/>
            <a:ext cx="2661904" cy="733229"/>
          </a:xfrm>
          <a:prstGeom prst="rect">
            <a:avLst/>
          </a:prstGeom>
          <a:noFill/>
          <a:ln>
            <a:noFill/>
          </a:ln>
        </p:spPr>
      </p:pic>
    </p:spTree>
    <p:extLst>
      <p:ext uri="{BB962C8B-B14F-4D97-AF65-F5344CB8AC3E}">
        <p14:creationId xmlns:p14="http://schemas.microsoft.com/office/powerpoint/2010/main" val="3255556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A close up of text on a black background&#10;&#10;Description generated with high confidence">
            <a:extLst>
              <a:ext uri="{FF2B5EF4-FFF2-40B4-BE49-F238E27FC236}">
                <a16:creationId xmlns:a16="http://schemas.microsoft.com/office/drawing/2014/main" id="{E02791E3-857A-412B-9FEE-F1C1BF329322}"/>
              </a:ext>
            </a:extLst>
          </p:cNvPr>
          <p:cNvPicPr>
            <a:picLocks noChangeAspect="1"/>
          </p:cNvPicPr>
          <p:nvPr/>
        </p:nvPicPr>
        <p:blipFill>
          <a:blip r:embed="rId2"/>
          <a:stretch>
            <a:fillRect/>
          </a:stretch>
        </p:blipFill>
        <p:spPr>
          <a:xfrm>
            <a:off x="12161" y="4723177"/>
            <a:ext cx="1697098" cy="2124279"/>
          </a:xfrm>
          <a:prstGeom prst="rect">
            <a:avLst/>
          </a:prstGeom>
          <a:noFill/>
          <a:ln cap="flat">
            <a:noFill/>
          </a:ln>
        </p:spPr>
      </p:pic>
      <p:sp>
        <p:nvSpPr>
          <p:cNvPr id="3" name="Rectangle 4">
            <a:extLst>
              <a:ext uri="{FF2B5EF4-FFF2-40B4-BE49-F238E27FC236}">
                <a16:creationId xmlns:a16="http://schemas.microsoft.com/office/drawing/2014/main" id="{DFE934E4-D145-4D90-AE2C-107A98869547}"/>
              </a:ext>
            </a:extLst>
          </p:cNvPr>
          <p:cNvSpPr/>
          <p:nvPr/>
        </p:nvSpPr>
        <p:spPr>
          <a:xfrm>
            <a:off x="0" y="599252"/>
            <a:ext cx="790041" cy="731520"/>
          </a:xfrm>
          <a:prstGeom prst="rect">
            <a:avLst/>
          </a:prstGeom>
          <a:solidFill>
            <a:srgbClr val="BED712"/>
          </a:solid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FFFFFF"/>
              </a:solidFill>
              <a:uFillTx/>
              <a:latin typeface="Calibri"/>
            </a:endParaRPr>
          </a:p>
        </p:txBody>
      </p:sp>
      <p:pic>
        <p:nvPicPr>
          <p:cNvPr id="4" name="Picture 5" descr="A close up of text on a black background&#10;&#10;Description generated with high confidence">
            <a:extLst>
              <a:ext uri="{FF2B5EF4-FFF2-40B4-BE49-F238E27FC236}">
                <a16:creationId xmlns:a16="http://schemas.microsoft.com/office/drawing/2014/main" id="{0E4AD629-778F-4B6C-90A4-183C9C7F7D14}"/>
              </a:ext>
            </a:extLst>
          </p:cNvPr>
          <p:cNvPicPr>
            <a:picLocks noChangeAspect="1"/>
          </p:cNvPicPr>
          <p:nvPr/>
        </p:nvPicPr>
        <p:blipFill>
          <a:blip r:embed="rId2"/>
          <a:stretch>
            <a:fillRect/>
          </a:stretch>
        </p:blipFill>
        <p:spPr>
          <a:xfrm rot="10799991">
            <a:off x="10474122" y="-28347"/>
            <a:ext cx="1717874" cy="2150284"/>
          </a:xfrm>
          <a:prstGeom prst="rect">
            <a:avLst/>
          </a:prstGeom>
          <a:noFill/>
          <a:ln cap="flat">
            <a:noFill/>
          </a:ln>
        </p:spPr>
      </p:pic>
      <p:sp>
        <p:nvSpPr>
          <p:cNvPr id="5" name="Title 1">
            <a:extLst>
              <a:ext uri="{FF2B5EF4-FFF2-40B4-BE49-F238E27FC236}">
                <a16:creationId xmlns:a16="http://schemas.microsoft.com/office/drawing/2014/main" id="{3F443A24-20B7-4F4A-8BEA-17FE5FFFE185}"/>
              </a:ext>
            </a:extLst>
          </p:cNvPr>
          <p:cNvSpPr txBox="1"/>
          <p:nvPr/>
        </p:nvSpPr>
        <p:spPr>
          <a:xfrm>
            <a:off x="960918" y="473499"/>
            <a:ext cx="11263941" cy="983025"/>
          </a:xfrm>
          <a:prstGeom prst="rect">
            <a:avLst/>
          </a:prstGeom>
          <a:noFill/>
          <a:ln cap="flat">
            <a:noFill/>
          </a:ln>
        </p:spPr>
        <p:txBody>
          <a:bodyPr vert="horz" wrap="square" lIns="91440" tIns="45720" rIns="91440" bIns="45720" anchor="t" anchorCtr="0" compatLnSpc="1">
            <a:noAutofit/>
          </a:bodyPr>
          <a:lstStyle/>
          <a:p>
            <a:pPr lvl="0">
              <a:lnSpc>
                <a:spcPct val="90000"/>
              </a:lnSpc>
              <a:defRPr sz="1800" b="0" i="0" u="none" strike="noStrike" kern="0" cap="none" spc="0" baseline="0">
                <a:solidFill>
                  <a:srgbClr val="000000"/>
                </a:solidFill>
                <a:uFillTx/>
              </a:defRPr>
            </a:pPr>
            <a:r>
              <a:rPr lang="en-GB" sz="5400" b="1" dirty="0">
                <a:solidFill>
                  <a:srgbClr val="002060"/>
                </a:solidFill>
                <a:latin typeface="Calibri" pitchFamily="34"/>
                <a:cs typeface="Calibri" pitchFamily="34"/>
              </a:rPr>
              <a:t>Recovery curriculum – development </a:t>
            </a:r>
            <a:endParaRPr lang="en-GB" sz="5400" b="1" i="0" u="none" strike="noStrike" kern="1200" cap="none" spc="0" baseline="0" dirty="0">
              <a:solidFill>
                <a:srgbClr val="002060"/>
              </a:solidFill>
              <a:uFillTx/>
              <a:latin typeface="Calibri"/>
              <a:cs typeface="Calibri" pitchFamily="34"/>
            </a:endParaRPr>
          </a:p>
        </p:txBody>
      </p:sp>
      <p:pic>
        <p:nvPicPr>
          <p:cNvPr id="6" name="Picture 7" descr="A picture containing object&#10;&#10;Description generated with very high confidence">
            <a:extLst>
              <a:ext uri="{FF2B5EF4-FFF2-40B4-BE49-F238E27FC236}">
                <a16:creationId xmlns:a16="http://schemas.microsoft.com/office/drawing/2014/main" id="{CD22BA4B-AFB1-4A36-831A-475A68ADAFF4}"/>
              </a:ext>
            </a:extLst>
          </p:cNvPr>
          <p:cNvPicPr>
            <a:picLocks noChangeAspect="1"/>
          </p:cNvPicPr>
          <p:nvPr/>
        </p:nvPicPr>
        <p:blipFill>
          <a:blip r:embed="rId3"/>
          <a:stretch>
            <a:fillRect/>
          </a:stretch>
        </p:blipFill>
        <p:spPr>
          <a:xfrm>
            <a:off x="10166674" y="5874462"/>
            <a:ext cx="1697098" cy="733229"/>
          </a:xfrm>
          <a:prstGeom prst="rect">
            <a:avLst/>
          </a:prstGeom>
          <a:noFill/>
          <a:ln cap="flat">
            <a:noFill/>
          </a:ln>
        </p:spPr>
      </p:pic>
      <p:sp>
        <p:nvSpPr>
          <p:cNvPr id="8" name="Content Placeholder 7">
            <a:extLst>
              <a:ext uri="{FF2B5EF4-FFF2-40B4-BE49-F238E27FC236}">
                <a16:creationId xmlns:a16="http://schemas.microsoft.com/office/drawing/2014/main" id="{2413179C-6C06-4299-8697-B3CC7FE4BA75}"/>
              </a:ext>
            </a:extLst>
          </p:cNvPr>
          <p:cNvSpPr>
            <a:spLocks noGrp="1"/>
          </p:cNvSpPr>
          <p:nvPr>
            <p:ph idx="1"/>
          </p:nvPr>
        </p:nvSpPr>
        <p:spPr>
          <a:xfrm>
            <a:off x="860710" y="1709253"/>
            <a:ext cx="10515600" cy="4351336"/>
          </a:xfrm>
        </p:spPr>
        <p:txBody>
          <a:bodyPr>
            <a:normAutofit/>
          </a:bodyPr>
          <a:lstStyle/>
          <a:p>
            <a:r>
              <a:rPr lang="en-GB" sz="3600" dirty="0">
                <a:solidFill>
                  <a:srgbClr val="002060"/>
                </a:solidFill>
              </a:rPr>
              <a:t>They suggested that schools develop a recovery curriculum that could be used as a systematic, relationships-based approach to reigniting the flame of learning in each child. </a:t>
            </a:r>
          </a:p>
          <a:p>
            <a:r>
              <a:rPr lang="en-GB" sz="3600" dirty="0">
                <a:solidFill>
                  <a:srgbClr val="002060"/>
                </a:solidFill>
              </a:rPr>
              <a:t>With this in mind, the compass hub schools began to work together to develop the Recovery Curriculum.</a:t>
            </a:r>
          </a:p>
        </p:txBody>
      </p:sp>
      <p:pic>
        <p:nvPicPr>
          <p:cNvPr id="9" name="Picture 8">
            <a:extLst>
              <a:ext uri="{FF2B5EF4-FFF2-40B4-BE49-F238E27FC236}">
                <a16:creationId xmlns:a16="http://schemas.microsoft.com/office/drawing/2014/main" id="{D3883310-D1E5-4268-BAD2-E169FE60E9A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161" y="6106661"/>
            <a:ext cx="2661904" cy="733229"/>
          </a:xfrm>
          <a:prstGeom prst="rect">
            <a:avLst/>
          </a:prstGeom>
          <a:noFill/>
          <a:ln>
            <a:noFill/>
          </a:ln>
        </p:spPr>
      </p:pic>
    </p:spTree>
    <p:extLst>
      <p:ext uri="{BB962C8B-B14F-4D97-AF65-F5344CB8AC3E}">
        <p14:creationId xmlns:p14="http://schemas.microsoft.com/office/powerpoint/2010/main" val="1836758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A close up of text on a black background&#10;&#10;Description generated with high confidence">
            <a:extLst>
              <a:ext uri="{FF2B5EF4-FFF2-40B4-BE49-F238E27FC236}">
                <a16:creationId xmlns:a16="http://schemas.microsoft.com/office/drawing/2014/main" id="{E02791E3-857A-412B-9FEE-F1C1BF329322}"/>
              </a:ext>
            </a:extLst>
          </p:cNvPr>
          <p:cNvPicPr>
            <a:picLocks noChangeAspect="1"/>
          </p:cNvPicPr>
          <p:nvPr/>
        </p:nvPicPr>
        <p:blipFill>
          <a:blip r:embed="rId2"/>
          <a:stretch>
            <a:fillRect/>
          </a:stretch>
        </p:blipFill>
        <p:spPr>
          <a:xfrm>
            <a:off x="12161" y="4723177"/>
            <a:ext cx="1697098" cy="2124279"/>
          </a:xfrm>
          <a:prstGeom prst="rect">
            <a:avLst/>
          </a:prstGeom>
          <a:noFill/>
          <a:ln cap="flat">
            <a:noFill/>
          </a:ln>
        </p:spPr>
      </p:pic>
      <p:sp>
        <p:nvSpPr>
          <p:cNvPr id="3" name="Rectangle 4">
            <a:extLst>
              <a:ext uri="{FF2B5EF4-FFF2-40B4-BE49-F238E27FC236}">
                <a16:creationId xmlns:a16="http://schemas.microsoft.com/office/drawing/2014/main" id="{DFE934E4-D145-4D90-AE2C-107A98869547}"/>
              </a:ext>
            </a:extLst>
          </p:cNvPr>
          <p:cNvSpPr/>
          <p:nvPr/>
        </p:nvSpPr>
        <p:spPr>
          <a:xfrm>
            <a:off x="0" y="599252"/>
            <a:ext cx="790041" cy="731520"/>
          </a:xfrm>
          <a:prstGeom prst="rect">
            <a:avLst/>
          </a:prstGeom>
          <a:solidFill>
            <a:srgbClr val="BED712"/>
          </a:solid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FFFFFF"/>
              </a:solidFill>
              <a:uFillTx/>
              <a:latin typeface="Calibri"/>
            </a:endParaRPr>
          </a:p>
        </p:txBody>
      </p:sp>
      <p:pic>
        <p:nvPicPr>
          <p:cNvPr id="4" name="Picture 5" descr="A close up of text on a black background&#10;&#10;Description generated with high confidence">
            <a:extLst>
              <a:ext uri="{FF2B5EF4-FFF2-40B4-BE49-F238E27FC236}">
                <a16:creationId xmlns:a16="http://schemas.microsoft.com/office/drawing/2014/main" id="{0E4AD629-778F-4B6C-90A4-183C9C7F7D14}"/>
              </a:ext>
            </a:extLst>
          </p:cNvPr>
          <p:cNvPicPr>
            <a:picLocks noChangeAspect="1"/>
          </p:cNvPicPr>
          <p:nvPr/>
        </p:nvPicPr>
        <p:blipFill>
          <a:blip r:embed="rId2"/>
          <a:stretch>
            <a:fillRect/>
          </a:stretch>
        </p:blipFill>
        <p:spPr>
          <a:xfrm rot="10799991">
            <a:off x="10474122" y="-28347"/>
            <a:ext cx="1717874" cy="2150284"/>
          </a:xfrm>
          <a:prstGeom prst="rect">
            <a:avLst/>
          </a:prstGeom>
          <a:noFill/>
          <a:ln cap="flat">
            <a:noFill/>
          </a:ln>
        </p:spPr>
      </p:pic>
      <p:sp>
        <p:nvSpPr>
          <p:cNvPr id="5" name="Title 1">
            <a:extLst>
              <a:ext uri="{FF2B5EF4-FFF2-40B4-BE49-F238E27FC236}">
                <a16:creationId xmlns:a16="http://schemas.microsoft.com/office/drawing/2014/main" id="{3F443A24-20B7-4F4A-8BEA-17FE5FFFE185}"/>
              </a:ext>
            </a:extLst>
          </p:cNvPr>
          <p:cNvSpPr txBox="1"/>
          <p:nvPr/>
        </p:nvSpPr>
        <p:spPr>
          <a:xfrm>
            <a:off x="960918" y="473499"/>
            <a:ext cx="11263941" cy="983025"/>
          </a:xfrm>
          <a:prstGeom prst="rect">
            <a:avLst/>
          </a:prstGeom>
          <a:noFill/>
          <a:ln cap="flat">
            <a:noFill/>
          </a:ln>
        </p:spPr>
        <p:txBody>
          <a:bodyPr vert="horz" wrap="square" lIns="91440" tIns="45720" rIns="91440" bIns="45720" anchor="t" anchorCtr="0" compatLnSpc="1">
            <a:noAutofit/>
          </a:bodyPr>
          <a:lstStyle/>
          <a:p>
            <a:pPr lvl="0">
              <a:lnSpc>
                <a:spcPct val="90000"/>
              </a:lnSpc>
              <a:defRPr sz="1800" b="0" i="0" u="none" strike="noStrike" kern="0" cap="none" spc="0" baseline="0">
                <a:solidFill>
                  <a:srgbClr val="000000"/>
                </a:solidFill>
                <a:uFillTx/>
              </a:defRPr>
            </a:pPr>
            <a:r>
              <a:rPr lang="en-GB" sz="5400" b="1" dirty="0">
                <a:solidFill>
                  <a:srgbClr val="002060"/>
                </a:solidFill>
                <a:latin typeface="Calibri" pitchFamily="34"/>
                <a:cs typeface="Calibri" pitchFamily="34"/>
              </a:rPr>
              <a:t>Recovery curriculum – format </a:t>
            </a:r>
            <a:endParaRPr lang="en-GB" sz="5400" b="1" i="0" u="none" strike="noStrike" kern="1200" cap="none" spc="0" baseline="0" dirty="0">
              <a:solidFill>
                <a:srgbClr val="002060"/>
              </a:solidFill>
              <a:uFillTx/>
              <a:latin typeface="Calibri"/>
              <a:cs typeface="Calibri" pitchFamily="34"/>
            </a:endParaRPr>
          </a:p>
        </p:txBody>
      </p:sp>
      <p:pic>
        <p:nvPicPr>
          <p:cNvPr id="6" name="Picture 7" descr="A picture containing object&#10;&#10;Description generated with very high confidence">
            <a:extLst>
              <a:ext uri="{FF2B5EF4-FFF2-40B4-BE49-F238E27FC236}">
                <a16:creationId xmlns:a16="http://schemas.microsoft.com/office/drawing/2014/main" id="{CD22BA4B-AFB1-4A36-831A-475A68ADAFF4}"/>
              </a:ext>
            </a:extLst>
          </p:cNvPr>
          <p:cNvPicPr>
            <a:picLocks noChangeAspect="1"/>
          </p:cNvPicPr>
          <p:nvPr/>
        </p:nvPicPr>
        <p:blipFill>
          <a:blip r:embed="rId3"/>
          <a:stretch>
            <a:fillRect/>
          </a:stretch>
        </p:blipFill>
        <p:spPr>
          <a:xfrm>
            <a:off x="10166674" y="5874462"/>
            <a:ext cx="1697098" cy="733229"/>
          </a:xfrm>
          <a:prstGeom prst="rect">
            <a:avLst/>
          </a:prstGeom>
          <a:noFill/>
          <a:ln cap="flat">
            <a:noFill/>
          </a:ln>
        </p:spPr>
      </p:pic>
      <p:sp>
        <p:nvSpPr>
          <p:cNvPr id="8" name="Content Placeholder 7">
            <a:extLst>
              <a:ext uri="{FF2B5EF4-FFF2-40B4-BE49-F238E27FC236}">
                <a16:creationId xmlns:a16="http://schemas.microsoft.com/office/drawing/2014/main" id="{2413179C-6C06-4299-8697-B3CC7FE4BA75}"/>
              </a:ext>
            </a:extLst>
          </p:cNvPr>
          <p:cNvSpPr>
            <a:spLocks noGrp="1"/>
          </p:cNvSpPr>
          <p:nvPr>
            <p:ph idx="1"/>
          </p:nvPr>
        </p:nvSpPr>
        <p:spPr>
          <a:xfrm>
            <a:off x="860710" y="1709253"/>
            <a:ext cx="10515600" cy="4351336"/>
          </a:xfrm>
        </p:spPr>
        <p:txBody>
          <a:bodyPr>
            <a:normAutofit/>
          </a:bodyPr>
          <a:lstStyle/>
          <a:p>
            <a:r>
              <a:rPr lang="en-GB" sz="3600" dirty="0">
                <a:solidFill>
                  <a:srgbClr val="002060"/>
                </a:solidFill>
              </a:rPr>
              <a:t>The recovery curriculum should be used by class teachers/member of teaching staff</a:t>
            </a:r>
          </a:p>
          <a:p>
            <a:r>
              <a:rPr lang="en-GB" sz="3600" dirty="0">
                <a:solidFill>
                  <a:srgbClr val="002060"/>
                </a:solidFill>
              </a:rPr>
              <a:t>It should be used with pupils as they transition back to school</a:t>
            </a:r>
          </a:p>
          <a:p>
            <a:r>
              <a:rPr lang="en-GB" sz="3600" dirty="0">
                <a:solidFill>
                  <a:srgbClr val="002060"/>
                </a:solidFill>
              </a:rPr>
              <a:t>It is not designed to be done as part of home learning. </a:t>
            </a:r>
          </a:p>
        </p:txBody>
      </p:sp>
      <p:pic>
        <p:nvPicPr>
          <p:cNvPr id="9" name="Picture 8">
            <a:extLst>
              <a:ext uri="{FF2B5EF4-FFF2-40B4-BE49-F238E27FC236}">
                <a16:creationId xmlns:a16="http://schemas.microsoft.com/office/drawing/2014/main" id="{D3883310-D1E5-4268-BAD2-E169FE60E9A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161" y="6106661"/>
            <a:ext cx="2661904" cy="733229"/>
          </a:xfrm>
          <a:prstGeom prst="rect">
            <a:avLst/>
          </a:prstGeom>
          <a:noFill/>
          <a:ln>
            <a:noFill/>
          </a:ln>
        </p:spPr>
      </p:pic>
    </p:spTree>
    <p:extLst>
      <p:ext uri="{BB962C8B-B14F-4D97-AF65-F5344CB8AC3E}">
        <p14:creationId xmlns:p14="http://schemas.microsoft.com/office/powerpoint/2010/main" val="31688413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637</TotalTime>
  <Words>986</Words>
  <Application>Microsoft Office PowerPoint</Application>
  <PresentationFormat>Widescreen</PresentationFormat>
  <Paragraphs>74</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 McGregor</dc:creator>
  <cp:lastModifiedBy>Claire Meade</cp:lastModifiedBy>
  <cp:revision>48</cp:revision>
  <dcterms:created xsi:type="dcterms:W3CDTF">2019-08-07T11:28:46Z</dcterms:created>
  <dcterms:modified xsi:type="dcterms:W3CDTF">2020-07-01T15:05:29Z</dcterms:modified>
</cp:coreProperties>
</file>