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  <p:sldMasterId id="2147483672" r:id="rId3"/>
  </p:sldMasterIdLst>
  <p:notesMasterIdLst>
    <p:notesMasterId r:id="rId24"/>
  </p:notesMasterIdLst>
  <p:handoutMasterIdLst>
    <p:handoutMasterId r:id="rId25"/>
  </p:handoutMasterIdLst>
  <p:sldIdLst>
    <p:sldId id="283" r:id="rId4"/>
    <p:sldId id="338" r:id="rId5"/>
    <p:sldId id="394" r:id="rId6"/>
    <p:sldId id="401" r:id="rId7"/>
    <p:sldId id="396" r:id="rId8"/>
    <p:sldId id="397" r:id="rId9"/>
    <p:sldId id="400" r:id="rId10"/>
    <p:sldId id="395" r:id="rId11"/>
    <p:sldId id="387" r:id="rId12"/>
    <p:sldId id="388" r:id="rId13"/>
    <p:sldId id="410" r:id="rId14"/>
    <p:sldId id="411" r:id="rId15"/>
    <p:sldId id="412" r:id="rId16"/>
    <p:sldId id="413" r:id="rId17"/>
    <p:sldId id="414" r:id="rId18"/>
    <p:sldId id="390" r:id="rId19"/>
    <p:sldId id="391" r:id="rId20"/>
    <p:sldId id="392" r:id="rId21"/>
    <p:sldId id="415" r:id="rId22"/>
    <p:sldId id="286" r:id="rId23"/>
  </p:sldIdLst>
  <p:sldSz cx="9144000" cy="5143500" type="screen16x9"/>
  <p:notesSz cx="6797675" cy="9926638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DB45"/>
    <a:srgbClr val="ACDA46"/>
    <a:srgbClr val="61D6FF"/>
    <a:srgbClr val="F3562B"/>
    <a:srgbClr val="FF6699"/>
    <a:srgbClr val="000000"/>
    <a:srgbClr val="009900"/>
    <a:srgbClr val="F9B135"/>
    <a:srgbClr val="9CC65F"/>
    <a:srgbClr val="009E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95" autoAdjust="0"/>
    <p:restoredTop sz="63379" autoAdjust="0"/>
  </p:normalViewPr>
  <p:slideViewPr>
    <p:cSldViewPr>
      <p:cViewPr varScale="1">
        <p:scale>
          <a:sx n="85" d="100"/>
          <a:sy n="85" d="100"/>
        </p:scale>
        <p:origin x="660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5C8BBE-F4E3-4082-B447-BB0CDE91E1F9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25359B7-798C-4B8E-A5E2-C538CF54000A}">
      <dgm:prSet phldrT="[Text]"/>
      <dgm:spPr>
        <a:solidFill>
          <a:srgbClr val="F3562B"/>
        </a:solidFill>
      </dgm:spPr>
      <dgm:t>
        <a:bodyPr/>
        <a:lstStyle/>
        <a:p>
          <a:pPr>
            <a:lnSpc>
              <a:spcPct val="70000"/>
            </a:lnSpc>
          </a:pPr>
          <a:r>
            <a:rPr lang="en-GB" dirty="0">
              <a:solidFill>
                <a:schemeClr val="bg1"/>
              </a:solidFill>
            </a:rPr>
            <a:t>How to engage hard-to-reach  parents</a:t>
          </a:r>
        </a:p>
      </dgm:t>
    </dgm:pt>
    <dgm:pt modelId="{63A9C3E7-D96B-4406-9DCB-0F83DE223DB0}" type="parTrans" cxnId="{254410A2-3946-49B8-9009-94BCBC878828}">
      <dgm:prSet/>
      <dgm:spPr/>
      <dgm:t>
        <a:bodyPr/>
        <a:lstStyle/>
        <a:p>
          <a:endParaRPr lang="en-GB"/>
        </a:p>
      </dgm:t>
    </dgm:pt>
    <dgm:pt modelId="{42F14000-D70B-483C-8BD8-882FA89E9B4C}" type="sibTrans" cxnId="{254410A2-3946-49B8-9009-94BCBC878828}">
      <dgm:prSet/>
      <dgm:spPr/>
      <dgm:t>
        <a:bodyPr/>
        <a:lstStyle/>
        <a:p>
          <a:endParaRPr lang="en-GB"/>
        </a:p>
      </dgm:t>
    </dgm:pt>
    <dgm:pt modelId="{15201E5C-F08B-49BA-88D1-71DFBF08059D}">
      <dgm:prSet phldrT="[Text]" custT="1"/>
      <dgm:spPr>
        <a:solidFill>
          <a:srgbClr val="ACDA46"/>
        </a:solidFill>
      </dgm:spPr>
      <dgm:t>
        <a:bodyPr/>
        <a:lstStyle/>
        <a:p>
          <a:r>
            <a:rPr lang="en-GB" sz="1400" b="1" dirty="0">
              <a:solidFill>
                <a:schemeClr val="bg1"/>
              </a:solidFill>
            </a:rPr>
            <a:t>Offer cooking workshops </a:t>
          </a:r>
        </a:p>
      </dgm:t>
    </dgm:pt>
    <dgm:pt modelId="{81284768-5C3A-48AF-A3CF-7629EDE443B9}" type="parTrans" cxnId="{E3C917CD-CB93-4868-8488-81D59505B608}">
      <dgm:prSet/>
      <dgm:spPr/>
      <dgm:t>
        <a:bodyPr/>
        <a:lstStyle/>
        <a:p>
          <a:endParaRPr lang="en-GB"/>
        </a:p>
      </dgm:t>
    </dgm:pt>
    <dgm:pt modelId="{88F3A5C4-B2EE-412E-992F-EF50C1279114}" type="sibTrans" cxnId="{E3C917CD-CB93-4868-8488-81D59505B608}">
      <dgm:prSet/>
      <dgm:spPr/>
      <dgm:t>
        <a:bodyPr/>
        <a:lstStyle/>
        <a:p>
          <a:endParaRPr lang="en-GB"/>
        </a:p>
      </dgm:t>
    </dgm:pt>
    <dgm:pt modelId="{B3EDC4A8-579E-445A-BE70-0667C7390F2F}">
      <dgm:prSet phldrT="[Text]" custT="1"/>
      <dgm:spPr>
        <a:solidFill>
          <a:srgbClr val="FFC000"/>
        </a:solidFill>
      </dgm:spPr>
      <dgm:t>
        <a:bodyPr/>
        <a:lstStyle/>
        <a:p>
          <a:r>
            <a:rPr lang="en-GB" sz="1400" b="1" dirty="0">
              <a:solidFill>
                <a:schemeClr val="bg1"/>
              </a:solidFill>
            </a:rPr>
            <a:t>Offer a completion certificate</a:t>
          </a:r>
        </a:p>
      </dgm:t>
    </dgm:pt>
    <dgm:pt modelId="{3BC36E17-2812-4D29-90CD-4DD7AA1EA8EF}" type="parTrans" cxnId="{86A7EEDA-AECB-4E8A-A258-1518EED03F54}">
      <dgm:prSet/>
      <dgm:spPr/>
      <dgm:t>
        <a:bodyPr/>
        <a:lstStyle/>
        <a:p>
          <a:endParaRPr lang="en-GB"/>
        </a:p>
      </dgm:t>
    </dgm:pt>
    <dgm:pt modelId="{6C23D824-D93E-4ABC-ADD8-AD3BCCBAF62F}" type="sibTrans" cxnId="{86A7EEDA-AECB-4E8A-A258-1518EED03F54}">
      <dgm:prSet/>
      <dgm:spPr/>
      <dgm:t>
        <a:bodyPr/>
        <a:lstStyle/>
        <a:p>
          <a:endParaRPr lang="en-GB"/>
        </a:p>
      </dgm:t>
    </dgm:pt>
    <dgm:pt modelId="{A6807115-2922-4D17-B584-6B1916372FDC}">
      <dgm:prSet phldrT="[Text]" custT="1"/>
      <dgm:spPr>
        <a:solidFill>
          <a:srgbClr val="61D6FF"/>
        </a:solidFill>
      </dgm:spPr>
      <dgm:t>
        <a:bodyPr/>
        <a:lstStyle/>
        <a:p>
          <a:r>
            <a:rPr lang="en-GB" sz="1400" b="1" dirty="0">
              <a:solidFill>
                <a:schemeClr val="bg1"/>
              </a:solidFill>
            </a:rPr>
            <a:t>On-site child-care or activities for kids</a:t>
          </a:r>
        </a:p>
      </dgm:t>
    </dgm:pt>
    <dgm:pt modelId="{0E7FF1E1-8617-4C15-B63E-464856E0BAB7}" type="parTrans" cxnId="{DCE18BC3-0C3F-49D7-8F1C-9F2CF9E31C90}">
      <dgm:prSet/>
      <dgm:spPr/>
      <dgm:t>
        <a:bodyPr/>
        <a:lstStyle/>
        <a:p>
          <a:endParaRPr lang="en-GB"/>
        </a:p>
      </dgm:t>
    </dgm:pt>
    <dgm:pt modelId="{176E102A-62D1-4CEF-A184-99560BB4779A}" type="sibTrans" cxnId="{DCE18BC3-0C3F-49D7-8F1C-9F2CF9E31C90}">
      <dgm:prSet/>
      <dgm:spPr/>
      <dgm:t>
        <a:bodyPr/>
        <a:lstStyle/>
        <a:p>
          <a:endParaRPr lang="en-GB"/>
        </a:p>
      </dgm:t>
    </dgm:pt>
    <dgm:pt modelId="{1DA75D38-FD1B-4023-B875-423A02966560}">
      <dgm:prSet phldrT="[Text]" custT="1"/>
      <dgm:spPr>
        <a:solidFill>
          <a:srgbClr val="ACDA46"/>
        </a:solidFill>
      </dgm:spPr>
      <dgm:t>
        <a:bodyPr/>
        <a:lstStyle/>
        <a:p>
          <a:r>
            <a:rPr lang="en-GB" sz="1400" b="1" dirty="0">
              <a:solidFill>
                <a:schemeClr val="bg1"/>
              </a:solidFill>
            </a:rPr>
            <a:t>Translate flyer into main languages</a:t>
          </a:r>
        </a:p>
      </dgm:t>
    </dgm:pt>
    <dgm:pt modelId="{285AD4C6-02D6-4DF8-B173-E9F856C0BAC7}" type="parTrans" cxnId="{F127BFA6-406B-4885-B291-C5B6EA5B3B0A}">
      <dgm:prSet/>
      <dgm:spPr/>
      <dgm:t>
        <a:bodyPr/>
        <a:lstStyle/>
        <a:p>
          <a:endParaRPr lang="en-GB"/>
        </a:p>
      </dgm:t>
    </dgm:pt>
    <dgm:pt modelId="{6D7DB0DD-674A-40B7-8516-A7A759B0831C}" type="sibTrans" cxnId="{F127BFA6-406B-4885-B291-C5B6EA5B3B0A}">
      <dgm:prSet/>
      <dgm:spPr/>
      <dgm:t>
        <a:bodyPr/>
        <a:lstStyle/>
        <a:p>
          <a:endParaRPr lang="en-GB"/>
        </a:p>
      </dgm:t>
    </dgm:pt>
    <dgm:pt modelId="{A673E97B-15AE-4E6C-8CDE-70A02B4B5BB1}">
      <dgm:prSet phldrT="[Text]" custT="1"/>
      <dgm:spPr>
        <a:solidFill>
          <a:srgbClr val="FFC000"/>
        </a:solidFill>
      </dgm:spPr>
      <dgm:t>
        <a:bodyPr/>
        <a:lstStyle/>
        <a:p>
          <a:r>
            <a:rPr lang="en-GB" sz="1400" b="1" dirty="0">
              <a:solidFill>
                <a:schemeClr val="bg1"/>
              </a:solidFill>
            </a:rPr>
            <a:t>Tie in with existing event i.e. coffee morning, health fair</a:t>
          </a:r>
        </a:p>
      </dgm:t>
    </dgm:pt>
    <dgm:pt modelId="{822D287D-4D91-4B0D-AD91-66CE6BD14156}" type="parTrans" cxnId="{21CCFE8E-EBF6-4C86-AF92-B67938CD73E5}">
      <dgm:prSet/>
      <dgm:spPr/>
      <dgm:t>
        <a:bodyPr/>
        <a:lstStyle/>
        <a:p>
          <a:endParaRPr lang="en-GB"/>
        </a:p>
      </dgm:t>
    </dgm:pt>
    <dgm:pt modelId="{F1CFEF6F-CE9A-4F80-9102-C70D21020D77}" type="sibTrans" cxnId="{21CCFE8E-EBF6-4C86-AF92-B67938CD73E5}">
      <dgm:prSet/>
      <dgm:spPr/>
      <dgm:t>
        <a:bodyPr/>
        <a:lstStyle/>
        <a:p>
          <a:endParaRPr lang="en-GB"/>
        </a:p>
      </dgm:t>
    </dgm:pt>
    <dgm:pt modelId="{7229F7E3-F347-453D-86A6-F351ABE32815}">
      <dgm:prSet phldrT="[Text]" custT="1"/>
      <dgm:spPr>
        <a:solidFill>
          <a:srgbClr val="61D6FF"/>
        </a:solidFill>
      </dgm:spPr>
      <dgm:t>
        <a:bodyPr/>
        <a:lstStyle/>
        <a:p>
          <a:r>
            <a:rPr lang="en-GB" sz="1400" b="1" dirty="0">
              <a:solidFill>
                <a:schemeClr val="bg1"/>
              </a:solidFill>
            </a:rPr>
            <a:t>Get child to write/ design invitation</a:t>
          </a:r>
        </a:p>
      </dgm:t>
    </dgm:pt>
    <dgm:pt modelId="{FD7A4ADE-E3D4-48BF-BC54-C232410B96EB}" type="parTrans" cxnId="{E1AA15B2-48C4-4C43-8645-4402B3F49813}">
      <dgm:prSet/>
      <dgm:spPr/>
      <dgm:t>
        <a:bodyPr/>
        <a:lstStyle/>
        <a:p>
          <a:endParaRPr lang="en-GB"/>
        </a:p>
      </dgm:t>
    </dgm:pt>
    <dgm:pt modelId="{C0DE8E17-1212-42F2-AC8D-26B7D7CA0E3A}" type="sibTrans" cxnId="{E1AA15B2-48C4-4C43-8645-4402B3F49813}">
      <dgm:prSet/>
      <dgm:spPr/>
      <dgm:t>
        <a:bodyPr/>
        <a:lstStyle/>
        <a:p>
          <a:endParaRPr lang="en-GB"/>
        </a:p>
      </dgm:t>
    </dgm:pt>
    <dgm:pt modelId="{51E10BE3-34AC-4FA3-8262-0FD30D253FB3}">
      <dgm:prSet phldrT="[Text]" custT="1"/>
      <dgm:spPr>
        <a:solidFill>
          <a:srgbClr val="ADDB45"/>
        </a:solidFill>
      </dgm:spPr>
      <dgm:t>
        <a:bodyPr/>
        <a:lstStyle/>
        <a:p>
          <a:r>
            <a:rPr lang="en-GB" sz="1400" b="1" dirty="0">
              <a:solidFill>
                <a:schemeClr val="bg1"/>
              </a:solidFill>
            </a:rPr>
            <a:t>Offer workshops in main languages</a:t>
          </a:r>
        </a:p>
      </dgm:t>
    </dgm:pt>
    <dgm:pt modelId="{DB5D8FDC-B194-4AC3-A270-6773BFEAB19C}" type="parTrans" cxnId="{155BC14E-5B35-4858-B326-82BE2B0CCF48}">
      <dgm:prSet/>
      <dgm:spPr/>
      <dgm:t>
        <a:bodyPr/>
        <a:lstStyle/>
        <a:p>
          <a:endParaRPr lang="en-GB"/>
        </a:p>
      </dgm:t>
    </dgm:pt>
    <dgm:pt modelId="{D81866F1-370E-47B6-84EE-15B30D3F2E47}" type="sibTrans" cxnId="{155BC14E-5B35-4858-B326-82BE2B0CCF48}">
      <dgm:prSet/>
      <dgm:spPr/>
      <dgm:t>
        <a:bodyPr/>
        <a:lstStyle/>
        <a:p>
          <a:endParaRPr lang="en-GB"/>
        </a:p>
      </dgm:t>
    </dgm:pt>
    <dgm:pt modelId="{532BBD34-8313-4315-964D-EB4A74281565}">
      <dgm:prSet phldrT="[Text]" custT="1"/>
      <dgm:spPr>
        <a:solidFill>
          <a:srgbClr val="FFC000"/>
        </a:solidFill>
      </dgm:spPr>
      <dgm:t>
        <a:bodyPr/>
        <a:lstStyle/>
        <a:p>
          <a:r>
            <a:rPr lang="en-GB" sz="1400" b="1" dirty="0">
              <a:solidFill>
                <a:schemeClr val="bg1"/>
              </a:solidFill>
            </a:rPr>
            <a:t>Use your PSA &amp; governors</a:t>
          </a:r>
        </a:p>
      </dgm:t>
    </dgm:pt>
    <dgm:pt modelId="{E9F91BE7-57D3-492D-A714-0EAFAACFF3BA}" type="parTrans" cxnId="{14EA506F-CFFB-42FA-A360-9463E4031101}">
      <dgm:prSet/>
      <dgm:spPr/>
      <dgm:t>
        <a:bodyPr/>
        <a:lstStyle/>
        <a:p>
          <a:endParaRPr lang="en-GB"/>
        </a:p>
      </dgm:t>
    </dgm:pt>
    <dgm:pt modelId="{AFFB651A-2036-469C-A637-D00FBADFE33A}" type="sibTrans" cxnId="{14EA506F-CFFB-42FA-A360-9463E4031101}">
      <dgm:prSet/>
      <dgm:spPr/>
      <dgm:t>
        <a:bodyPr/>
        <a:lstStyle/>
        <a:p>
          <a:endParaRPr lang="en-GB"/>
        </a:p>
      </dgm:t>
    </dgm:pt>
    <dgm:pt modelId="{642315F2-354A-4270-BC34-52430772FB00}" type="pres">
      <dgm:prSet presAssocID="{FB5C8BBE-F4E3-4082-B447-BB0CDE91E1F9}" presName="composite" presStyleCnt="0">
        <dgm:presLayoutVars>
          <dgm:chMax val="1"/>
          <dgm:dir/>
          <dgm:resizeHandles val="exact"/>
        </dgm:presLayoutVars>
      </dgm:prSet>
      <dgm:spPr/>
    </dgm:pt>
    <dgm:pt modelId="{563C32B9-EE7B-49FB-9A67-914D8F183ADC}" type="pres">
      <dgm:prSet presAssocID="{FB5C8BBE-F4E3-4082-B447-BB0CDE91E1F9}" presName="radial" presStyleCnt="0">
        <dgm:presLayoutVars>
          <dgm:animLvl val="ctr"/>
        </dgm:presLayoutVars>
      </dgm:prSet>
      <dgm:spPr/>
    </dgm:pt>
    <dgm:pt modelId="{D3E94971-5D1E-4F04-A2B8-FEC126F6AE94}" type="pres">
      <dgm:prSet presAssocID="{525359B7-798C-4B8E-A5E2-C538CF54000A}" presName="centerShape" presStyleLbl="vennNode1" presStyleIdx="0" presStyleCnt="9"/>
      <dgm:spPr/>
    </dgm:pt>
    <dgm:pt modelId="{1E027532-84B2-4FC2-8338-3F873A5A0FBB}" type="pres">
      <dgm:prSet presAssocID="{15201E5C-F08B-49BA-88D1-71DFBF08059D}" presName="node" presStyleLbl="vennNode1" presStyleIdx="1" presStyleCnt="9">
        <dgm:presLayoutVars>
          <dgm:bulletEnabled val="1"/>
        </dgm:presLayoutVars>
      </dgm:prSet>
      <dgm:spPr/>
    </dgm:pt>
    <dgm:pt modelId="{37B14236-F3D3-41D4-B331-CAB31EBD4DEA}" type="pres">
      <dgm:prSet presAssocID="{B3EDC4A8-579E-445A-BE70-0667C7390F2F}" presName="node" presStyleLbl="vennNode1" presStyleIdx="2" presStyleCnt="9">
        <dgm:presLayoutVars>
          <dgm:bulletEnabled val="1"/>
        </dgm:presLayoutVars>
      </dgm:prSet>
      <dgm:spPr/>
    </dgm:pt>
    <dgm:pt modelId="{A3DA8419-BBD9-427F-8733-D77CC75C721C}" type="pres">
      <dgm:prSet presAssocID="{A6807115-2922-4D17-B584-6B1916372FDC}" presName="node" presStyleLbl="vennNode1" presStyleIdx="3" presStyleCnt="9">
        <dgm:presLayoutVars>
          <dgm:bulletEnabled val="1"/>
        </dgm:presLayoutVars>
      </dgm:prSet>
      <dgm:spPr/>
    </dgm:pt>
    <dgm:pt modelId="{2B98299B-8E5D-4738-A45E-797F95A799A7}" type="pres">
      <dgm:prSet presAssocID="{1DA75D38-FD1B-4023-B875-423A02966560}" presName="node" presStyleLbl="vennNode1" presStyleIdx="4" presStyleCnt="9">
        <dgm:presLayoutVars>
          <dgm:bulletEnabled val="1"/>
        </dgm:presLayoutVars>
      </dgm:prSet>
      <dgm:spPr/>
    </dgm:pt>
    <dgm:pt modelId="{5670F4B7-59F8-419F-9A27-2CD29DB32351}" type="pres">
      <dgm:prSet presAssocID="{A673E97B-15AE-4E6C-8CDE-70A02B4B5BB1}" presName="node" presStyleLbl="vennNode1" presStyleIdx="5" presStyleCnt="9">
        <dgm:presLayoutVars>
          <dgm:bulletEnabled val="1"/>
        </dgm:presLayoutVars>
      </dgm:prSet>
      <dgm:spPr/>
    </dgm:pt>
    <dgm:pt modelId="{6927DED6-54FD-4465-A4D8-4928AE3394CD}" type="pres">
      <dgm:prSet presAssocID="{7229F7E3-F347-453D-86A6-F351ABE32815}" presName="node" presStyleLbl="vennNode1" presStyleIdx="6" presStyleCnt="9">
        <dgm:presLayoutVars>
          <dgm:bulletEnabled val="1"/>
        </dgm:presLayoutVars>
      </dgm:prSet>
      <dgm:spPr/>
    </dgm:pt>
    <dgm:pt modelId="{B3F8C6D5-24F5-4EC0-A3D6-7A9637C8FAA1}" type="pres">
      <dgm:prSet presAssocID="{51E10BE3-34AC-4FA3-8262-0FD30D253FB3}" presName="node" presStyleLbl="vennNode1" presStyleIdx="7" presStyleCnt="9">
        <dgm:presLayoutVars>
          <dgm:bulletEnabled val="1"/>
        </dgm:presLayoutVars>
      </dgm:prSet>
      <dgm:spPr/>
    </dgm:pt>
    <dgm:pt modelId="{D9598E44-4F77-4BCA-A501-B8EF5FCC2977}" type="pres">
      <dgm:prSet presAssocID="{532BBD34-8313-4315-964D-EB4A74281565}" presName="node" presStyleLbl="vennNode1" presStyleIdx="8" presStyleCnt="9">
        <dgm:presLayoutVars>
          <dgm:bulletEnabled val="1"/>
        </dgm:presLayoutVars>
      </dgm:prSet>
      <dgm:spPr/>
    </dgm:pt>
  </dgm:ptLst>
  <dgm:cxnLst>
    <dgm:cxn modelId="{0B8DD119-098B-4983-B83E-F5C2EEB8BDAB}" type="presOf" srcId="{A6807115-2922-4D17-B584-6B1916372FDC}" destId="{A3DA8419-BBD9-427F-8733-D77CC75C721C}" srcOrd="0" destOrd="0" presId="urn:microsoft.com/office/officeart/2005/8/layout/radial3"/>
    <dgm:cxn modelId="{538C1542-8AE1-44C9-AF0A-1BC083F46C31}" type="presOf" srcId="{51E10BE3-34AC-4FA3-8262-0FD30D253FB3}" destId="{B3F8C6D5-24F5-4EC0-A3D6-7A9637C8FAA1}" srcOrd="0" destOrd="0" presId="urn:microsoft.com/office/officeart/2005/8/layout/radial3"/>
    <dgm:cxn modelId="{1A7D2F45-271D-4F3E-B55A-F07B938E5322}" type="presOf" srcId="{15201E5C-F08B-49BA-88D1-71DFBF08059D}" destId="{1E027532-84B2-4FC2-8338-3F873A5A0FBB}" srcOrd="0" destOrd="0" presId="urn:microsoft.com/office/officeart/2005/8/layout/radial3"/>
    <dgm:cxn modelId="{8AE9ED48-8780-4DC7-B5E2-758CAB984C1B}" type="presOf" srcId="{1DA75D38-FD1B-4023-B875-423A02966560}" destId="{2B98299B-8E5D-4738-A45E-797F95A799A7}" srcOrd="0" destOrd="0" presId="urn:microsoft.com/office/officeart/2005/8/layout/radial3"/>
    <dgm:cxn modelId="{57EE744E-CC9D-48F6-B4FC-DE6496A7755E}" type="presOf" srcId="{A673E97B-15AE-4E6C-8CDE-70A02B4B5BB1}" destId="{5670F4B7-59F8-419F-9A27-2CD29DB32351}" srcOrd="0" destOrd="0" presId="urn:microsoft.com/office/officeart/2005/8/layout/radial3"/>
    <dgm:cxn modelId="{155BC14E-5B35-4858-B326-82BE2B0CCF48}" srcId="{525359B7-798C-4B8E-A5E2-C538CF54000A}" destId="{51E10BE3-34AC-4FA3-8262-0FD30D253FB3}" srcOrd="6" destOrd="0" parTransId="{DB5D8FDC-B194-4AC3-A270-6773BFEAB19C}" sibTransId="{D81866F1-370E-47B6-84EE-15B30D3F2E47}"/>
    <dgm:cxn modelId="{14EA506F-CFFB-42FA-A360-9463E4031101}" srcId="{525359B7-798C-4B8E-A5E2-C538CF54000A}" destId="{532BBD34-8313-4315-964D-EB4A74281565}" srcOrd="7" destOrd="0" parTransId="{E9F91BE7-57D3-492D-A714-0EAFAACFF3BA}" sibTransId="{AFFB651A-2036-469C-A637-D00FBADFE33A}"/>
    <dgm:cxn modelId="{F967D273-2851-4B07-A176-DB44EFC30808}" type="presOf" srcId="{B3EDC4A8-579E-445A-BE70-0667C7390F2F}" destId="{37B14236-F3D3-41D4-B331-CAB31EBD4DEA}" srcOrd="0" destOrd="0" presId="urn:microsoft.com/office/officeart/2005/8/layout/radial3"/>
    <dgm:cxn modelId="{21CCFE8E-EBF6-4C86-AF92-B67938CD73E5}" srcId="{525359B7-798C-4B8E-A5E2-C538CF54000A}" destId="{A673E97B-15AE-4E6C-8CDE-70A02B4B5BB1}" srcOrd="4" destOrd="0" parTransId="{822D287D-4D91-4B0D-AD91-66CE6BD14156}" sibTransId="{F1CFEF6F-CE9A-4F80-9102-C70D21020D77}"/>
    <dgm:cxn modelId="{254410A2-3946-49B8-9009-94BCBC878828}" srcId="{FB5C8BBE-F4E3-4082-B447-BB0CDE91E1F9}" destId="{525359B7-798C-4B8E-A5E2-C538CF54000A}" srcOrd="0" destOrd="0" parTransId="{63A9C3E7-D96B-4406-9DCB-0F83DE223DB0}" sibTransId="{42F14000-D70B-483C-8BD8-882FA89E9B4C}"/>
    <dgm:cxn modelId="{F127BFA6-406B-4885-B291-C5B6EA5B3B0A}" srcId="{525359B7-798C-4B8E-A5E2-C538CF54000A}" destId="{1DA75D38-FD1B-4023-B875-423A02966560}" srcOrd="3" destOrd="0" parTransId="{285AD4C6-02D6-4DF8-B173-E9F856C0BAC7}" sibTransId="{6D7DB0DD-674A-40B7-8516-A7A759B0831C}"/>
    <dgm:cxn modelId="{70F0AAAC-15BD-4B88-8C9D-89C02DAAE2E7}" type="presOf" srcId="{525359B7-798C-4B8E-A5E2-C538CF54000A}" destId="{D3E94971-5D1E-4F04-A2B8-FEC126F6AE94}" srcOrd="0" destOrd="0" presId="urn:microsoft.com/office/officeart/2005/8/layout/radial3"/>
    <dgm:cxn modelId="{E1AA15B2-48C4-4C43-8645-4402B3F49813}" srcId="{525359B7-798C-4B8E-A5E2-C538CF54000A}" destId="{7229F7E3-F347-453D-86A6-F351ABE32815}" srcOrd="5" destOrd="0" parTransId="{FD7A4ADE-E3D4-48BF-BC54-C232410B96EB}" sibTransId="{C0DE8E17-1212-42F2-AC8D-26B7D7CA0E3A}"/>
    <dgm:cxn modelId="{DCE18BC3-0C3F-49D7-8F1C-9F2CF9E31C90}" srcId="{525359B7-798C-4B8E-A5E2-C538CF54000A}" destId="{A6807115-2922-4D17-B584-6B1916372FDC}" srcOrd="2" destOrd="0" parTransId="{0E7FF1E1-8617-4C15-B63E-464856E0BAB7}" sibTransId="{176E102A-62D1-4CEF-A184-99560BB4779A}"/>
    <dgm:cxn modelId="{E3C917CD-CB93-4868-8488-81D59505B608}" srcId="{525359B7-798C-4B8E-A5E2-C538CF54000A}" destId="{15201E5C-F08B-49BA-88D1-71DFBF08059D}" srcOrd="0" destOrd="0" parTransId="{81284768-5C3A-48AF-A3CF-7629EDE443B9}" sibTransId="{88F3A5C4-B2EE-412E-992F-EF50C1279114}"/>
    <dgm:cxn modelId="{86A7EEDA-AECB-4E8A-A258-1518EED03F54}" srcId="{525359B7-798C-4B8E-A5E2-C538CF54000A}" destId="{B3EDC4A8-579E-445A-BE70-0667C7390F2F}" srcOrd="1" destOrd="0" parTransId="{3BC36E17-2812-4D29-90CD-4DD7AA1EA8EF}" sibTransId="{6C23D824-D93E-4ABC-ADD8-AD3BCCBAF62F}"/>
    <dgm:cxn modelId="{01CC3DDB-B8FD-4F9E-88AD-53F1DCEE6F7B}" type="presOf" srcId="{FB5C8BBE-F4E3-4082-B447-BB0CDE91E1F9}" destId="{642315F2-354A-4270-BC34-52430772FB00}" srcOrd="0" destOrd="0" presId="urn:microsoft.com/office/officeart/2005/8/layout/radial3"/>
    <dgm:cxn modelId="{BF168DFD-80F2-46F8-8A64-C670EAB9A616}" type="presOf" srcId="{7229F7E3-F347-453D-86A6-F351ABE32815}" destId="{6927DED6-54FD-4465-A4D8-4928AE3394CD}" srcOrd="0" destOrd="0" presId="urn:microsoft.com/office/officeart/2005/8/layout/radial3"/>
    <dgm:cxn modelId="{CB4E45FE-8287-4E0F-804C-66C0374AE4FB}" type="presOf" srcId="{532BBD34-8313-4315-964D-EB4A74281565}" destId="{D9598E44-4F77-4BCA-A501-B8EF5FCC2977}" srcOrd="0" destOrd="0" presId="urn:microsoft.com/office/officeart/2005/8/layout/radial3"/>
    <dgm:cxn modelId="{CE931354-4062-480A-91B7-5B09A34657BB}" type="presParOf" srcId="{642315F2-354A-4270-BC34-52430772FB00}" destId="{563C32B9-EE7B-49FB-9A67-914D8F183ADC}" srcOrd="0" destOrd="0" presId="urn:microsoft.com/office/officeart/2005/8/layout/radial3"/>
    <dgm:cxn modelId="{863BEB8A-A291-4812-81E2-06B34908A9B4}" type="presParOf" srcId="{563C32B9-EE7B-49FB-9A67-914D8F183ADC}" destId="{D3E94971-5D1E-4F04-A2B8-FEC126F6AE94}" srcOrd="0" destOrd="0" presId="urn:microsoft.com/office/officeart/2005/8/layout/radial3"/>
    <dgm:cxn modelId="{D19239C0-22FC-4AF2-BFEC-3BF1DB0C6846}" type="presParOf" srcId="{563C32B9-EE7B-49FB-9A67-914D8F183ADC}" destId="{1E027532-84B2-4FC2-8338-3F873A5A0FBB}" srcOrd="1" destOrd="0" presId="urn:microsoft.com/office/officeart/2005/8/layout/radial3"/>
    <dgm:cxn modelId="{A6099C17-2417-4A59-ADF1-5768B4607D02}" type="presParOf" srcId="{563C32B9-EE7B-49FB-9A67-914D8F183ADC}" destId="{37B14236-F3D3-41D4-B331-CAB31EBD4DEA}" srcOrd="2" destOrd="0" presId="urn:microsoft.com/office/officeart/2005/8/layout/radial3"/>
    <dgm:cxn modelId="{CC43D9D0-49CB-489D-B13B-8664827A54A1}" type="presParOf" srcId="{563C32B9-EE7B-49FB-9A67-914D8F183ADC}" destId="{A3DA8419-BBD9-427F-8733-D77CC75C721C}" srcOrd="3" destOrd="0" presId="urn:microsoft.com/office/officeart/2005/8/layout/radial3"/>
    <dgm:cxn modelId="{3B31C869-EE0C-4CEA-8E54-BE2E81AE5C15}" type="presParOf" srcId="{563C32B9-EE7B-49FB-9A67-914D8F183ADC}" destId="{2B98299B-8E5D-4738-A45E-797F95A799A7}" srcOrd="4" destOrd="0" presId="urn:microsoft.com/office/officeart/2005/8/layout/radial3"/>
    <dgm:cxn modelId="{725470A0-67D4-4E1F-B9B4-C33325028935}" type="presParOf" srcId="{563C32B9-EE7B-49FB-9A67-914D8F183ADC}" destId="{5670F4B7-59F8-419F-9A27-2CD29DB32351}" srcOrd="5" destOrd="0" presId="urn:microsoft.com/office/officeart/2005/8/layout/radial3"/>
    <dgm:cxn modelId="{BA0C8ED3-3934-4E82-A417-70279A97A9E3}" type="presParOf" srcId="{563C32B9-EE7B-49FB-9A67-914D8F183ADC}" destId="{6927DED6-54FD-4465-A4D8-4928AE3394CD}" srcOrd="6" destOrd="0" presId="urn:microsoft.com/office/officeart/2005/8/layout/radial3"/>
    <dgm:cxn modelId="{907ED624-1AF5-4C25-B008-FD06BBCD1DB4}" type="presParOf" srcId="{563C32B9-EE7B-49FB-9A67-914D8F183ADC}" destId="{B3F8C6D5-24F5-4EC0-A3D6-7A9637C8FAA1}" srcOrd="7" destOrd="0" presId="urn:microsoft.com/office/officeart/2005/8/layout/radial3"/>
    <dgm:cxn modelId="{EF031466-5616-41DC-8384-D174EB38CF27}" type="presParOf" srcId="{563C32B9-EE7B-49FB-9A67-914D8F183ADC}" destId="{D9598E44-4F77-4BCA-A501-B8EF5FCC2977}" srcOrd="8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E94971-5D1E-4F04-A2B8-FEC126F6AE94}">
      <dsp:nvSpPr>
        <dsp:cNvPr id="0" name=""/>
        <dsp:cNvSpPr/>
      </dsp:nvSpPr>
      <dsp:spPr>
        <a:xfrm>
          <a:off x="2181524" y="1110192"/>
          <a:ext cx="2765742" cy="2765742"/>
        </a:xfrm>
        <a:prstGeom prst="ellipse">
          <a:avLst/>
        </a:prstGeom>
        <a:solidFill>
          <a:srgbClr val="F3562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7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 dirty="0">
              <a:solidFill>
                <a:schemeClr val="bg1"/>
              </a:solidFill>
            </a:rPr>
            <a:t>How to engage hard-to-reach  parents</a:t>
          </a:r>
        </a:p>
      </dsp:txBody>
      <dsp:txXfrm>
        <a:off x="2586558" y="1515226"/>
        <a:ext cx="1955674" cy="1955674"/>
      </dsp:txXfrm>
    </dsp:sp>
    <dsp:sp modelId="{1E027532-84B2-4FC2-8338-3F873A5A0FBB}">
      <dsp:nvSpPr>
        <dsp:cNvPr id="0" name=""/>
        <dsp:cNvSpPr/>
      </dsp:nvSpPr>
      <dsp:spPr>
        <a:xfrm>
          <a:off x="2872960" y="493"/>
          <a:ext cx="1382871" cy="1382871"/>
        </a:xfrm>
        <a:prstGeom prst="ellipse">
          <a:avLst/>
        </a:prstGeom>
        <a:solidFill>
          <a:srgbClr val="ACDA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bg1"/>
              </a:solidFill>
            </a:rPr>
            <a:t>Offer cooking workshops </a:t>
          </a:r>
        </a:p>
      </dsp:txBody>
      <dsp:txXfrm>
        <a:off x="3075477" y="203010"/>
        <a:ext cx="977837" cy="977837"/>
      </dsp:txXfrm>
    </dsp:sp>
    <dsp:sp modelId="{37B14236-F3D3-41D4-B331-CAB31EBD4DEA}">
      <dsp:nvSpPr>
        <dsp:cNvPr id="0" name=""/>
        <dsp:cNvSpPr/>
      </dsp:nvSpPr>
      <dsp:spPr>
        <a:xfrm>
          <a:off x="4146554" y="528033"/>
          <a:ext cx="1382871" cy="1382871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bg1"/>
              </a:solidFill>
            </a:rPr>
            <a:t>Offer a completion certificate</a:t>
          </a:r>
        </a:p>
      </dsp:txBody>
      <dsp:txXfrm>
        <a:off x="4349071" y="730550"/>
        <a:ext cx="977837" cy="977837"/>
      </dsp:txXfrm>
    </dsp:sp>
    <dsp:sp modelId="{A3DA8419-BBD9-427F-8733-D77CC75C721C}">
      <dsp:nvSpPr>
        <dsp:cNvPr id="0" name=""/>
        <dsp:cNvSpPr/>
      </dsp:nvSpPr>
      <dsp:spPr>
        <a:xfrm>
          <a:off x="4674094" y="1801628"/>
          <a:ext cx="1382871" cy="1382871"/>
        </a:xfrm>
        <a:prstGeom prst="ellipse">
          <a:avLst/>
        </a:prstGeom>
        <a:solidFill>
          <a:srgbClr val="61D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bg1"/>
              </a:solidFill>
            </a:rPr>
            <a:t>On-site child-care or activities for kids</a:t>
          </a:r>
        </a:p>
      </dsp:txBody>
      <dsp:txXfrm>
        <a:off x="4876611" y="2004145"/>
        <a:ext cx="977837" cy="977837"/>
      </dsp:txXfrm>
    </dsp:sp>
    <dsp:sp modelId="{2B98299B-8E5D-4738-A45E-797F95A799A7}">
      <dsp:nvSpPr>
        <dsp:cNvPr id="0" name=""/>
        <dsp:cNvSpPr/>
      </dsp:nvSpPr>
      <dsp:spPr>
        <a:xfrm>
          <a:off x="4146554" y="3075222"/>
          <a:ext cx="1382871" cy="1382871"/>
        </a:xfrm>
        <a:prstGeom prst="ellipse">
          <a:avLst/>
        </a:prstGeom>
        <a:solidFill>
          <a:srgbClr val="ACDA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bg1"/>
              </a:solidFill>
            </a:rPr>
            <a:t>Translate flyer into main languages</a:t>
          </a:r>
        </a:p>
      </dsp:txBody>
      <dsp:txXfrm>
        <a:off x="4349071" y="3277739"/>
        <a:ext cx="977837" cy="977837"/>
      </dsp:txXfrm>
    </dsp:sp>
    <dsp:sp modelId="{5670F4B7-59F8-419F-9A27-2CD29DB32351}">
      <dsp:nvSpPr>
        <dsp:cNvPr id="0" name=""/>
        <dsp:cNvSpPr/>
      </dsp:nvSpPr>
      <dsp:spPr>
        <a:xfrm>
          <a:off x="2872960" y="3602762"/>
          <a:ext cx="1382871" cy="1382871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bg1"/>
              </a:solidFill>
            </a:rPr>
            <a:t>Tie in with existing event i.e. coffee morning, health fair</a:t>
          </a:r>
        </a:p>
      </dsp:txBody>
      <dsp:txXfrm>
        <a:off x="3075477" y="3805279"/>
        <a:ext cx="977837" cy="977837"/>
      </dsp:txXfrm>
    </dsp:sp>
    <dsp:sp modelId="{6927DED6-54FD-4465-A4D8-4928AE3394CD}">
      <dsp:nvSpPr>
        <dsp:cNvPr id="0" name=""/>
        <dsp:cNvSpPr/>
      </dsp:nvSpPr>
      <dsp:spPr>
        <a:xfrm>
          <a:off x="1599365" y="3075222"/>
          <a:ext cx="1382871" cy="1382871"/>
        </a:xfrm>
        <a:prstGeom prst="ellipse">
          <a:avLst/>
        </a:prstGeom>
        <a:solidFill>
          <a:srgbClr val="61D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bg1"/>
              </a:solidFill>
            </a:rPr>
            <a:t>Get child to write/ design invitation</a:t>
          </a:r>
        </a:p>
      </dsp:txBody>
      <dsp:txXfrm>
        <a:off x="1801882" y="3277739"/>
        <a:ext cx="977837" cy="977837"/>
      </dsp:txXfrm>
    </dsp:sp>
    <dsp:sp modelId="{B3F8C6D5-24F5-4EC0-A3D6-7A9637C8FAA1}">
      <dsp:nvSpPr>
        <dsp:cNvPr id="0" name=""/>
        <dsp:cNvSpPr/>
      </dsp:nvSpPr>
      <dsp:spPr>
        <a:xfrm>
          <a:off x="1071825" y="1801628"/>
          <a:ext cx="1382871" cy="1382871"/>
        </a:xfrm>
        <a:prstGeom prst="ellipse">
          <a:avLst/>
        </a:prstGeom>
        <a:solidFill>
          <a:srgbClr val="ADDB4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bg1"/>
              </a:solidFill>
            </a:rPr>
            <a:t>Offer workshops in main languages</a:t>
          </a:r>
        </a:p>
      </dsp:txBody>
      <dsp:txXfrm>
        <a:off x="1274342" y="2004145"/>
        <a:ext cx="977837" cy="977837"/>
      </dsp:txXfrm>
    </dsp:sp>
    <dsp:sp modelId="{D9598E44-4F77-4BCA-A501-B8EF5FCC2977}">
      <dsp:nvSpPr>
        <dsp:cNvPr id="0" name=""/>
        <dsp:cNvSpPr/>
      </dsp:nvSpPr>
      <dsp:spPr>
        <a:xfrm>
          <a:off x="1599365" y="528033"/>
          <a:ext cx="1382871" cy="1382871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solidFill>
                <a:schemeClr val="bg1"/>
              </a:solidFill>
            </a:rPr>
            <a:t>Use your PSA &amp; governors</a:t>
          </a:r>
        </a:p>
      </dsp:txBody>
      <dsp:txXfrm>
        <a:off x="1801882" y="730550"/>
        <a:ext cx="977837" cy="9778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BCF7F6-1A38-4179-9E53-6F34849F272A}" type="datetimeFigureOut">
              <a:rPr lang="en-GB" smtClean="0"/>
              <a:t>30/10/2019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D497E-D658-46F4-B6BF-E5CC59D0E8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9896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A8ADFD5B-A66C-449C-B6E8-FB716D07777D}" type="datetimeFigureOut">
              <a:rPr lang="en-US" smtClean="0"/>
              <a:pPr/>
              <a:t>10/30/2019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CA5D3BF3-D352-46FC-8343-31F56E6730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822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One school in Ealing, Stanhope Primary School, has seen a significant reversal in the obesity trend. Between 2013 and 2015, Stanhope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’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 Reception and Year 6 pupils had the highest rates of overweight and obesity compared to any other school in Ealing. However, the most recent National Child Measurement Programme (NCMP) data released in August showed a very different picture! </a:t>
            </a:r>
            <a:endParaRPr kumimoji="0" lang="en-GB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The NCMP measures the BMI of both reception and Year 6 pupils. The NCMP and has been running since 2007/8 and therefore, 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schools can now see how their Year 6 pupils weight has changed since reception.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16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One school in Ealing, Stanhope Primary School, has seen a significant reversal in the obesity trend. Between 2013 and 2015, Stanhope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’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 Reception and Year 6 pupils had the highest rates of overweight and obesity compared to any other school in Ealing. However, the most recent National Child Measurement Programme (NCMP) data released in August showed a very different picture! </a:t>
            </a:r>
            <a:endParaRPr kumimoji="0" lang="en-GB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The NCMP measures the BMI of both reception and Year 6 pupils. The NCMP and has been running since 2007/8 and therefore, 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schools can now see how their Year 6 pupils weight has changed since reception.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16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One school in Ealing, Stanhope Primary School, has seen a significant reversal in the obesity trend. Between 2013 and 2015, Stanhope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’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 Reception and Year 6 pupils had the highest rates of overweight and obesity compared to any other school in Ealing. However, the most recent National Child Measurement Programme (NCMP) data released in August showed a very different picture! </a:t>
            </a:r>
            <a:endParaRPr kumimoji="0" lang="en-GB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The NCMP measures the BMI of both reception and Year 6 pupils. The NCMP and has been running since 2007/8 and therefore, 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schools can now see how their Year 6 pupils weight has changed since reception.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16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One school in Ealing, Stanhope Primary School, has seen a significant reversal in the obesity trend. Between 2013 and 2015, Stanhope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’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 Reception and Year 6 pupils had the highest rates of overweight and obesity compared to any other school in Ealing. However, the most recent National Child Measurement Programme (NCMP) data released in August showed a very different picture! </a:t>
            </a:r>
            <a:endParaRPr kumimoji="0" lang="en-GB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The NCMP measures the BMI of both reception and Year 6 pupils. The NCMP and has been running since 2007/8 and therefore, 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schools can now see how their Year 6 pupils weight has changed since reception.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16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One school in Ealing, Stanhope Primary School, has seen a significant reversal in the obesity trend. Between 2013 and 2015, Stanhope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’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 Reception and Year 6 pupils had the highest rates of overweight and obesity compared to any other school in Ealing. However, the most recent National Child Measurement Programme (NCMP) data released in August showed a very different picture! </a:t>
            </a:r>
            <a:endParaRPr kumimoji="0" lang="en-GB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The NCMP measures the BMI of both reception and Year 6 pupils. The NCMP and has been running since 2007/8 and therefore, 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schools can now see how their Year 6 pupils weight has changed since reception.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16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One school in Ealing, Stanhope Primary School, has seen a significant reversal in the obesity trend. Between 2013 and 2015, Stanhope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’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 Reception and Year 6 pupils had the highest rates of overweight and obesity compared to any other school in Ealing. However, the most recent National Child Measurement Programme (NCMP) data released in August showed a very different picture! </a:t>
            </a:r>
            <a:endParaRPr kumimoji="0" lang="en-GB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The NCMP measures the BMI of both reception and Year 6 pupils. The NCMP and has been running since 2007/8 and therefore, 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schools can now see how their Year 6 pupils weight has changed since reception.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16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One school in Ealing, Stanhope Primary School, has seen a significant reversal in the obesity trend. Between 2013 and 2015, Stanhope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’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 Reception and Year 6 pupils had the highest rates of overweight and obesity compared to any other school in Ealing. However, the most recent National Child Measurement Programme (NCMP) data released in August showed a very different picture! </a:t>
            </a:r>
            <a:endParaRPr kumimoji="0" lang="en-GB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The NCMP measures the BMI of both reception and Year 6 pupils. The NCMP and has been running since 2007/8 and therefore, 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schools can now see how their Year 6 pupils weight has changed since reception.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16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One school in Ealing, Stanhope Primary School, has seen a significant reversal in the obesity trend. Between 2013 and 2015, Stanhope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’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 Reception and Year 6 pupils had the highest rates of overweight and obesity compared to any other school in Ealing. However, the most recent National Child Measurement Programme (NCMP) data released in August showed a very different picture! </a:t>
            </a:r>
            <a:endParaRPr kumimoji="0" lang="en-GB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The NCMP measures the BMI of both reception and Year 6 pupils. The NCMP and has been running since 2007/8 and therefore, 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schools can now see how their Year 6 pupils weight has changed since reception.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16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One school in Ealing, Stanhope Primary School, has seen a significant reversal in the obesity trend. Between 2013 and 2015, Stanhope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’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 Reception and Year 6 pupils had the highest rates of overweight and obesity compared to any other school in Ealing. However, the most recent National Child Measurement Programme (NCMP) data released in August showed a very different picture! </a:t>
            </a:r>
            <a:endParaRPr kumimoji="0" lang="en-GB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The NCMP measures the BMI of both reception and Year 6 pupils. The NCMP and has been running since 2007/8 and therefore, 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schools can now see how their Year 6 pupils weight has changed since reception.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16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One school in Ealing, Stanhope Primary School, has seen a significant reversal in the obesity trend. Between 2013 and 2015, Stanhope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’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 Reception and Year 6 pupils had the highest rates of overweight and obesity compared to any other school in Ealing. However, the most recent National Child Measurement Programme (NCMP) data released in August showed a very different picture! </a:t>
            </a:r>
            <a:endParaRPr kumimoji="0" lang="en-GB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The NCMP measures the BMI of both reception and Year 6 pupils. The NCMP and has been running since 2007/8 and therefore, </a:t>
            </a:r>
            <a:r>
              <a:rPr kumimoji="0" lang="en-GB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schools can now see how their Year 6 pupils weight has changed since reception.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16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515100" cy="514350"/>
          </a:xfrm>
        </p:spPr>
        <p:txBody>
          <a:bodyPr anchor="ctr"/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4551524"/>
            <a:ext cx="2057400" cy="51435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047E157E-8DCB-4F70-A0AF-5EB586A91DD4}" type="datetime1">
              <a:rPr lang="en-US" smtClean="0">
                <a:solidFill>
                  <a:srgbClr val="FFFFFF"/>
                </a:solidFill>
              </a:rPr>
              <a:pPr algn="ctr"/>
              <a:t>10/30/2019</a:t>
            </a:fld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177404"/>
            <a:ext cx="5867400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  <a:extLst/>
          </a:lstStyle>
          <a:p>
            <a:pPr algn="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F82E0A0-C266-4798-8C8F-B9F91E9DA37E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title"/>
          </p:nvPr>
        </p:nvSpPr>
        <p:spPr>
          <a:xfrm>
            <a:off x="2362200" y="2343150"/>
            <a:ext cx="6477000" cy="2038350"/>
          </a:xfrm>
        </p:spPr>
        <p:txBody>
          <a:bodyPr rtlCol="0" anchor="b"/>
          <a:lstStyle>
            <a:lvl1pPr>
              <a:defRPr cap="all" baseline="0"/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B6D7D-FD35-4F82-BB4F-9F2763CB6800}" type="datetimeFigureOut">
              <a:rPr lang="en-GB" smtClean="0"/>
              <a:t>30/10/2019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B55D9-D525-4C15-A72A-084B81DC14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733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F38D09-1AB6-47FF-8FCF-D5055D1789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5310C4-8D75-4C1F-A25E-5B7FE0DD555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352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B6DE93-B756-4FB9-B95E-2A42D81BB7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fld id="{E92D817A-A265-4AB6-A6DE-0F90EC0A9D82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900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1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3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2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326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4083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489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571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653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2F8379-43A9-4A88-BDA2-DBE446A013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fld id="{3071FDF9-0647-4063-9F07-AFC30161821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840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F81CD5-A64C-4702-8320-3CF67000B0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fld id="{6BAF151D-C7CB-4897-A1B2-115EAE257D5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10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67" indent="0">
              <a:buNone/>
              <a:defRPr sz="1800" b="1"/>
            </a:lvl2pPr>
            <a:lvl3pPr marL="816333" indent="0">
              <a:buNone/>
              <a:defRPr sz="1600" b="1"/>
            </a:lvl3pPr>
            <a:lvl4pPr marL="1224500" indent="0">
              <a:buNone/>
              <a:defRPr sz="1500" b="1"/>
            </a:lvl4pPr>
            <a:lvl5pPr marL="1632666" indent="0">
              <a:buNone/>
              <a:defRPr sz="1500" b="1"/>
            </a:lvl5pPr>
            <a:lvl6pPr marL="2040833" indent="0">
              <a:buNone/>
              <a:defRPr sz="1500" b="1"/>
            </a:lvl6pPr>
            <a:lvl7pPr marL="2448999" indent="0">
              <a:buNone/>
              <a:defRPr sz="1500" b="1"/>
            </a:lvl7pPr>
            <a:lvl8pPr marL="2857166" indent="0">
              <a:buNone/>
              <a:defRPr sz="1500" b="1"/>
            </a:lvl8pPr>
            <a:lvl9pPr marL="3265332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67" indent="0">
              <a:buNone/>
              <a:defRPr sz="1800" b="1"/>
            </a:lvl2pPr>
            <a:lvl3pPr marL="816333" indent="0">
              <a:buNone/>
              <a:defRPr sz="1600" b="1"/>
            </a:lvl3pPr>
            <a:lvl4pPr marL="1224500" indent="0">
              <a:buNone/>
              <a:defRPr sz="1500" b="1"/>
            </a:lvl4pPr>
            <a:lvl5pPr marL="1632666" indent="0">
              <a:buNone/>
              <a:defRPr sz="1500" b="1"/>
            </a:lvl5pPr>
            <a:lvl6pPr marL="2040833" indent="0">
              <a:buNone/>
              <a:defRPr sz="1500" b="1"/>
            </a:lvl6pPr>
            <a:lvl7pPr marL="2448999" indent="0">
              <a:buNone/>
              <a:defRPr sz="1500" b="1"/>
            </a:lvl7pPr>
            <a:lvl8pPr marL="2857166" indent="0">
              <a:buNone/>
              <a:defRPr sz="1500" b="1"/>
            </a:lvl8pPr>
            <a:lvl9pPr marL="3265332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7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EFB337-B492-4B4E-8D76-1936BD7765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fld id="{C2AD1371-7790-4BAB-9376-A95C82430F05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886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6A03CC-2ED9-4994-A803-B0CE19D6ED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fld id="{EC008C78-A049-4198-B3D7-60B05709A3C2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376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6F585B-6AAD-4F33-BF35-9D1BC35E7B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fld id="{F1AE232A-77B7-4088-B00F-E6CC95CB573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74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8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8"/>
            <a:ext cx="5111750" cy="4389835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408167" indent="0">
              <a:buNone/>
              <a:defRPr sz="1100"/>
            </a:lvl2pPr>
            <a:lvl3pPr marL="816333" indent="0">
              <a:buNone/>
              <a:defRPr sz="900"/>
            </a:lvl3pPr>
            <a:lvl4pPr marL="1224500" indent="0">
              <a:buNone/>
              <a:defRPr sz="800"/>
            </a:lvl4pPr>
            <a:lvl5pPr marL="1632666" indent="0">
              <a:buNone/>
              <a:defRPr sz="800"/>
            </a:lvl5pPr>
            <a:lvl6pPr marL="2040833" indent="0">
              <a:buNone/>
              <a:defRPr sz="800"/>
            </a:lvl6pPr>
            <a:lvl7pPr marL="2448999" indent="0">
              <a:buNone/>
              <a:defRPr sz="800"/>
            </a:lvl7pPr>
            <a:lvl8pPr marL="2857166" indent="0">
              <a:buNone/>
              <a:defRPr sz="800"/>
            </a:lvl8pPr>
            <a:lvl9pPr marL="32653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7A06F2-CDD7-46BC-AA29-C1C5EBDF51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fld id="{EB0E85C9-8219-4948-8F62-A25CB6E598C2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657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2800"/>
            </a:lvl1pPr>
            <a:lvl2pPr marL="408167" indent="0">
              <a:buNone/>
              <a:defRPr sz="2500"/>
            </a:lvl2pPr>
            <a:lvl3pPr marL="816333" indent="0">
              <a:buNone/>
              <a:defRPr sz="2100"/>
            </a:lvl3pPr>
            <a:lvl4pPr marL="1224500" indent="0">
              <a:buNone/>
              <a:defRPr sz="1800"/>
            </a:lvl4pPr>
            <a:lvl5pPr marL="1632666" indent="0">
              <a:buNone/>
              <a:defRPr sz="1800"/>
            </a:lvl5pPr>
            <a:lvl6pPr marL="2040833" indent="0">
              <a:buNone/>
              <a:defRPr sz="1800"/>
            </a:lvl6pPr>
            <a:lvl7pPr marL="2448999" indent="0">
              <a:buNone/>
              <a:defRPr sz="1800"/>
            </a:lvl7pPr>
            <a:lvl8pPr marL="2857166" indent="0">
              <a:buNone/>
              <a:defRPr sz="1800"/>
            </a:lvl8pPr>
            <a:lvl9pPr marL="3265332" indent="0">
              <a:buNone/>
              <a:defRPr sz="18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200"/>
            </a:lvl1pPr>
            <a:lvl2pPr marL="408167" indent="0">
              <a:buNone/>
              <a:defRPr sz="1100"/>
            </a:lvl2pPr>
            <a:lvl3pPr marL="816333" indent="0">
              <a:buNone/>
              <a:defRPr sz="900"/>
            </a:lvl3pPr>
            <a:lvl4pPr marL="1224500" indent="0">
              <a:buNone/>
              <a:defRPr sz="800"/>
            </a:lvl4pPr>
            <a:lvl5pPr marL="1632666" indent="0">
              <a:buNone/>
              <a:defRPr sz="800"/>
            </a:lvl5pPr>
            <a:lvl6pPr marL="2040833" indent="0">
              <a:buNone/>
              <a:defRPr sz="800"/>
            </a:lvl6pPr>
            <a:lvl7pPr marL="2448999" indent="0">
              <a:buNone/>
              <a:defRPr sz="800"/>
            </a:lvl7pPr>
            <a:lvl8pPr marL="2857166" indent="0">
              <a:buNone/>
              <a:defRPr sz="800"/>
            </a:lvl8pPr>
            <a:lvl9pPr marL="32653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48E85F-0657-4A04-AB23-49F27DC241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fld id="{988DE9DE-A9A3-46B3-9785-8CFB5505A58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7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 smtClean="0"/>
              <a:pPr/>
              <a:t>10/30/2019</a:t>
            </a:fld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81534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B69D94-0911-4868-B096-BBAAE3CBDC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fld id="{C4E0C748-26A5-4018-A6DA-F7FCE367426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111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A0FD76-1AFC-4827-B982-44A3D75B92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fld id="{E6315654-7157-4851-AFC6-F4D04CA36300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144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49096" y="-16133"/>
            <a:ext cx="3505200" cy="1734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6" y="2031357"/>
            <a:ext cx="3313355" cy="127662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6" y="3315810"/>
            <a:ext cx="3309803" cy="945472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137621"/>
            <a:ext cx="2133600" cy="563236"/>
          </a:xfrm>
        </p:spPr>
        <p:txBody>
          <a:bodyPr anchor="b"/>
          <a:lstStyle>
            <a:lvl1pPr algn="l">
              <a:defRPr sz="2400"/>
            </a:lvl1pPr>
          </a:lstStyle>
          <a:p>
            <a:fld id="{AE138DF8-DDB8-4F0B-8463-4AB24D7894F1}" type="datetimeFigureOut">
              <a:rPr lang="en-GB" smtClean="0"/>
              <a:pPr/>
              <a:t>30/10/2019</a:t>
            </a:fld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4289975"/>
            <a:ext cx="2831592" cy="273844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4289975"/>
            <a:ext cx="643666" cy="27384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7EE5DFA-2C3F-4D78-85C6-44CEF9018DC4}" type="slidenum">
              <a:rPr lang="en-GB" smtClean="0">
                <a:solidFill>
                  <a:srgbClr val="94C600"/>
                </a:solidFill>
              </a:rPr>
              <a:pPr/>
              <a:t>‹#›</a:t>
            </a:fld>
            <a:endParaRPr lang="en-GB">
              <a:solidFill>
                <a:srgbClr val="94C6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8291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8DF8-DDB8-4F0B-8463-4AB24D7894F1}" type="datetimeFigureOut">
              <a:rPr lang="en-GB" smtClean="0"/>
              <a:pPr/>
              <a:t>30/10/2019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5DFA-2C3F-4D78-85C6-44CEF9018D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8755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175622"/>
            <a:ext cx="6637468" cy="1021556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6" y="3200400"/>
            <a:ext cx="6637467" cy="114031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8DF8-DDB8-4F0B-8463-4AB24D7894F1}" type="datetimeFigureOut">
              <a:rPr lang="en-GB" smtClean="0"/>
              <a:pPr/>
              <a:t>30/10/2019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5DFA-2C3F-4D78-85C6-44CEF9018D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00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8DF8-DDB8-4F0B-8463-4AB24D7894F1}" type="datetimeFigureOut">
              <a:rPr lang="en-GB" smtClean="0"/>
              <a:pPr/>
              <a:t>30/10/2019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5DFA-2C3F-4D78-85C6-44CEF9018D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1735074"/>
            <a:ext cx="3419856" cy="2619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1735073"/>
            <a:ext cx="3419856" cy="26197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67431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1737007"/>
            <a:ext cx="305714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8" y="1737007"/>
            <a:ext cx="3055717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231021"/>
            <a:ext cx="3419856" cy="2126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8DF8-DDB8-4F0B-8463-4AB24D7894F1}" type="datetimeFigureOut">
              <a:rPr lang="en-GB" smtClean="0"/>
              <a:pPr/>
              <a:t>30/10/2019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4C6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5DFA-2C3F-4D78-85C6-44CEF9018D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1447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8DF8-DDB8-4F0B-8463-4AB24D7894F1}" type="datetimeFigureOut">
              <a:rPr lang="en-GB" smtClean="0"/>
              <a:pPr/>
              <a:t>30/10/2019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4C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5DFA-2C3F-4D78-85C6-44CEF9018D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66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8DF8-DDB8-4F0B-8463-4AB24D7894F1}" type="datetimeFigureOut">
              <a:rPr lang="en-GB" smtClean="0"/>
              <a:pPr/>
              <a:t>30/10/2019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4C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5DFA-2C3F-4D78-85C6-44CEF9018D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594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8DF8-DDB8-4F0B-8463-4AB24D7894F1}" type="datetimeFigureOut">
              <a:rPr lang="en-GB" smtClean="0"/>
              <a:pPr/>
              <a:t>30/10/2019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5DFA-2C3F-4D78-85C6-44CEF9018D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8" name="Rectangle 57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642395"/>
            <a:ext cx="3090440" cy="386305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en-GB">
              <a:solidFill>
                <a:srgbClr val="94C6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1993076"/>
            <a:ext cx="3304572" cy="109736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3102746"/>
            <a:ext cx="3298784" cy="113842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1533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7123113" cy="1254919"/>
          </a:xfrm>
        </p:spPr>
        <p:txBody>
          <a:bodyPr anchor="t"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F9F07-3BC7-4570-B054-79111B0A380C}" type="datetime1">
              <a:rPr lang="en-US" smtClean="0"/>
              <a:pPr/>
              <a:t>10/30/2019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0"/>
            <a:ext cx="1295400" cy="526257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lang="en-US" sz="2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51435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16133"/>
            <a:ext cx="3679116" cy="470388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05572" y="451413"/>
            <a:ext cx="3562257" cy="4236334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650889" y="4566213"/>
            <a:ext cx="3505200" cy="61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1995678"/>
            <a:ext cx="3300984" cy="109728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9" y="520346"/>
            <a:ext cx="3359623" cy="4101084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1" y="3099816"/>
            <a:ext cx="3300573" cy="113967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8DF8-DDB8-4F0B-8463-4AB24D7894F1}" type="datetimeFigureOut">
              <a:rPr lang="en-GB" smtClean="0"/>
              <a:pPr/>
              <a:t>30/10/2019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4293627"/>
            <a:ext cx="3493664" cy="273844"/>
          </a:xfrm>
        </p:spPr>
        <p:txBody>
          <a:bodyPr>
            <a:normAutofit/>
          </a:bodyPr>
          <a:lstStyle/>
          <a:p>
            <a:endParaRPr lang="en-GB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5DFA-2C3F-4D78-85C6-44CEF9018D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3186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8DF8-DDB8-4F0B-8463-4AB24D7894F1}" type="datetimeFigureOut">
              <a:rPr lang="en-GB" smtClean="0"/>
              <a:pPr/>
              <a:t>30/10/2019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5DFA-2C3F-4D78-85C6-44CEF9018D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5872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772610"/>
            <a:ext cx="1484453" cy="358525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772610"/>
            <a:ext cx="5423704" cy="358525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38DF8-DDB8-4F0B-8463-4AB24D7894F1}" type="datetimeFigureOut">
              <a:rPr lang="en-GB" smtClean="0"/>
              <a:pPr/>
              <a:t>30/10/2019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E5DFA-2C3F-4D78-85C6-44CEF9018D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98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352551"/>
            <a:ext cx="3886200" cy="3268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844901" y="1352549"/>
            <a:ext cx="3886200" cy="3268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4606EA6-EFEA-4C30-9264-4F9291A5780D}" type="datetime1">
              <a:rPr lang="en-US" smtClean="0"/>
              <a:pPr/>
              <a:t>10/30/2019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18110"/>
            <a:ext cx="8153400" cy="100584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919818"/>
            <a:ext cx="3886200" cy="262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919818"/>
            <a:ext cx="3886200" cy="262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4606EA6-EFEA-4C30-9264-4F9291A5780D}" type="datetime1">
              <a:rPr lang="en-US" smtClean="0"/>
              <a:pPr/>
              <a:t>10/30/2019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09600" y="1362287"/>
            <a:ext cx="3886200" cy="530352"/>
          </a:xfrm>
          <a:solidFill>
            <a:schemeClr val="accent2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4800600" y="1362287"/>
            <a:ext cx="3886200" cy="530352"/>
          </a:xfrm>
          <a:solidFill>
            <a:schemeClr val="accent4"/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ADB5D-B7A0-47E3-AD2D-B1A6F8614213}" type="datetime1">
              <a:rPr lang="en-US" smtClean="0"/>
              <a:pPr/>
              <a:t>10/30/2019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68126-03FC-49C0-B9B8-2B561CCC3D90}" type="datetime1">
              <a:rPr lang="en-US" smtClean="0"/>
              <a:pPr/>
              <a:t>10/30/2019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3F7CB7D-F184-43C7-B6FD-03D728E1BBFF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</p:spPr>
        <p:txBody>
          <a:bodyPr anchor="b"/>
          <a:lstStyle>
            <a:lvl1pPr algn="l">
              <a:buNone/>
              <a:defRPr sz="4200" b="0"/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8198-4617-485E-9585-4840B69DBBA6}" type="datetime1">
              <a:rPr lang="en-US" smtClean="0"/>
              <a:pPr/>
              <a:t>10/30/2019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1600200" cy="31242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362200" y="1428750"/>
            <a:ext cx="64008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57668" y="0"/>
            <a:ext cx="7586332" cy="3419856"/>
          </a:xfrm>
          <a:solidFill>
            <a:schemeClr val="tx2">
              <a:shade val="50000"/>
            </a:schemeClr>
          </a:solidFill>
          <a:ln>
            <a:noFill/>
          </a:ln>
        </p:spPr>
        <p:txBody>
          <a:bodyPr/>
          <a:lstStyle>
            <a:lvl1pPr>
              <a:buNone/>
              <a:defRPr sz="3200"/>
            </a:lvl1pPr>
            <a:extLst/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3490722"/>
            <a:ext cx="7589520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543300"/>
            <a:ext cx="7315200" cy="4572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4686300"/>
            <a:ext cx="2667000" cy="273844"/>
          </a:xfrm>
        </p:spPr>
        <p:txBody>
          <a:bodyPr rtlCol="0"/>
          <a:lstStyle/>
          <a:p>
            <a:fld id="{E4606EA6-EFEA-4C30-9264-4F9291A5780D}" type="datetime1">
              <a:rPr lang="en-US" smtClean="0"/>
              <a:pPr/>
              <a:t>10/30/2019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>
              <a:defRPr sz="2800"/>
            </a:lvl1pPr>
            <a:extLst/>
          </a:lstStyle>
          <a:p>
            <a:pPr algn="ctr"/>
            <a:fld id="{8F82E0A0-C266-4798-8C8F-B9F91E9DA37E}" type="slidenum">
              <a:rPr lang="en-US" sz="28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28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4686155"/>
            <a:ext cx="4572000" cy="273844"/>
          </a:xfrm>
        </p:spPr>
        <p:txBody>
          <a:bodyPr rtlCol="0"/>
          <a:lstStyle/>
          <a:p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352550"/>
            <a:ext cx="8153400" cy="324231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400">
                <a:solidFill>
                  <a:schemeClr val="tx2"/>
                </a:solidFill>
              </a:defRPr>
            </a:lvl1pPr>
            <a:extLst/>
          </a:lstStyle>
          <a:p>
            <a:fld id="{E4606EA6-EFEA-4C30-9264-4F9291A5780D}" type="datetime1">
              <a:rPr lang="en-US" smtClean="0"/>
              <a:pPr/>
              <a:t>10/30/2019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4686155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</a:defRPr>
            </a:lvl1pPr>
            <a:extLst/>
          </a:lstStyle>
          <a:p>
            <a:pPr algn="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09517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12946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129460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123507"/>
            <a:ext cx="533400" cy="183357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</p:sldLayoutIdLst>
  <p:txStyles>
    <p:titleStyle>
      <a:lvl1pPr algn="l" rtl="0" eaLnBrk="1" latinLnBrk="0" hangingPunct="1">
        <a:spcBef>
          <a:spcPct val="0"/>
        </a:spcBef>
        <a:buNone/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81633" tIns="40817" rIns="81633" bIns="4081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81633" tIns="40817" rIns="81633" bIns="408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81633" tIns="40817" rIns="81633" bIns="40817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6333" fontAlgn="base" hangingPunct="0">
              <a:spcBef>
                <a:spcPct val="0"/>
              </a:spcBef>
              <a:spcAft>
                <a:spcPct val="0"/>
              </a:spcAft>
              <a:buFont typeface="Times New Roman" pitchFamily="16" charset="0"/>
              <a:buNone/>
              <a:defRPr/>
            </a:pPr>
            <a:fld id="{369876E0-A833-4823-AE91-B28251E09EF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SimSun" charset="-122"/>
              </a:rPr>
              <a:pPr defTabSz="816333" fontAlgn="base" hangingPunct="0">
                <a:spcBef>
                  <a:spcPct val="0"/>
                </a:spcBef>
                <a:spcAft>
                  <a:spcPct val="0"/>
                </a:spcAft>
                <a:buFont typeface="Times New Roman" pitchFamily="16" charset="0"/>
                <a:buNone/>
                <a:defRPr/>
              </a:pPr>
              <a:t>10/30/2019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SimSun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81633" tIns="40817" rIns="81633" bIns="40817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6333" fontAlgn="base" hangingPunct="0">
              <a:spcBef>
                <a:spcPct val="0"/>
              </a:spcBef>
              <a:spcAft>
                <a:spcPct val="0"/>
              </a:spcAft>
              <a:buFont typeface="Times New Roman" pitchFamily="16" charset="0"/>
              <a:buNone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SimSun" charset="-122"/>
            </a:endParaRPr>
          </a:p>
          <a:p>
            <a:pPr defTabSz="816333" fontAlgn="base" hangingPunct="0">
              <a:spcBef>
                <a:spcPct val="0"/>
              </a:spcBef>
              <a:spcAft>
                <a:spcPct val="0"/>
              </a:spcAft>
              <a:buFont typeface="Times New Roman" pitchFamily="16" charset="0"/>
              <a:buNone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SimSun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81633" tIns="40817" rIns="81633" bIns="40817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6333" fontAlgn="base" hangingPunct="0">
              <a:spcBef>
                <a:spcPct val="0"/>
              </a:spcBef>
              <a:spcAft>
                <a:spcPct val="0"/>
              </a:spcAft>
              <a:buFont typeface="Times New Roman" pitchFamily="16" charset="0"/>
              <a:buNone/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charset="0"/>
              <a:ea typeface="SimSun" charset="-122"/>
              <a:cs typeface="Arial" panose="020B0604020202020204" pitchFamily="34" charset="0"/>
            </a:endParaRPr>
          </a:p>
          <a:p>
            <a:pPr defTabSz="816333" fontAlgn="base" hangingPunct="0">
              <a:spcBef>
                <a:spcPct val="0"/>
              </a:spcBef>
              <a:spcAft>
                <a:spcPct val="0"/>
              </a:spcAft>
              <a:buFont typeface="Times New Roman" pitchFamily="16" charset="0"/>
              <a:buNone/>
              <a:defRPr/>
            </a:pPr>
            <a:fld id="{185436D3-41C2-48BF-9212-0BED5C8721DE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SimSun" charset="-122"/>
                <a:cs typeface="Arial" panose="020B0604020202020204" pitchFamily="34" charset="0"/>
              </a:rPr>
              <a:pPr defTabSz="816333" fontAlgn="base" hangingPunct="0">
                <a:spcBef>
                  <a:spcPct val="0"/>
                </a:spcBef>
                <a:spcAft>
                  <a:spcPct val="0"/>
                </a:spcAft>
                <a:buFont typeface="Times New Roman" pitchFamily="16" charset="0"/>
                <a:buNone/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charset="0"/>
              <a:ea typeface="SimSun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74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816333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125" indent="-306125" algn="l" defTabSz="816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3271" indent="-255104" algn="l" defTabSz="816333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416" indent="-204083" algn="l" defTabSz="816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583" indent="-204083" algn="l" defTabSz="816333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750" indent="-204083" algn="l" defTabSz="816333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916" indent="-204083" algn="l" defTabSz="816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083" indent="-204083" algn="l" defTabSz="816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249" indent="-204083" algn="l" defTabSz="816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416" indent="-204083" algn="l" defTabSz="816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3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67" algn="l" defTabSz="8163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33" algn="l" defTabSz="8163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00" algn="l" defTabSz="8163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666" algn="l" defTabSz="8163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833" algn="l" defTabSz="8163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999" algn="l" defTabSz="8163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166" algn="l" defTabSz="8163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332" algn="l" defTabSz="81633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51435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250116"/>
            <a:ext cx="8229600" cy="463923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561242" y="-16133"/>
            <a:ext cx="3679116" cy="52443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649096" y="-16133"/>
            <a:ext cx="3505200" cy="4679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770748"/>
            <a:ext cx="7024744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3" y="1742739"/>
            <a:ext cx="6777317" cy="2631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16836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AE138DF8-DDB8-4F0B-8463-4AB24D7894F1}" type="datetimeFigureOut">
              <a:rPr lang="en-GB" smtClean="0"/>
              <a:pPr/>
              <a:t>30/10/2019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4389120"/>
            <a:ext cx="350215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GB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168369"/>
            <a:ext cx="133215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07EE5DFA-2C3F-4D78-85C6-44CEF9018D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64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microsoft.com/office/2007/relationships/hdphoto" Target="../media/hdphoto4.wdp"/><Relationship Id="rId4" Type="http://schemas.openxmlformats.org/officeDocument/2006/relationships/image" Target="../media/image6.jpe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5.wdp"/><Relationship Id="rId7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hdphoto" Target="../media/hdphoto5.wdp"/><Relationship Id="rId7" Type="http://schemas.openxmlformats.org/officeDocument/2006/relationships/image" Target="../media/image22.png"/><Relationship Id="rId12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.jpeg"/><Relationship Id="rId11" Type="http://schemas.openxmlformats.org/officeDocument/2006/relationships/image" Target="../media/image16.png"/><Relationship Id="rId5" Type="http://schemas.openxmlformats.org/officeDocument/2006/relationships/image" Target="../media/image19.jpeg"/><Relationship Id="rId10" Type="http://schemas.microsoft.com/office/2007/relationships/hdphoto" Target="../media/hdphoto6.wdp"/><Relationship Id="rId4" Type="http://schemas.openxmlformats.org/officeDocument/2006/relationships/image" Target="../media/image18.jpe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png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.jpe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jpeg"/><Relationship Id="rId11" Type="http://schemas.openxmlformats.org/officeDocument/2006/relationships/image" Target="../media/image31.jpeg"/><Relationship Id="rId5" Type="http://schemas.openxmlformats.org/officeDocument/2006/relationships/image" Target="../media/image27.jpeg"/><Relationship Id="rId10" Type="http://schemas.microsoft.com/office/2007/relationships/hdphoto" Target="../media/hdphoto10.wdp"/><Relationship Id="rId4" Type="http://schemas.openxmlformats.org/officeDocument/2006/relationships/image" Target="../media/image6.jpe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png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.jpe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4F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LBEALING-TC\Share\SCHOOL EFFECTIVENESS\HEALTH IMPROVEMENT\HealthySchools\Communications\Photos\Healthy eating parent workshops\IMAG32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19"/>
          <a:stretch/>
        </p:blipFill>
        <p:spPr bwMode="auto">
          <a:xfrm>
            <a:off x="-62272" y="7937"/>
            <a:ext cx="91707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38125" r="22958" b="33906"/>
          <a:stretch/>
        </p:blipFill>
        <p:spPr bwMode="auto">
          <a:xfrm>
            <a:off x="11484768" y="8718443"/>
            <a:ext cx="4499429" cy="259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5" descr="https://d3ui957tjb5bqd.cloudfront.net/images/screenshots/products/31/312/312530/qwerty-f.jpg?142178402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-62272" y="3645044"/>
            <a:ext cx="9235566" cy="866622"/>
          </a:xfrm>
          <a:prstGeom prst="rect">
            <a:avLst/>
          </a:prstGeom>
          <a:solidFill>
            <a:srgbClr val="F9B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-35496" y="3674517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Calibri" panose="020F0502020204030204" pitchFamily="34" charset="0"/>
              </a:rPr>
              <a:t>Healthy eating workshop for parents</a:t>
            </a:r>
          </a:p>
        </p:txBody>
      </p:sp>
    </p:spTree>
    <p:extLst>
      <p:ext uri="{BB962C8B-B14F-4D97-AF65-F5344CB8AC3E}">
        <p14:creationId xmlns:p14="http://schemas.microsoft.com/office/powerpoint/2010/main" val="1499236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3812" y="0"/>
            <a:ext cx="9193213" cy="5143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10678" y="265629"/>
            <a:ext cx="8481327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311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Put together a healthy lunchbox</a:t>
            </a:r>
          </a:p>
        </p:txBody>
      </p:sp>
      <p:sp>
        <p:nvSpPr>
          <p:cNvPr id="6" name="Rectangle 5"/>
          <p:cNvSpPr/>
          <p:nvPr/>
        </p:nvSpPr>
        <p:spPr>
          <a:xfrm>
            <a:off x="-36512" y="339502"/>
            <a:ext cx="519672" cy="4918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HS-Ealing-logo - Copy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319686"/>
            <a:ext cx="1093430" cy="69533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7" descr="Ealingmon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84" y="4319686"/>
            <a:ext cx="1070491" cy="66644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AutoShape 2" descr="Image result for healthy and unhealthy lunch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Image result for healthy and unhealthy lunchbox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6" descr="C:\Users\McGregorN\Downloads\IMG_20140509_09124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/>
          <a:stretch/>
        </p:blipFill>
        <p:spPr bwMode="auto">
          <a:xfrm rot="16200000">
            <a:off x="4816636" y="952957"/>
            <a:ext cx="2919545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McGregorN\Downloads\IMG_20140509_09442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73" t="15346" r="13121" b="12500"/>
          <a:stretch/>
        </p:blipFill>
        <p:spPr bwMode="auto">
          <a:xfrm>
            <a:off x="673044" y="1400139"/>
            <a:ext cx="3511624" cy="2778043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921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3812" y="0"/>
            <a:ext cx="9193213" cy="5143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-36512" y="339502"/>
            <a:ext cx="519672" cy="4918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HS-Ealing-logo - Copy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319686"/>
            <a:ext cx="1093430" cy="69533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7" descr="Ealingmon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84" y="4319686"/>
            <a:ext cx="1070491" cy="66644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AutoShape 2" descr="Image result for healthy and unhealthy lunch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Image result for healthy and unhealthy lunchbox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" name="Picture 2" descr="http://www.ameyonline.co.uk/wp-content/uploads/2013/04/lunchbox-pink-white-500x5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1200228"/>
            <a:ext cx="3099319" cy="309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www.ameyonline.co.uk/wp-content/uploads/2013/04/lunchbox-green-yellow-500x5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491" y="1275606"/>
            <a:ext cx="3145095" cy="314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305235" y="2294503"/>
            <a:ext cx="100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prstClr val="white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33627" y="2332469"/>
            <a:ext cx="100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prstClr val="white"/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932" b="91892" l="9234" r="94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00" r="6989"/>
          <a:stretch/>
        </p:blipFill>
        <p:spPr bwMode="auto">
          <a:xfrm>
            <a:off x="1204361" y="2749886"/>
            <a:ext cx="1224951" cy="7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6" b="89571" l="2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77" r="30695" b="10251"/>
          <a:stretch/>
        </p:blipFill>
        <p:spPr bwMode="auto">
          <a:xfrm>
            <a:off x="2953307" y="2644926"/>
            <a:ext cx="911005" cy="80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932" b="91892" l="9234" r="94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00" r="6989"/>
          <a:stretch/>
        </p:blipFill>
        <p:spPr bwMode="auto">
          <a:xfrm>
            <a:off x="4790395" y="2858918"/>
            <a:ext cx="1224951" cy="7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6" b="89571" l="2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77" r="30695" b="10251"/>
          <a:stretch/>
        </p:blipFill>
        <p:spPr bwMode="auto">
          <a:xfrm>
            <a:off x="6539341" y="2753958"/>
            <a:ext cx="911005" cy="80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32495" y="339502"/>
            <a:ext cx="8558723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311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How much hidden sugar &amp; fat in that lunchbox?</a:t>
            </a:r>
          </a:p>
        </p:txBody>
      </p:sp>
    </p:spTree>
    <p:extLst>
      <p:ext uri="{BB962C8B-B14F-4D97-AF65-F5344CB8AC3E}">
        <p14:creationId xmlns:p14="http://schemas.microsoft.com/office/powerpoint/2010/main" val="2247298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510902"/>
            <a:ext cx="7456674" cy="857250"/>
          </a:xfrm>
        </p:spPr>
        <p:txBody>
          <a:bodyPr>
            <a:noAutofit/>
          </a:bodyPr>
          <a:lstStyle/>
          <a:p>
            <a:pPr algn="ctr"/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How many teaspoons of fat and sugar are in this lunchbox?</a:t>
            </a:r>
          </a:p>
        </p:txBody>
      </p:sp>
      <p:pic>
        <p:nvPicPr>
          <p:cNvPr id="1026" name="Picture 2" descr="C:\Users\McGregorN\Downloads\IMG_20140509_0944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52" t="16603" r="13633" b="9819"/>
          <a:stretch/>
        </p:blipFill>
        <p:spPr bwMode="auto">
          <a:xfrm>
            <a:off x="-4933056" y="-1532706"/>
            <a:ext cx="3765535" cy="2210117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cGregorN\Downloads\IMG_20140509_0935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664" y="4502578"/>
            <a:ext cx="2845178" cy="286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cGregorN\Downloads\IMG_20140509_0934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377" y="-1368152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cGregorN\Downloads\IMG_20140509_0933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3095" y="1913020"/>
            <a:ext cx="3672408" cy="323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cGregorN\Downloads\IMG_20140509_0912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28030" y="658985"/>
            <a:ext cx="3576716" cy="521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McGregorN\Downloads\IMG_20140509_09442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82" b="93930" l="8912" r="98457">
                        <a14:foregroundMark x1="30324" y1="55401" x2="30324" y2="55401"/>
                        <a14:foregroundMark x1="27122" y1="52572" x2="27122" y2="52572"/>
                        <a14:foregroundMark x1="36034" y1="57767" x2="36034" y2="57767"/>
                        <a14:foregroundMark x1="32832" y1="53498" x2="32832" y2="53498"/>
                        <a14:foregroundMark x1="28549" y1="57767" x2="28549" y2="57767"/>
                        <a14:foregroundMark x1="29977" y1="61111" x2="29977" y2="61111"/>
                        <a14:foregroundMark x1="34606" y1="58745" x2="34606" y2="58745"/>
                        <a14:foregroundMark x1="61343" y1="41615" x2="61343" y2="41615"/>
                        <a14:foregroundMark x1="62770" y1="35442" x2="62770" y2="35442"/>
                        <a14:foregroundMark x1="62770" y1="33539" x2="62770" y2="33539"/>
                        <a14:foregroundMark x1="81674" y1="22119" x2="86343" y2="15432"/>
                        <a14:foregroundMark x1="79900" y1="22582" x2="85262" y2="15947"/>
                        <a14:foregroundMark x1="75270" y1="28292" x2="75270" y2="28292"/>
                        <a14:foregroundMark x1="75270" y1="28292" x2="75270" y2="28292"/>
                        <a14:foregroundMark x1="75965" y1="27366" x2="75965" y2="27366"/>
                        <a14:foregroundMark x1="73843" y1="34465" x2="73843" y2="34465"/>
                        <a14:foregroundMark x1="69213" y1="31636" x2="69213" y2="31636"/>
                        <a14:foregroundMark x1="66358" y1="28292" x2="66358" y2="28292"/>
                        <a14:foregroundMark x1="66358" y1="26389" x2="66358" y2="26389"/>
                        <a14:foregroundMark x1="69213" y1="26389" x2="69213" y2="26389"/>
                        <a14:foregroundMark x1="66011" y1="26389" x2="64583" y2="26389"/>
                        <a14:foregroundMark x1="59915" y1="26389" x2="59915" y2="26389"/>
                        <a14:foregroundMark x1="61728" y1="30658" x2="61728" y2="30658"/>
                        <a14:foregroundMark x1="58140" y1="33076" x2="56713" y2="35905"/>
                        <a14:foregroundMark x1="56713" y1="36883" x2="56713" y2="36883"/>
                        <a14:foregroundMark x1="67438" y1="36883" x2="67438" y2="36883"/>
                        <a14:foregroundMark x1="68866" y1="33076" x2="68866" y2="33076"/>
                        <a14:foregroundMark x1="65625" y1="27366" x2="65625" y2="27366"/>
                        <a14:foregroundMark x1="63850" y1="24949" x2="63850" y2="24949"/>
                        <a14:foregroundMark x1="59915" y1="24486" x2="59915" y2="24486"/>
                        <a14:foregroundMark x1="55633" y1="32562" x2="55633" y2="32562"/>
                        <a14:foregroundMark x1="75617" y1="41615" x2="75617" y2="41615"/>
                        <a14:foregroundMark x1="70988" y1="46862" x2="70988" y2="46862"/>
                        <a14:foregroundMark x1="24614" y1="83951" x2="24614" y2="83951"/>
                        <a14:foregroundMark x1="71335" y1="56379" x2="71335" y2="56379"/>
                        <a14:foregroundMark x1="72415" y1="67284" x2="72415" y2="67284"/>
                        <a14:foregroundMark x1="72068" y1="53961" x2="72068" y2="53961"/>
                        <a14:foregroundMark x1="69560" y1="63014" x2="69560" y2="63014"/>
                        <a14:foregroundMark x1="70988" y1="61111" x2="70988" y2="61111"/>
                        <a14:foregroundMark x1="70640" y1="73508" x2="70640" y2="73508"/>
                        <a14:foregroundMark x1="60995" y1="85391" x2="60995" y2="85391"/>
                        <a14:foregroundMark x1="58140" y1="85854" x2="58140" y2="85854"/>
                        <a14:foregroundMark x1="67052" y1="83488" x2="67052" y2="83488"/>
                        <a14:foregroundMark x1="64583" y1="83951" x2="64583" y2="83951"/>
                        <a14:foregroundMark x1="70988" y1="83488" x2="70988" y2="83488"/>
                        <a14:foregroundMark x1="72762" y1="79167" x2="72762" y2="79167"/>
                        <a14:foregroundMark x1="72068" y1="77778" x2="72068" y2="77778"/>
                        <a14:foregroundMark x1="72068" y1="74434" x2="72068" y2="74434"/>
                        <a14:foregroundMark x1="70988" y1="67284" x2="70988" y2="67284"/>
                        <a14:foregroundMark x1="70988" y1="66821" x2="70988" y2="66821"/>
                        <a14:foregroundMark x1="72762" y1="69702" x2="72762" y2="69702"/>
                        <a14:foregroundMark x1="70640" y1="71091" x2="70640" y2="71091"/>
                        <a14:foregroundMark x1="72415" y1="63014" x2="72415" y2="63014"/>
                        <a14:foregroundMark x1="70293" y1="49691" x2="70293" y2="49691"/>
                        <a14:foregroundMark x1="71682" y1="59671" x2="71682" y2="59671"/>
                        <a14:foregroundMark x1="72415" y1="49691" x2="72415" y2="49691"/>
                        <a14:foregroundMark x1="54591" y1="29270" x2="54591" y2="292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98" t="15028" r="12920" b="9344"/>
          <a:stretch/>
        </p:blipFill>
        <p:spPr bwMode="auto">
          <a:xfrm>
            <a:off x="10548666" y="1761660"/>
            <a:ext cx="3956035" cy="227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67544" y="357504"/>
            <a:ext cx="8136904" cy="4428492"/>
          </a:xfrm>
          <a:prstGeom prst="rect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688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cGregorN\Downloads\IMG_20140509_0944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52" t="16603" r="13633" b="9819"/>
          <a:stretch/>
        </p:blipFill>
        <p:spPr bwMode="auto">
          <a:xfrm>
            <a:off x="-4933056" y="-1532706"/>
            <a:ext cx="3765535" cy="2210117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cGregorN\Downloads\IMG_20140509_0935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664" y="4502578"/>
            <a:ext cx="2845178" cy="286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cGregorN\Downloads\IMG_20140509_0934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377" y="-1368152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/>
          <p:cNvSpPr/>
          <p:nvPr/>
        </p:nvSpPr>
        <p:spPr>
          <a:xfrm>
            <a:off x="467544" y="357504"/>
            <a:ext cx="8136904" cy="4428492"/>
          </a:xfrm>
          <a:prstGeom prst="rect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029" name="Picture 5" descr="C:\Users\McGregorN\Downloads\IMG_20140509_0933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3095" y="1913020"/>
            <a:ext cx="3672408" cy="323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McGregorN\Downloads\IMG_20140509_09442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82" b="93930" l="8912" r="98457">
                        <a14:foregroundMark x1="30324" y1="55401" x2="30324" y2="55401"/>
                        <a14:foregroundMark x1="27122" y1="52572" x2="27122" y2="52572"/>
                        <a14:foregroundMark x1="36034" y1="57767" x2="36034" y2="57767"/>
                        <a14:foregroundMark x1="32832" y1="53498" x2="32832" y2="53498"/>
                        <a14:foregroundMark x1="28549" y1="57767" x2="28549" y2="57767"/>
                        <a14:foregroundMark x1="29977" y1="61111" x2="29977" y2="61111"/>
                        <a14:foregroundMark x1="34606" y1="58745" x2="34606" y2="58745"/>
                        <a14:foregroundMark x1="61343" y1="41615" x2="61343" y2="41615"/>
                        <a14:foregroundMark x1="62770" y1="35442" x2="62770" y2="35442"/>
                        <a14:foregroundMark x1="62770" y1="33539" x2="62770" y2="33539"/>
                        <a14:foregroundMark x1="81674" y1="22119" x2="86343" y2="15432"/>
                        <a14:foregroundMark x1="79900" y1="22582" x2="85262" y2="15947"/>
                        <a14:foregroundMark x1="75270" y1="28292" x2="75270" y2="28292"/>
                        <a14:foregroundMark x1="75270" y1="28292" x2="75270" y2="28292"/>
                        <a14:foregroundMark x1="75965" y1="27366" x2="75965" y2="27366"/>
                        <a14:foregroundMark x1="73843" y1="34465" x2="73843" y2="34465"/>
                        <a14:foregroundMark x1="69213" y1="31636" x2="69213" y2="31636"/>
                        <a14:foregroundMark x1="66358" y1="28292" x2="66358" y2="28292"/>
                        <a14:foregroundMark x1="66358" y1="26389" x2="66358" y2="26389"/>
                        <a14:foregroundMark x1="69213" y1="26389" x2="69213" y2="26389"/>
                        <a14:foregroundMark x1="66011" y1="26389" x2="64583" y2="26389"/>
                        <a14:foregroundMark x1="59915" y1="26389" x2="59915" y2="26389"/>
                        <a14:foregroundMark x1="61728" y1="30658" x2="61728" y2="30658"/>
                        <a14:foregroundMark x1="58140" y1="33076" x2="56713" y2="35905"/>
                        <a14:foregroundMark x1="56713" y1="36883" x2="56713" y2="36883"/>
                        <a14:foregroundMark x1="67438" y1="36883" x2="67438" y2="36883"/>
                        <a14:foregroundMark x1="68866" y1="33076" x2="68866" y2="33076"/>
                        <a14:foregroundMark x1="65625" y1="27366" x2="65625" y2="27366"/>
                        <a14:foregroundMark x1="63850" y1="24949" x2="63850" y2="24949"/>
                        <a14:foregroundMark x1="59915" y1="24486" x2="59915" y2="24486"/>
                        <a14:foregroundMark x1="55633" y1="32562" x2="55633" y2="32562"/>
                        <a14:foregroundMark x1="75617" y1="41615" x2="75617" y2="41615"/>
                        <a14:foregroundMark x1="70988" y1="46862" x2="70988" y2="46862"/>
                        <a14:foregroundMark x1="24614" y1="83951" x2="24614" y2="83951"/>
                        <a14:foregroundMark x1="71335" y1="56379" x2="71335" y2="56379"/>
                        <a14:foregroundMark x1="72415" y1="67284" x2="72415" y2="67284"/>
                        <a14:foregroundMark x1="72068" y1="53961" x2="72068" y2="53961"/>
                        <a14:foregroundMark x1="69560" y1="63014" x2="69560" y2="63014"/>
                        <a14:foregroundMark x1="70988" y1="61111" x2="70988" y2="61111"/>
                        <a14:foregroundMark x1="70640" y1="73508" x2="70640" y2="73508"/>
                        <a14:foregroundMark x1="60995" y1="85391" x2="60995" y2="85391"/>
                        <a14:foregroundMark x1="58140" y1="85854" x2="58140" y2="85854"/>
                        <a14:foregroundMark x1="67052" y1="83488" x2="67052" y2="83488"/>
                        <a14:foregroundMark x1="64583" y1="83951" x2="64583" y2="83951"/>
                        <a14:foregroundMark x1="70988" y1="83488" x2="70988" y2="83488"/>
                        <a14:foregroundMark x1="72762" y1="79167" x2="72762" y2="79167"/>
                        <a14:foregroundMark x1="72068" y1="77778" x2="72068" y2="77778"/>
                        <a14:foregroundMark x1="72068" y1="74434" x2="72068" y2="74434"/>
                        <a14:foregroundMark x1="70988" y1="67284" x2="70988" y2="67284"/>
                        <a14:foregroundMark x1="70988" y1="66821" x2="70988" y2="66821"/>
                        <a14:foregroundMark x1="72762" y1="69702" x2="72762" y2="69702"/>
                        <a14:foregroundMark x1="70640" y1="71091" x2="70640" y2="71091"/>
                        <a14:foregroundMark x1="72415" y1="63014" x2="72415" y2="63014"/>
                        <a14:foregroundMark x1="70293" y1="49691" x2="70293" y2="49691"/>
                        <a14:foregroundMark x1="71682" y1="59671" x2="71682" y2="59671"/>
                        <a14:foregroundMark x1="72415" y1="49691" x2="72415" y2="49691"/>
                        <a14:foregroundMark x1="54591" y1="29270" x2="54591" y2="292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98" t="15028" r="12920" b="9344"/>
          <a:stretch/>
        </p:blipFill>
        <p:spPr bwMode="auto">
          <a:xfrm>
            <a:off x="10548666" y="1761660"/>
            <a:ext cx="3956035" cy="227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5650094"/>
            <a:ext cx="51308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prstClr val="black"/>
                </a:solidFill>
              </a:rPr>
              <a:t>SUGAR: 35 TEASPOONS</a:t>
            </a:r>
          </a:p>
          <a:p>
            <a:endParaRPr lang="en-GB" sz="2800" b="1" dirty="0">
              <a:solidFill>
                <a:prstClr val="black"/>
              </a:solidFill>
            </a:endParaRPr>
          </a:p>
          <a:p>
            <a:r>
              <a:rPr lang="en-GB" sz="2800" b="1" dirty="0">
                <a:solidFill>
                  <a:prstClr val="black"/>
                </a:solidFill>
              </a:rPr>
              <a:t>FAT: 19 TEASPOONS</a:t>
            </a:r>
          </a:p>
        </p:txBody>
      </p:sp>
      <p:pic>
        <p:nvPicPr>
          <p:cNvPr id="1030" name="Picture 6" descr="C:\Users\McGregorN\Downloads\IMG_20140509_09124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60981" y="-311125"/>
            <a:ext cx="1564095" cy="219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99107" y="1275608"/>
            <a:ext cx="8166954" cy="2092985"/>
            <a:chOff x="499107" y="1855346"/>
            <a:chExt cx="8166954" cy="2790647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932" b="91892" l="9234" r="94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6989"/>
            <a:stretch/>
          </p:blipFill>
          <p:spPr bwMode="auto">
            <a:xfrm>
              <a:off x="499107" y="1884078"/>
              <a:ext cx="1224951" cy="7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932" b="91892" l="9234" r="94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6989"/>
            <a:stretch/>
          </p:blipFill>
          <p:spPr bwMode="auto">
            <a:xfrm>
              <a:off x="1435211" y="1884078"/>
              <a:ext cx="1224951" cy="7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932" b="91892" l="9234" r="94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6989"/>
            <a:stretch/>
          </p:blipFill>
          <p:spPr bwMode="auto">
            <a:xfrm>
              <a:off x="2515331" y="1884078"/>
              <a:ext cx="1224951" cy="7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932" b="91892" l="9234" r="94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6989"/>
            <a:stretch/>
          </p:blipFill>
          <p:spPr bwMode="auto">
            <a:xfrm>
              <a:off x="3451435" y="1884078"/>
              <a:ext cx="1224951" cy="7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932" b="91892" l="9234" r="94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6989"/>
            <a:stretch/>
          </p:blipFill>
          <p:spPr bwMode="auto">
            <a:xfrm>
              <a:off x="4459547" y="1867573"/>
              <a:ext cx="1224951" cy="7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932" b="91892" l="9234" r="94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6989"/>
            <a:stretch/>
          </p:blipFill>
          <p:spPr bwMode="auto">
            <a:xfrm>
              <a:off x="5394836" y="1855346"/>
              <a:ext cx="1224951" cy="7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932" b="91892" l="9234" r="94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6989"/>
            <a:stretch/>
          </p:blipFill>
          <p:spPr bwMode="auto">
            <a:xfrm>
              <a:off x="6352606" y="1905795"/>
              <a:ext cx="1224951" cy="7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932" b="91892" l="9234" r="94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6989"/>
            <a:stretch/>
          </p:blipFill>
          <p:spPr bwMode="auto">
            <a:xfrm>
              <a:off x="7288710" y="1905795"/>
              <a:ext cx="1224951" cy="7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932" b="91892" l="9234" r="94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6989"/>
            <a:stretch/>
          </p:blipFill>
          <p:spPr bwMode="auto">
            <a:xfrm>
              <a:off x="595421" y="2388265"/>
              <a:ext cx="1224951" cy="7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932" b="91892" l="9234" r="94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6989"/>
            <a:stretch/>
          </p:blipFill>
          <p:spPr bwMode="auto">
            <a:xfrm>
              <a:off x="1531525" y="2388265"/>
              <a:ext cx="1224951" cy="7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932" b="91892" l="9234" r="94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6989"/>
            <a:stretch/>
          </p:blipFill>
          <p:spPr bwMode="auto">
            <a:xfrm>
              <a:off x="2611645" y="2388265"/>
              <a:ext cx="1224951" cy="7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932" b="91892" l="9234" r="94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6989"/>
            <a:stretch/>
          </p:blipFill>
          <p:spPr bwMode="auto">
            <a:xfrm>
              <a:off x="3547749" y="2388265"/>
              <a:ext cx="1224951" cy="7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932" b="91892" l="9234" r="94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6989"/>
            <a:stretch/>
          </p:blipFill>
          <p:spPr bwMode="auto">
            <a:xfrm>
              <a:off x="4555861" y="2371760"/>
              <a:ext cx="1224951" cy="7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932" b="91892" l="9234" r="94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6989"/>
            <a:stretch/>
          </p:blipFill>
          <p:spPr bwMode="auto">
            <a:xfrm>
              <a:off x="5491150" y="2359533"/>
              <a:ext cx="1224951" cy="7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932" b="91892" l="9234" r="94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6989"/>
            <a:stretch/>
          </p:blipFill>
          <p:spPr bwMode="auto">
            <a:xfrm>
              <a:off x="6448920" y="2409982"/>
              <a:ext cx="1224951" cy="7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932" b="91892" l="9234" r="94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6989"/>
            <a:stretch/>
          </p:blipFill>
          <p:spPr bwMode="auto">
            <a:xfrm>
              <a:off x="7385024" y="2409982"/>
              <a:ext cx="1224951" cy="7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932" b="91892" l="9234" r="94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6989"/>
            <a:stretch/>
          </p:blipFill>
          <p:spPr bwMode="auto">
            <a:xfrm>
              <a:off x="593014" y="2872780"/>
              <a:ext cx="1224951" cy="7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932" b="91892" l="9234" r="94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6989"/>
            <a:stretch/>
          </p:blipFill>
          <p:spPr bwMode="auto">
            <a:xfrm>
              <a:off x="1529118" y="2872780"/>
              <a:ext cx="1224951" cy="7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932" b="91892" l="9234" r="94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6989"/>
            <a:stretch/>
          </p:blipFill>
          <p:spPr bwMode="auto">
            <a:xfrm>
              <a:off x="2609238" y="2872780"/>
              <a:ext cx="1224951" cy="7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932" b="91892" l="9234" r="94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6989"/>
            <a:stretch/>
          </p:blipFill>
          <p:spPr bwMode="auto">
            <a:xfrm>
              <a:off x="3545342" y="2872780"/>
              <a:ext cx="1224951" cy="7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932" b="91892" l="9234" r="94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6989"/>
            <a:stretch/>
          </p:blipFill>
          <p:spPr bwMode="auto">
            <a:xfrm>
              <a:off x="4553454" y="2856275"/>
              <a:ext cx="1224951" cy="7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932" b="91892" l="9234" r="94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6989"/>
            <a:stretch/>
          </p:blipFill>
          <p:spPr bwMode="auto">
            <a:xfrm>
              <a:off x="5488743" y="2844048"/>
              <a:ext cx="1224951" cy="7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932" b="91892" l="9234" r="94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6989"/>
            <a:stretch/>
          </p:blipFill>
          <p:spPr bwMode="auto">
            <a:xfrm>
              <a:off x="6446513" y="2894497"/>
              <a:ext cx="1224951" cy="7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932" b="91892" l="9234" r="94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6989"/>
            <a:stretch/>
          </p:blipFill>
          <p:spPr bwMode="auto">
            <a:xfrm>
              <a:off x="7382617" y="2894497"/>
              <a:ext cx="1224951" cy="7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932" b="91892" l="9234" r="94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6989"/>
            <a:stretch/>
          </p:blipFill>
          <p:spPr bwMode="auto">
            <a:xfrm>
              <a:off x="651507" y="3430032"/>
              <a:ext cx="1224951" cy="7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932" b="91892" l="9234" r="94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6989"/>
            <a:stretch/>
          </p:blipFill>
          <p:spPr bwMode="auto">
            <a:xfrm>
              <a:off x="1587611" y="3430032"/>
              <a:ext cx="1224951" cy="7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932" b="91892" l="9234" r="94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6989"/>
            <a:stretch/>
          </p:blipFill>
          <p:spPr bwMode="auto">
            <a:xfrm>
              <a:off x="2667731" y="3430032"/>
              <a:ext cx="1224951" cy="7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932" b="91892" l="9234" r="94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6989"/>
            <a:stretch/>
          </p:blipFill>
          <p:spPr bwMode="auto">
            <a:xfrm>
              <a:off x="3603835" y="3430032"/>
              <a:ext cx="1224951" cy="7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932" b="91892" l="9234" r="94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6989"/>
            <a:stretch/>
          </p:blipFill>
          <p:spPr bwMode="auto">
            <a:xfrm>
              <a:off x="4611947" y="3413527"/>
              <a:ext cx="1224951" cy="7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932" b="91892" l="9234" r="94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6989"/>
            <a:stretch/>
          </p:blipFill>
          <p:spPr bwMode="auto">
            <a:xfrm>
              <a:off x="5547236" y="3401300"/>
              <a:ext cx="1224951" cy="7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932" b="91892" l="9234" r="94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6989"/>
            <a:stretch/>
          </p:blipFill>
          <p:spPr bwMode="auto">
            <a:xfrm>
              <a:off x="6505006" y="3451749"/>
              <a:ext cx="1224951" cy="7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932" b="91892" l="9234" r="94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6989"/>
            <a:stretch/>
          </p:blipFill>
          <p:spPr bwMode="auto">
            <a:xfrm>
              <a:off x="7441110" y="3451749"/>
              <a:ext cx="1224951" cy="7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932" b="91892" l="9234" r="94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6989"/>
            <a:stretch/>
          </p:blipFill>
          <p:spPr bwMode="auto">
            <a:xfrm>
              <a:off x="4676386" y="3942418"/>
              <a:ext cx="1224951" cy="7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932" b="91892" l="9234" r="94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6989"/>
            <a:stretch/>
          </p:blipFill>
          <p:spPr bwMode="auto">
            <a:xfrm>
              <a:off x="3629460" y="3873610"/>
              <a:ext cx="1224951" cy="7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932" b="91892" l="9234" r="94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0" r="6989"/>
            <a:stretch/>
          </p:blipFill>
          <p:spPr bwMode="auto">
            <a:xfrm>
              <a:off x="2684966" y="3942417"/>
              <a:ext cx="1224951" cy="7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770415" y="2405107"/>
              <a:ext cx="274877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b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35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67544" y="3435847"/>
            <a:ext cx="8140024" cy="1350149"/>
            <a:chOff x="67762" y="4738924"/>
            <a:chExt cx="8945146" cy="1811068"/>
          </a:xfrm>
        </p:grpSpPr>
        <p:pic>
          <p:nvPicPr>
            <p:cNvPr id="53" name="Picture 3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16" b="89571" l="25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77" r="30695" b="10251"/>
            <a:stretch/>
          </p:blipFill>
          <p:spPr bwMode="auto">
            <a:xfrm>
              <a:off x="660914" y="4738924"/>
              <a:ext cx="911005" cy="808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16" b="89571" l="25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77" r="30695" b="10251"/>
            <a:stretch/>
          </p:blipFill>
          <p:spPr bwMode="auto">
            <a:xfrm>
              <a:off x="2465169" y="4790632"/>
              <a:ext cx="911005" cy="808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3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16" b="89571" l="25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77" r="30695" b="10251"/>
            <a:stretch/>
          </p:blipFill>
          <p:spPr bwMode="auto">
            <a:xfrm>
              <a:off x="1556819" y="4790632"/>
              <a:ext cx="911005" cy="808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3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16" b="89571" l="25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77" r="30695" b="10251"/>
            <a:stretch/>
          </p:blipFill>
          <p:spPr bwMode="auto">
            <a:xfrm>
              <a:off x="3354364" y="4824932"/>
              <a:ext cx="911005" cy="808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3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16" b="89571" l="25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77" r="30695" b="10251"/>
            <a:stretch/>
          </p:blipFill>
          <p:spPr bwMode="auto">
            <a:xfrm>
              <a:off x="4262745" y="4823741"/>
              <a:ext cx="911005" cy="808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16" b="89571" l="25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77" r="30695" b="10251"/>
            <a:stretch/>
          </p:blipFill>
          <p:spPr bwMode="auto">
            <a:xfrm>
              <a:off x="6067000" y="4875449"/>
              <a:ext cx="911005" cy="808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3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16" b="89571" l="25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77" r="30695" b="10251"/>
            <a:stretch/>
          </p:blipFill>
          <p:spPr bwMode="auto">
            <a:xfrm>
              <a:off x="5158650" y="4875449"/>
              <a:ext cx="911005" cy="808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3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16" b="89571" l="25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77" r="30695" b="10251"/>
            <a:stretch/>
          </p:blipFill>
          <p:spPr bwMode="auto">
            <a:xfrm>
              <a:off x="6956195" y="4909749"/>
              <a:ext cx="911005" cy="808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3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16" b="89571" l="25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77" r="30695" b="10251"/>
            <a:stretch/>
          </p:blipFill>
          <p:spPr bwMode="auto">
            <a:xfrm>
              <a:off x="593014" y="5546269"/>
              <a:ext cx="911005" cy="808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3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16" b="89571" l="25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77" r="30695" b="10251"/>
            <a:stretch/>
          </p:blipFill>
          <p:spPr bwMode="auto">
            <a:xfrm>
              <a:off x="2441736" y="5513160"/>
              <a:ext cx="911005" cy="808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3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16" b="89571" l="25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77" r="30695" b="10251"/>
            <a:stretch/>
          </p:blipFill>
          <p:spPr bwMode="auto">
            <a:xfrm>
              <a:off x="1533386" y="5513160"/>
              <a:ext cx="911005" cy="808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3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16" b="89571" l="25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77" r="30695" b="10251"/>
            <a:stretch/>
          </p:blipFill>
          <p:spPr bwMode="auto">
            <a:xfrm>
              <a:off x="3330931" y="5547460"/>
              <a:ext cx="911005" cy="808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3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16" b="89571" l="25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77" r="30695" b="10251"/>
            <a:stretch/>
          </p:blipFill>
          <p:spPr bwMode="auto">
            <a:xfrm>
              <a:off x="4325743" y="5546269"/>
              <a:ext cx="911005" cy="808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3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16" b="89571" l="25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77" r="30695" b="10251"/>
            <a:stretch/>
          </p:blipFill>
          <p:spPr bwMode="auto">
            <a:xfrm>
              <a:off x="6129998" y="5597977"/>
              <a:ext cx="911005" cy="808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3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16" b="89571" l="25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77" r="30695" b="10251"/>
            <a:stretch/>
          </p:blipFill>
          <p:spPr bwMode="auto">
            <a:xfrm>
              <a:off x="5221648" y="5597977"/>
              <a:ext cx="911005" cy="808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3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16" b="89571" l="25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77" r="30695" b="10251"/>
            <a:stretch/>
          </p:blipFill>
          <p:spPr bwMode="auto">
            <a:xfrm>
              <a:off x="7019193" y="5632277"/>
              <a:ext cx="911005" cy="808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3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16" b="89571" l="25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77" r="30695" b="10251"/>
            <a:stretch/>
          </p:blipFill>
          <p:spPr bwMode="auto">
            <a:xfrm>
              <a:off x="7944930" y="4818126"/>
              <a:ext cx="911005" cy="808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3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16" b="89571" l="25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77" r="30695" b="10251"/>
            <a:stretch/>
          </p:blipFill>
          <p:spPr bwMode="auto">
            <a:xfrm>
              <a:off x="67762" y="5240928"/>
              <a:ext cx="911005" cy="808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3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16" b="89571" l="25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77" r="30695" b="10251"/>
            <a:stretch/>
          </p:blipFill>
          <p:spPr bwMode="auto">
            <a:xfrm>
              <a:off x="8101903" y="5547460"/>
              <a:ext cx="911005" cy="808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TextBox 71"/>
            <p:cNvSpPr txBox="1"/>
            <p:nvPr/>
          </p:nvSpPr>
          <p:spPr>
            <a:xfrm>
              <a:off x="3649037" y="5072664"/>
              <a:ext cx="274877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b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575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cGregorN\Downloads\IMG_20140509_0944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73" t="18039" r="16368" b="12500"/>
          <a:stretch/>
        </p:blipFill>
        <p:spPr bwMode="auto">
          <a:xfrm>
            <a:off x="2629483" y="1755914"/>
            <a:ext cx="4227935" cy="2878634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015114" y="627534"/>
            <a:ext cx="7456674" cy="8572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How many teaspoons of fat and sugar are in this lunchbox?</a:t>
            </a:r>
          </a:p>
        </p:txBody>
      </p:sp>
      <p:sp>
        <p:nvSpPr>
          <p:cNvPr id="4" name="Rectangle 3"/>
          <p:cNvSpPr/>
          <p:nvPr/>
        </p:nvSpPr>
        <p:spPr>
          <a:xfrm>
            <a:off x="467544" y="357504"/>
            <a:ext cx="8136904" cy="4428492"/>
          </a:xfrm>
          <a:prstGeom prst="rect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940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cGregorN\Downloads\IMG_20140509_0944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73" t="13088" r="12208" b="12500"/>
          <a:stretch/>
        </p:blipFill>
        <p:spPr bwMode="auto">
          <a:xfrm>
            <a:off x="3197848" y="598395"/>
            <a:ext cx="2304256" cy="1608778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7544" y="357504"/>
            <a:ext cx="8136904" cy="4428492"/>
          </a:xfrm>
          <a:prstGeom prst="rect">
            <a:avLst/>
          </a:pr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932" b="91892" l="9234" r="94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00" r="6989"/>
          <a:stretch/>
        </p:blipFill>
        <p:spPr bwMode="auto">
          <a:xfrm>
            <a:off x="2555779" y="2571752"/>
            <a:ext cx="1224951" cy="52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16" b="89571" l="2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77" r="30695" b="10251"/>
          <a:stretch/>
        </p:blipFill>
        <p:spPr bwMode="auto">
          <a:xfrm>
            <a:off x="2712751" y="3379759"/>
            <a:ext cx="911005" cy="606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932" b="91892" l="9234" r="94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00" r="6989"/>
          <a:stretch/>
        </p:blipFill>
        <p:spPr bwMode="auto">
          <a:xfrm>
            <a:off x="3231501" y="2683569"/>
            <a:ext cx="1224951" cy="52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16016" y="2385468"/>
            <a:ext cx="1332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ln w="18000">
                  <a:solidFill>
                    <a:srgbClr val="71685A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16016" y="3211251"/>
            <a:ext cx="1332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ln w="18000">
                  <a:solidFill>
                    <a:srgbClr val="71685A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05021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3812" y="0"/>
            <a:ext cx="9193213" cy="5143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10678" y="265629"/>
            <a:ext cx="8481327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311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Healthy snack tasting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-36512" y="339502"/>
            <a:ext cx="519672" cy="4918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HS-Ealing-logo - Copy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319686"/>
            <a:ext cx="1093430" cy="69533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7" descr="Ealingmon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84" y="4319686"/>
            <a:ext cx="1070491" cy="66644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170" name="Picture 2" descr="Image result for popcorn tesc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70" y="1779662"/>
            <a:ext cx="1860361" cy="186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raisins tesc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967" y="3209634"/>
            <a:ext cx="1896877" cy="189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Image result for snackajack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8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31653"/>
            <a:ext cx="1929587" cy="270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Image result for corn thins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6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913320"/>
            <a:ext cx="3312368" cy="220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Image result for tesco thins flatbread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78714"/>
            <a:ext cx="2333255" cy="233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1" descr="Image result for tesco bread sticks min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343" y="312738"/>
            <a:ext cx="1779662" cy="17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617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fld id="{E92D817A-A265-4AB6-A6DE-0F90EC0A9D82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CD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080355" y="2141443"/>
            <a:ext cx="748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Calibri" panose="020F0502020204030204" pitchFamily="34" charset="0"/>
              </a:rPr>
              <a:t>Resources for you to use</a:t>
            </a:r>
          </a:p>
        </p:txBody>
      </p:sp>
      <p:sp>
        <p:nvSpPr>
          <p:cNvPr id="8" name="Rectangle 7"/>
          <p:cNvSpPr/>
          <p:nvPr/>
        </p:nvSpPr>
        <p:spPr>
          <a:xfrm>
            <a:off x="1403648" y="2030738"/>
            <a:ext cx="543278" cy="97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865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3812" y="0"/>
            <a:ext cx="9193213" cy="5143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10678" y="265629"/>
            <a:ext cx="8481327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311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Workbook for parents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-36512" y="339502"/>
            <a:ext cx="519672" cy="4918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HS-Ealing-logo - Copy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319686"/>
            <a:ext cx="1093430" cy="69533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7" descr="Ealingmon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84" y="4319686"/>
            <a:ext cx="1070491" cy="66644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4" t="10821" r="27736" b="13840"/>
          <a:stretch/>
        </p:blipFill>
        <p:spPr bwMode="auto">
          <a:xfrm>
            <a:off x="3204642" y="1059582"/>
            <a:ext cx="2736304" cy="3751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873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3812" y="0"/>
            <a:ext cx="9193213" cy="5143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10678" y="265629"/>
            <a:ext cx="8481327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311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Sample session plan</a:t>
            </a:r>
          </a:p>
        </p:txBody>
      </p:sp>
      <p:sp>
        <p:nvSpPr>
          <p:cNvPr id="6" name="Rectangle 5"/>
          <p:cNvSpPr/>
          <p:nvPr/>
        </p:nvSpPr>
        <p:spPr>
          <a:xfrm>
            <a:off x="-36512" y="339502"/>
            <a:ext cx="519672" cy="4918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HS-Ealing-logo - Copy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319686"/>
            <a:ext cx="1093430" cy="69533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7" descr="Ealingmon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84" y="4319686"/>
            <a:ext cx="1070491" cy="66644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8" t="19480" r="28972" b="18906"/>
          <a:stretch/>
        </p:blipFill>
        <p:spPr bwMode="auto">
          <a:xfrm>
            <a:off x="3131840" y="968666"/>
            <a:ext cx="3196654" cy="3698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33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3812" y="0"/>
            <a:ext cx="9193213" cy="5143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83160" y="267494"/>
            <a:ext cx="8481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9B135"/>
                </a:solidFill>
                <a:latin typeface="Calibri" panose="020F0502020204030204" pitchFamily="34" charset="0"/>
              </a:rPr>
              <a:t>Aims of this session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-36512" y="483518"/>
            <a:ext cx="519672" cy="792088"/>
          </a:xfrm>
          <a:prstGeom prst="rect">
            <a:avLst/>
          </a:prstGeom>
          <a:solidFill>
            <a:srgbClr val="F9B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3536986" y="1745529"/>
            <a:ext cx="2187142" cy="2050355"/>
          </a:xfrm>
          <a:prstGeom prst="ellipse">
            <a:avLst/>
          </a:prstGeom>
          <a:solidFill>
            <a:srgbClr val="FFC000"/>
          </a:solidFill>
          <a:ln w="1016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50" tIns="37025" rIns="74050" bIns="37025" rtlCol="0" anchor="ctr"/>
          <a:lstStyle/>
          <a:p>
            <a:pPr algn="ctr" defTabSz="363119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2000" b="1" dirty="0">
                <a:solidFill>
                  <a:prstClr val="white"/>
                </a:solidFill>
                <a:latin typeface="Calibri" panose="020F0502020204030204" pitchFamily="34" charset="0"/>
              </a:rPr>
              <a:t>Provide ideas for engaging hard-to-reach parents</a:t>
            </a:r>
          </a:p>
        </p:txBody>
      </p:sp>
      <p:sp>
        <p:nvSpPr>
          <p:cNvPr id="10" name="Oval 9"/>
          <p:cNvSpPr/>
          <p:nvPr/>
        </p:nvSpPr>
        <p:spPr>
          <a:xfrm>
            <a:off x="6308668" y="1745530"/>
            <a:ext cx="2223772" cy="2050355"/>
          </a:xfrm>
          <a:prstGeom prst="ellipse">
            <a:avLst/>
          </a:prstGeom>
          <a:solidFill>
            <a:srgbClr val="61D6FF"/>
          </a:solidFill>
          <a:ln w="1016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50" tIns="37025" rIns="74050" bIns="37025" rtlCol="0" anchor="ctr"/>
          <a:lstStyle/>
          <a:p>
            <a:pPr algn="ctr" defTabSz="363119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2000" b="1" dirty="0">
                <a:solidFill>
                  <a:prstClr val="white"/>
                </a:solidFill>
                <a:latin typeface="Calibri" panose="020F0502020204030204" pitchFamily="34" charset="0"/>
              </a:rPr>
              <a:t>Improve your knowledge on healthy eating</a:t>
            </a:r>
          </a:p>
        </p:txBody>
      </p:sp>
      <p:sp>
        <p:nvSpPr>
          <p:cNvPr id="11" name="Oval 10"/>
          <p:cNvSpPr/>
          <p:nvPr/>
        </p:nvSpPr>
        <p:spPr>
          <a:xfrm>
            <a:off x="611560" y="1738864"/>
            <a:ext cx="2209551" cy="2057021"/>
          </a:xfrm>
          <a:prstGeom prst="ellipse">
            <a:avLst/>
          </a:prstGeom>
          <a:solidFill>
            <a:srgbClr val="ACDA46"/>
          </a:solidFill>
          <a:ln w="1016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50" tIns="37025" rIns="74050" bIns="37025" rtlCol="0" anchor="ctr"/>
          <a:lstStyle/>
          <a:p>
            <a:pPr algn="ctr" defTabSz="363119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2000" b="1" dirty="0">
                <a:solidFill>
                  <a:prstClr val="white"/>
                </a:solidFill>
                <a:latin typeface="Calibri" panose="020F0502020204030204" pitchFamily="34" charset="0"/>
              </a:rPr>
              <a:t>Provide ideas for parent workshops on healthy eating</a:t>
            </a:r>
          </a:p>
        </p:txBody>
      </p:sp>
      <p:pic>
        <p:nvPicPr>
          <p:cNvPr id="8" name="Picture 7" descr="HS-Ealing-logo - Copy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319686"/>
            <a:ext cx="1093430" cy="69533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Picture 11" descr="Ealingmon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84" y="4319686"/>
            <a:ext cx="1070491" cy="666442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4292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915566"/>
            <a:ext cx="9144000" cy="576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0" y="207301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  <a:latin typeface="Calibri" panose="020F0502020204030204" pitchFamily="34" charset="0"/>
              </a:rPr>
              <a:t>End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758646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fld id="{E92D817A-A265-4AB6-A6DE-0F90EC0A9D82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CD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95536" y="267494"/>
            <a:ext cx="8584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What are the barriers to engaging parents?</a:t>
            </a:r>
          </a:p>
        </p:txBody>
      </p:sp>
      <p:sp>
        <p:nvSpPr>
          <p:cNvPr id="9" name="AutoShape 2" descr="Image result for barri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33" b="100000" l="4125" r="97000">
                        <a14:foregroundMark x1="68250" y1="40167" x2="68250" y2="40167"/>
                        <a14:foregroundMark x1="81375" y1="38167" x2="81375" y2="38167"/>
                        <a14:foregroundMark x1="91750" y1="41833" x2="91750" y2="41833"/>
                        <a14:foregroundMark x1="17250" y1="46167" x2="17250" y2="46167"/>
                        <a14:foregroundMark x1="16625" y1="57333" x2="16625" y2="5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286" y="664742"/>
            <a:ext cx="5615018" cy="421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2122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3812" y="0"/>
            <a:ext cx="9193213" cy="5143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HS-Ealing-logo - Copy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319686"/>
            <a:ext cx="1093430" cy="69533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Picture 10" descr="Ealingmon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84" y="4319686"/>
            <a:ext cx="1070491" cy="666442"/>
          </a:xfrm>
          <a:prstGeom prst="rect">
            <a:avLst/>
          </a:prstGeom>
          <a:noFill/>
          <a:ln>
            <a:noFill/>
          </a:ln>
          <a:effectLst/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625584910"/>
              </p:ext>
            </p:extLst>
          </p:nvPr>
        </p:nvGraphicFramePr>
        <p:xfrm>
          <a:off x="1115616" y="105902"/>
          <a:ext cx="7128792" cy="4986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026505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3812" y="0"/>
            <a:ext cx="9193213" cy="5143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10678" y="265629"/>
            <a:ext cx="8481327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311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How to get a good attendance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-36512" y="339502"/>
            <a:ext cx="519672" cy="4918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2385652" y="1668926"/>
            <a:ext cx="2187142" cy="2050355"/>
          </a:xfrm>
          <a:prstGeom prst="ellipse">
            <a:avLst/>
          </a:prstGeom>
          <a:solidFill>
            <a:srgbClr val="FFC000"/>
          </a:solidFill>
          <a:ln w="1016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50" tIns="37025" rIns="74050" bIns="37025" rtlCol="0" anchor="ctr"/>
          <a:lstStyle/>
          <a:p>
            <a:pPr algn="ctr" defTabSz="363119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2300" b="1" dirty="0">
                <a:solidFill>
                  <a:prstClr val="white"/>
                </a:solidFill>
                <a:latin typeface="Calibri" panose="020F0502020204030204" pitchFamily="34" charset="0"/>
              </a:rPr>
              <a:t>Offer freebies i.e. goodie bag, or cook something</a:t>
            </a:r>
          </a:p>
        </p:txBody>
      </p:sp>
      <p:sp>
        <p:nvSpPr>
          <p:cNvPr id="8" name="Oval 7"/>
          <p:cNvSpPr/>
          <p:nvPr/>
        </p:nvSpPr>
        <p:spPr>
          <a:xfrm>
            <a:off x="4817107" y="1729961"/>
            <a:ext cx="2059149" cy="1968140"/>
          </a:xfrm>
          <a:prstGeom prst="ellipse">
            <a:avLst/>
          </a:prstGeom>
          <a:solidFill>
            <a:srgbClr val="61D6FF"/>
          </a:solidFill>
          <a:ln w="1016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50" tIns="37025" rIns="74050" bIns="37025" rtlCol="0" anchor="ctr"/>
          <a:lstStyle/>
          <a:p>
            <a:pPr algn="ctr" defTabSz="363119" fontAlgn="base" hangingPunct="0">
              <a:lnSpc>
                <a:spcPts val="243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2300" b="1" dirty="0">
                <a:solidFill>
                  <a:prstClr val="white"/>
                </a:solidFill>
                <a:latin typeface="Calibri" panose="020F0502020204030204" pitchFamily="34" charset="0"/>
              </a:rPr>
              <a:t>Staff member promotes/ recruits at entrance</a:t>
            </a:r>
          </a:p>
        </p:txBody>
      </p:sp>
      <p:sp>
        <p:nvSpPr>
          <p:cNvPr id="9" name="Oval 8"/>
          <p:cNvSpPr/>
          <p:nvPr/>
        </p:nvSpPr>
        <p:spPr>
          <a:xfrm>
            <a:off x="1" y="1729961"/>
            <a:ext cx="2051720" cy="1930394"/>
          </a:xfrm>
          <a:prstGeom prst="ellipse">
            <a:avLst/>
          </a:prstGeom>
          <a:solidFill>
            <a:srgbClr val="ACDA46"/>
          </a:solidFill>
          <a:ln w="1016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50" tIns="37025" rIns="74050" bIns="37025" rtlCol="0" anchor="ctr"/>
          <a:lstStyle/>
          <a:p>
            <a:pPr algn="ctr" defTabSz="363119" fontAlgn="base" hangingPunct="0">
              <a:lnSpc>
                <a:spcPts val="243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2300" b="1" dirty="0">
                <a:solidFill>
                  <a:prstClr val="white"/>
                </a:solidFill>
                <a:latin typeface="Calibri" panose="020F0502020204030204" pitchFamily="34" charset="0"/>
              </a:rPr>
              <a:t>Run workshop at 9am</a:t>
            </a:r>
            <a:endParaRPr lang="en-GB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9" descr="HS-Ealing-logo - Copy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319686"/>
            <a:ext cx="1093430" cy="69533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Picture 10" descr="Ealingmon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84" y="4319686"/>
            <a:ext cx="1070491" cy="66644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2" name="Oval 11"/>
          <p:cNvSpPr/>
          <p:nvPr/>
        </p:nvSpPr>
        <p:spPr>
          <a:xfrm>
            <a:off x="7040879" y="1729961"/>
            <a:ext cx="2030769" cy="1930394"/>
          </a:xfrm>
          <a:prstGeom prst="ellipse">
            <a:avLst/>
          </a:prstGeom>
          <a:solidFill>
            <a:srgbClr val="FF6699"/>
          </a:solidFill>
          <a:ln w="1016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50" tIns="37025" rIns="74050" bIns="37025" rtlCol="0" anchor="ctr"/>
          <a:lstStyle/>
          <a:p>
            <a:pPr lvl="0" algn="ctr">
              <a:lnSpc>
                <a:spcPts val="2500"/>
              </a:lnSpc>
            </a:pPr>
            <a:r>
              <a:rPr lang="en-GB" sz="2300" b="1" dirty="0">
                <a:solidFill>
                  <a:prstClr val="white"/>
                </a:solidFill>
                <a:latin typeface="Calibri" panose="020F0502020204030204" pitchFamily="34" charset="0"/>
              </a:rPr>
              <a:t>Advertise ‘spaces are limited’</a:t>
            </a:r>
          </a:p>
        </p:txBody>
      </p:sp>
    </p:spTree>
    <p:extLst>
      <p:ext uri="{BB962C8B-B14F-4D97-AF65-F5344CB8AC3E}">
        <p14:creationId xmlns:p14="http://schemas.microsoft.com/office/powerpoint/2010/main" val="302183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3812" y="0"/>
            <a:ext cx="9193213" cy="5143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10678" y="265629"/>
            <a:ext cx="8481327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311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How to promote your workshop</a:t>
            </a:r>
          </a:p>
        </p:txBody>
      </p:sp>
      <p:sp>
        <p:nvSpPr>
          <p:cNvPr id="6" name="Rectangle 5"/>
          <p:cNvSpPr/>
          <p:nvPr/>
        </p:nvSpPr>
        <p:spPr>
          <a:xfrm>
            <a:off x="-36512" y="339502"/>
            <a:ext cx="519672" cy="4918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2432575" y="1745530"/>
            <a:ext cx="2115134" cy="1906340"/>
          </a:xfrm>
          <a:prstGeom prst="ellipse">
            <a:avLst/>
          </a:prstGeom>
          <a:solidFill>
            <a:srgbClr val="FFC000"/>
          </a:solidFill>
          <a:ln w="1016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50" tIns="37025" rIns="74050" bIns="37025" rtlCol="0" anchor="ctr"/>
          <a:lstStyle/>
          <a:p>
            <a:pPr algn="ctr" defTabSz="363119" fontAlgn="base" hangingPunct="0">
              <a:lnSpc>
                <a:spcPts val="243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2300" b="1" dirty="0">
                <a:solidFill>
                  <a:prstClr val="white"/>
                </a:solidFill>
                <a:latin typeface="Calibri" panose="020F0502020204030204" pitchFamily="34" charset="0"/>
              </a:rPr>
              <a:t>Include in parent newsletter</a:t>
            </a:r>
          </a:p>
        </p:txBody>
      </p:sp>
      <p:sp>
        <p:nvSpPr>
          <p:cNvPr id="8" name="Oval 7"/>
          <p:cNvSpPr/>
          <p:nvPr/>
        </p:nvSpPr>
        <p:spPr>
          <a:xfrm>
            <a:off x="4758538" y="1733503"/>
            <a:ext cx="2030769" cy="1930394"/>
          </a:xfrm>
          <a:prstGeom prst="ellipse">
            <a:avLst/>
          </a:prstGeom>
          <a:solidFill>
            <a:srgbClr val="61D6FF"/>
          </a:solidFill>
          <a:ln w="1016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50" tIns="37025" rIns="74050" bIns="37025" rtlCol="0" anchor="ctr"/>
          <a:lstStyle/>
          <a:p>
            <a:pPr algn="ctr" defTabSz="363119" fontAlgn="base" hangingPunct="0">
              <a:lnSpc>
                <a:spcPts val="243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2300" b="1" dirty="0">
                <a:solidFill>
                  <a:prstClr val="white"/>
                </a:solidFill>
                <a:latin typeface="Calibri" panose="020F0502020204030204" pitchFamily="34" charset="0"/>
              </a:rPr>
              <a:t>Promote via text or email to parents</a:t>
            </a:r>
          </a:p>
        </p:txBody>
      </p:sp>
      <p:sp>
        <p:nvSpPr>
          <p:cNvPr id="9" name="Oval 8"/>
          <p:cNvSpPr/>
          <p:nvPr/>
        </p:nvSpPr>
        <p:spPr>
          <a:xfrm>
            <a:off x="224023" y="1728761"/>
            <a:ext cx="1971714" cy="1851102"/>
          </a:xfrm>
          <a:prstGeom prst="ellipse">
            <a:avLst/>
          </a:prstGeom>
          <a:solidFill>
            <a:srgbClr val="ACDA46"/>
          </a:solidFill>
          <a:ln w="1016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50" tIns="37025" rIns="74050" bIns="37025" rtlCol="0" anchor="ctr"/>
          <a:lstStyle/>
          <a:p>
            <a:pPr algn="ctr" defTabSz="363119" fontAlgn="base" hangingPunct="0">
              <a:lnSpc>
                <a:spcPts val="243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2300" b="1" dirty="0">
                <a:solidFill>
                  <a:prstClr val="white"/>
                </a:solidFill>
                <a:latin typeface="Calibri" panose="020F0502020204030204" pitchFamily="34" charset="0"/>
              </a:rPr>
              <a:t>Flyer home to parents</a:t>
            </a:r>
          </a:p>
        </p:txBody>
      </p:sp>
      <p:pic>
        <p:nvPicPr>
          <p:cNvPr id="10" name="Picture 9" descr="HS-Ealing-logo - Copy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319686"/>
            <a:ext cx="1093430" cy="69533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Picture 10" descr="Ealingmon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84" y="4319686"/>
            <a:ext cx="1070491" cy="66644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2" name="Oval 11"/>
          <p:cNvSpPr/>
          <p:nvPr/>
        </p:nvSpPr>
        <p:spPr>
          <a:xfrm>
            <a:off x="6967471" y="1745530"/>
            <a:ext cx="2030769" cy="1930394"/>
          </a:xfrm>
          <a:prstGeom prst="ellipse">
            <a:avLst/>
          </a:prstGeom>
          <a:solidFill>
            <a:srgbClr val="FF6699"/>
          </a:solidFill>
          <a:ln w="1016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50" tIns="37025" rIns="74050" bIns="37025" rtlCol="0" anchor="ctr"/>
          <a:lstStyle/>
          <a:p>
            <a:pPr algn="ctr" defTabSz="363119" fontAlgn="base" hangingPunct="0">
              <a:lnSpc>
                <a:spcPts val="243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2300" b="1" dirty="0">
                <a:solidFill>
                  <a:prstClr val="white"/>
                </a:solidFill>
                <a:latin typeface="Calibri" panose="020F0502020204030204" pitchFamily="34" charset="0"/>
              </a:rPr>
              <a:t>Posters at reception &amp; gate</a:t>
            </a:r>
          </a:p>
        </p:txBody>
      </p:sp>
    </p:spTree>
    <p:extLst>
      <p:ext uri="{BB962C8B-B14F-4D97-AF65-F5344CB8AC3E}">
        <p14:creationId xmlns:p14="http://schemas.microsoft.com/office/powerpoint/2010/main" val="197978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fld id="{E92D817A-A265-4AB6-A6DE-0F90EC0A9D82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CD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080355" y="2141443"/>
            <a:ext cx="748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Calibri" panose="020F0502020204030204" pitchFamily="34" charset="0"/>
              </a:rPr>
              <a:t>Workshop activities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403648" y="2030738"/>
            <a:ext cx="543278" cy="97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768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3812" y="0"/>
            <a:ext cx="9193213" cy="5143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10678" y="265629"/>
            <a:ext cx="8481327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311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Are you sugar savvy? </a:t>
            </a:r>
          </a:p>
        </p:txBody>
      </p:sp>
      <p:sp>
        <p:nvSpPr>
          <p:cNvPr id="6" name="Rectangle 5"/>
          <p:cNvSpPr/>
          <p:nvPr/>
        </p:nvSpPr>
        <p:spPr>
          <a:xfrm>
            <a:off x="-36512" y="339502"/>
            <a:ext cx="519672" cy="4918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HS-Ealing-logo - Copy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319686"/>
            <a:ext cx="1093430" cy="69533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7" descr="Ealingmon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84" y="4319686"/>
            <a:ext cx="1070491" cy="66644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98" name="Picture 2" descr="Image result for sugar in drin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77" y="1196255"/>
            <a:ext cx="7820405" cy="29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97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3812" y="0"/>
            <a:ext cx="9193213" cy="5143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10678" y="265629"/>
            <a:ext cx="8481327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3119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36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Eatwell</a:t>
            </a:r>
            <a:r>
              <a:rPr lang="en-GB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 Guide</a:t>
            </a:r>
          </a:p>
        </p:txBody>
      </p:sp>
      <p:sp>
        <p:nvSpPr>
          <p:cNvPr id="6" name="Rectangle 5"/>
          <p:cNvSpPr/>
          <p:nvPr/>
        </p:nvSpPr>
        <p:spPr>
          <a:xfrm>
            <a:off x="-36512" y="339502"/>
            <a:ext cx="519672" cy="4918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 descr="\\LBEALING-TC\Share\SCHOOL EFFECTIVENESS\HEALTH IMPROVEMENT\HealthySchools\Communications\Photos\Healthy eating parent workshops\IMAG32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1477575"/>
            <a:ext cx="2917799" cy="218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comiccompany.co.uk/icons/592-Eatwell-Guide-display-board-550-sq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3" b="24549"/>
          <a:stretch/>
        </p:blipFill>
        <p:spPr bwMode="auto">
          <a:xfrm>
            <a:off x="323528" y="1059582"/>
            <a:ext cx="5238750" cy="37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1895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WidescreenPresentatio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e Daily Mile Theme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WidescreenPresentation</Template>
  <TotalTime>0</TotalTime>
  <Words>1314</Words>
  <Application>Microsoft Office PowerPoint</Application>
  <PresentationFormat>On-screen Show (16:9)</PresentationFormat>
  <Paragraphs>83</Paragraphs>
  <Slides>20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SimSun</vt:lpstr>
      <vt:lpstr>Arial</vt:lpstr>
      <vt:lpstr>Calibri</vt:lpstr>
      <vt:lpstr>Century Gothic</vt:lpstr>
      <vt:lpstr>Times New Roman</vt:lpstr>
      <vt:lpstr>Tw Cen MT</vt:lpstr>
      <vt:lpstr>Wingdings</vt:lpstr>
      <vt:lpstr>Wingdings 2</vt:lpstr>
      <vt:lpstr>WidescreenPresentation</vt:lpstr>
      <vt:lpstr>The Daily Mile Theme 1</vt:lpstr>
      <vt:lpstr>Austin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many teaspoons of fat and sugar are in this lunchbox?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2015-08-18T12:18:17Z</dcterms:created>
  <dcterms:modified xsi:type="dcterms:W3CDTF">2019-10-30T11:51:25Z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1033</vt:i4>
  </property>
  <property fmtid="{D5CDD505-2E9C-101B-9397-08002B2CF9AE}" pid="3" name="_Version">
    <vt:lpwstr>12.0.4518</vt:lpwstr>
  </property>
</Properties>
</file>