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91" r:id="rId2"/>
    <p:sldId id="257" r:id="rId3"/>
    <p:sldId id="262" r:id="rId4"/>
    <p:sldId id="277" r:id="rId5"/>
    <p:sldId id="263" r:id="rId6"/>
    <p:sldId id="278" r:id="rId7"/>
    <p:sldId id="258" r:id="rId8"/>
    <p:sldId id="261" r:id="rId9"/>
    <p:sldId id="260" r:id="rId10"/>
    <p:sldId id="259" r:id="rId11"/>
    <p:sldId id="270" r:id="rId12"/>
    <p:sldId id="271" r:id="rId13"/>
    <p:sldId id="275" r:id="rId14"/>
    <p:sldId id="274" r:id="rId15"/>
    <p:sldId id="279" r:id="rId16"/>
    <p:sldId id="280" r:id="rId17"/>
    <p:sldId id="281" r:id="rId18"/>
    <p:sldId id="282" r:id="rId19"/>
    <p:sldId id="283" r:id="rId20"/>
    <p:sldId id="284" r:id="rId21"/>
    <p:sldId id="285" r:id="rId22"/>
    <p:sldId id="286" r:id="rId23"/>
    <p:sldId id="264" r:id="rId24"/>
    <p:sldId id="276" r:id="rId25"/>
    <p:sldId id="267" r:id="rId26"/>
    <p:sldId id="26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829" autoAdjust="0"/>
  </p:normalViewPr>
  <p:slideViewPr>
    <p:cSldViewPr>
      <p:cViewPr varScale="1">
        <p:scale>
          <a:sx n="93" d="100"/>
          <a:sy n="93" d="100"/>
        </p:scale>
        <p:origin x="5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6FD3A6-302E-410F-9DF2-BF275C4932F8}" type="datetimeFigureOut">
              <a:rPr lang="en-GB" smtClean="0"/>
              <a:pPr/>
              <a:t>23/10/2019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4CEA68-95BA-4932-967C-C0AC9DB4EDE9}" type="slidenum">
              <a:rPr lang="en-GB" smtClean="0"/>
              <a:pPr/>
              <a:t>‹#›</a:t>
            </a:fld>
            <a:endParaRPr lang="en-GB"/>
          </a:p>
        </p:txBody>
      </p:sp>
    </p:spTree>
    <p:extLst>
      <p:ext uri="{BB962C8B-B14F-4D97-AF65-F5344CB8AC3E}">
        <p14:creationId xmlns:p14="http://schemas.microsoft.com/office/powerpoint/2010/main" val="3440734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krispykreme.co.uk/"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find sugar</a:t>
            </a:r>
            <a:r>
              <a:rPr lang="en-GB" baseline="0" dirty="0"/>
              <a:t> in all sorts of things in the supermarket – even things you wouldn’t expect!</a:t>
            </a:r>
            <a:endParaRPr lang="en-GB" dirty="0"/>
          </a:p>
        </p:txBody>
      </p:sp>
      <p:sp>
        <p:nvSpPr>
          <p:cNvPr id="4" name="Slide Number Placeholder 3"/>
          <p:cNvSpPr>
            <a:spLocks noGrp="1"/>
          </p:cNvSpPr>
          <p:nvPr>
            <p:ph type="sldNum" sz="quarter" idx="10"/>
          </p:nvPr>
        </p:nvSpPr>
        <p:spPr/>
        <p:txBody>
          <a:bodyPr/>
          <a:lstStyle/>
          <a:p>
            <a:fld id="{F34CEA68-95BA-4932-967C-C0AC9DB4EDE9}" type="slidenum">
              <a:rPr lang="en-GB" smtClean="0"/>
              <a:pPr/>
              <a:t>2</a:t>
            </a:fld>
            <a:endParaRPr lang="en-GB"/>
          </a:p>
        </p:txBody>
      </p:sp>
    </p:spTree>
    <p:extLst>
      <p:ext uri="{BB962C8B-B14F-4D97-AF65-F5344CB8AC3E}">
        <p14:creationId xmlns:p14="http://schemas.microsoft.com/office/powerpoint/2010/main" val="2463995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Fruit</a:t>
            </a:r>
            <a:r>
              <a:rPr lang="en-GB" baseline="0" dirty="0"/>
              <a:t> shoot</a:t>
            </a:r>
          </a:p>
          <a:p>
            <a:endParaRPr lang="en-GB" baseline="0" dirty="0"/>
          </a:p>
          <a:p>
            <a:r>
              <a:rPr lang="en-GB" baseline="0" dirty="0"/>
              <a:t>23g </a:t>
            </a:r>
            <a:endParaRPr lang="en-GB" dirty="0"/>
          </a:p>
        </p:txBody>
      </p:sp>
      <p:sp>
        <p:nvSpPr>
          <p:cNvPr id="4" name="Slide Number Placeholder 3"/>
          <p:cNvSpPr>
            <a:spLocks noGrp="1"/>
          </p:cNvSpPr>
          <p:nvPr>
            <p:ph type="sldNum" sz="quarter" idx="10"/>
          </p:nvPr>
        </p:nvSpPr>
        <p:spPr/>
        <p:txBody>
          <a:bodyPr/>
          <a:lstStyle/>
          <a:p>
            <a:fld id="{F34CEA68-95BA-4932-967C-C0AC9DB4EDE9}" type="slidenum">
              <a:rPr lang="en-GB" smtClean="0"/>
              <a:pPr/>
              <a:t>17</a:t>
            </a:fld>
            <a:endParaRPr lang="en-GB"/>
          </a:p>
        </p:txBody>
      </p:sp>
    </p:spTree>
    <p:extLst>
      <p:ext uri="{BB962C8B-B14F-4D97-AF65-F5344CB8AC3E}">
        <p14:creationId xmlns:p14="http://schemas.microsoft.com/office/powerpoint/2010/main" val="241380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Fruit Shoot</a:t>
            </a:r>
            <a:r>
              <a:rPr lang="en-US" sz="1200" b="0" kern="1200" dirty="0">
                <a:solidFill>
                  <a:schemeClr val="tx1"/>
                </a:solidFill>
                <a:effectLst/>
                <a:latin typeface="+mn-lt"/>
                <a:ea typeface="+mn-ea"/>
                <a:cs typeface="+mn-cs"/>
              </a:rPr>
              <a:t> orange juice drink - each 200ml bottle has 23g of </a:t>
            </a:r>
            <a:r>
              <a:rPr lang="en-US" sz="1200" b="1" kern="1200" dirty="0">
                <a:solidFill>
                  <a:schemeClr val="tx1"/>
                </a:solidFill>
                <a:effectLst/>
                <a:latin typeface="+mn-lt"/>
                <a:ea typeface="+mn-ea"/>
                <a:cs typeface="+mn-cs"/>
              </a:rPr>
              <a:t>sugar</a:t>
            </a:r>
            <a:r>
              <a:rPr lang="en-US" sz="1200" b="0" kern="1200" dirty="0">
                <a:solidFill>
                  <a:schemeClr val="tx1"/>
                </a:solidFill>
                <a:effectLst/>
                <a:latin typeface="+mn-lt"/>
                <a:ea typeface="+mn-ea"/>
                <a:cs typeface="+mn-cs"/>
              </a:rPr>
              <a:t>, 5.75 teaspoons</a:t>
            </a:r>
            <a:endParaRPr lang="en-GB" baseline="0" dirty="0"/>
          </a:p>
          <a:p>
            <a:endParaRPr lang="en-GB" baseline="0" dirty="0"/>
          </a:p>
          <a:p>
            <a:r>
              <a:rPr lang="en-GB" baseline="0" dirty="0"/>
              <a:t>Dairy milk – </a:t>
            </a:r>
            <a:r>
              <a:rPr lang="en-GB" dirty="0"/>
              <a:t>Sugars 14.7g per bar –</a:t>
            </a:r>
            <a:r>
              <a:rPr lang="en-GB" baseline="0" dirty="0"/>
              <a:t>3.65 teaspoons</a:t>
            </a:r>
          </a:p>
          <a:p>
            <a:endParaRPr lang="en-GB" baseline="0" dirty="0"/>
          </a:p>
          <a:p>
            <a:r>
              <a:rPr lang="en-GB" baseline="0" dirty="0"/>
              <a:t>One Fruit Shoot has the same amount of sugar as just over 1 and a half Dairy Milk chocolate bars</a:t>
            </a:r>
            <a:endParaRPr lang="en-GB" dirty="0"/>
          </a:p>
        </p:txBody>
      </p:sp>
      <p:sp>
        <p:nvSpPr>
          <p:cNvPr id="4" name="Slide Number Placeholder 3"/>
          <p:cNvSpPr>
            <a:spLocks noGrp="1"/>
          </p:cNvSpPr>
          <p:nvPr>
            <p:ph type="sldNum" sz="quarter" idx="10"/>
          </p:nvPr>
        </p:nvSpPr>
        <p:spPr/>
        <p:txBody>
          <a:bodyPr/>
          <a:lstStyle/>
          <a:p>
            <a:fld id="{F34CEA68-95BA-4932-967C-C0AC9DB4EDE9}" type="slidenum">
              <a:rPr lang="en-GB" smtClean="0"/>
              <a:pPr/>
              <a:t>18</a:t>
            </a:fld>
            <a:endParaRPr lang="en-GB"/>
          </a:p>
        </p:txBody>
      </p:sp>
    </p:spTree>
    <p:extLst>
      <p:ext uri="{BB962C8B-B14F-4D97-AF65-F5344CB8AC3E}">
        <p14:creationId xmlns:p14="http://schemas.microsoft.com/office/powerpoint/2010/main" val="241380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34CEA68-95BA-4932-967C-C0AC9DB4EDE9}" type="slidenum">
              <a:rPr lang="en-GB" smtClean="0"/>
              <a:pPr/>
              <a:t>19</a:t>
            </a:fld>
            <a:endParaRPr lang="en-GB"/>
          </a:p>
        </p:txBody>
      </p:sp>
    </p:spTree>
    <p:extLst>
      <p:ext uri="{BB962C8B-B14F-4D97-AF65-F5344CB8AC3E}">
        <p14:creationId xmlns:p14="http://schemas.microsoft.com/office/powerpoint/2010/main" val="2294886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2 and a half teaspoons</a:t>
            </a:r>
            <a:r>
              <a:rPr lang="en-GB" baseline="0" dirty="0"/>
              <a:t> of sugar in each </a:t>
            </a:r>
            <a:r>
              <a:rPr lang="en-GB" sz="1200" b="0" kern="1200" dirty="0">
                <a:solidFill>
                  <a:schemeClr val="tx1"/>
                </a:solidFill>
                <a:effectLst/>
                <a:latin typeface="+mn-lt"/>
                <a:ea typeface="+mn-ea"/>
                <a:cs typeface="+mn-cs"/>
                <a:hlinkClick r:id="rId3"/>
              </a:rPr>
              <a:t>Krispy Kreme</a:t>
            </a:r>
            <a:r>
              <a:rPr lang="en-GB" sz="1200" b="0" kern="1200" dirty="0">
                <a:solidFill>
                  <a:schemeClr val="tx1"/>
                </a:solidFill>
                <a:effectLst/>
                <a:latin typeface="+mn-lt"/>
                <a:ea typeface="+mn-ea"/>
                <a:cs typeface="+mn-cs"/>
              </a:rPr>
              <a:t> </a:t>
            </a:r>
            <a:r>
              <a:rPr lang="en-GB" baseline="0" dirty="0"/>
              <a:t>doughnut</a:t>
            </a:r>
          </a:p>
          <a:p>
            <a:endParaRPr lang="en-GB" baseline="0" dirty="0"/>
          </a:p>
          <a:p>
            <a:r>
              <a:rPr lang="en-GB" dirty="0"/>
              <a:t>Ribena – 20g</a:t>
            </a:r>
            <a:r>
              <a:rPr lang="en-GB" baseline="0" dirty="0"/>
              <a:t> of sugar – 5 teaspoons of sugar</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F34CEA68-95BA-4932-967C-C0AC9DB4EDE9}" type="slidenum">
              <a:rPr lang="en-GB" smtClean="0"/>
              <a:pPr/>
              <a:t>20</a:t>
            </a:fld>
            <a:endParaRPr lang="en-GB"/>
          </a:p>
        </p:txBody>
      </p:sp>
    </p:spTree>
    <p:extLst>
      <p:ext uri="{BB962C8B-B14F-4D97-AF65-F5344CB8AC3E}">
        <p14:creationId xmlns:p14="http://schemas.microsoft.com/office/powerpoint/2010/main" val="2294886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Monster</a:t>
            </a:r>
            <a:r>
              <a:rPr lang="en-GB" baseline="0" dirty="0"/>
              <a:t> E</a:t>
            </a:r>
            <a:r>
              <a:rPr lang="en-GB" dirty="0"/>
              <a:t>nergy drink - 55g /13.75 teaspoons of sugar per can.</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Candy Floss</a:t>
            </a:r>
            <a:r>
              <a:rPr lang="en-GB" baseline="0" dirty="0"/>
              <a:t> - </a:t>
            </a:r>
            <a:endParaRPr lang="en-GB" dirty="0"/>
          </a:p>
          <a:p>
            <a:endParaRPr lang="en-GB" dirty="0"/>
          </a:p>
          <a:p>
            <a:endParaRPr lang="en-GB" dirty="0"/>
          </a:p>
          <a:p>
            <a:r>
              <a:rPr lang="en-US" sz="1200" b="0" kern="1200" dirty="0">
                <a:solidFill>
                  <a:schemeClr val="tx1"/>
                </a:solidFill>
                <a:effectLst/>
                <a:latin typeface="+mn-lt"/>
                <a:ea typeface="+mn-ea"/>
                <a:cs typeface="+mn-cs"/>
              </a:rPr>
              <a:t>30 grams of </a:t>
            </a:r>
            <a:r>
              <a:rPr lang="en-US" sz="1200" b="1" kern="1200" dirty="0">
                <a:solidFill>
                  <a:schemeClr val="tx1"/>
                </a:solidFill>
                <a:effectLst/>
                <a:latin typeface="+mn-lt"/>
                <a:ea typeface="+mn-ea"/>
                <a:cs typeface="+mn-cs"/>
              </a:rPr>
              <a:t>sugar</a:t>
            </a:r>
            <a:r>
              <a:rPr lang="en-US" sz="1200" b="0" kern="1200" dirty="0">
                <a:solidFill>
                  <a:schemeClr val="tx1"/>
                </a:solidFill>
                <a:effectLst/>
                <a:latin typeface="+mn-lt"/>
                <a:ea typeface="+mn-ea"/>
                <a:cs typeface="+mn-cs"/>
              </a:rPr>
              <a:t> to make a typical serving size of cotton </a:t>
            </a:r>
            <a:r>
              <a:rPr lang="en-US" sz="1200" b="1" kern="1200" dirty="0">
                <a:solidFill>
                  <a:schemeClr val="tx1"/>
                </a:solidFill>
                <a:effectLst/>
                <a:latin typeface="+mn-lt"/>
                <a:ea typeface="+mn-ea"/>
                <a:cs typeface="+mn-cs"/>
              </a:rPr>
              <a:t>candy</a:t>
            </a:r>
            <a:endParaRPr lang="en-GB" dirty="0"/>
          </a:p>
        </p:txBody>
      </p:sp>
      <p:sp>
        <p:nvSpPr>
          <p:cNvPr id="4" name="Slide Number Placeholder 3"/>
          <p:cNvSpPr>
            <a:spLocks noGrp="1"/>
          </p:cNvSpPr>
          <p:nvPr>
            <p:ph type="sldNum" sz="quarter" idx="10"/>
          </p:nvPr>
        </p:nvSpPr>
        <p:spPr/>
        <p:txBody>
          <a:bodyPr/>
          <a:lstStyle/>
          <a:p>
            <a:fld id="{F34CEA68-95BA-4932-967C-C0AC9DB4EDE9}" type="slidenum">
              <a:rPr lang="en-GB" smtClean="0"/>
              <a:pPr/>
              <a:t>21</a:t>
            </a:fld>
            <a:endParaRPr lang="en-GB"/>
          </a:p>
        </p:txBody>
      </p:sp>
    </p:spTree>
    <p:extLst>
      <p:ext uri="{BB962C8B-B14F-4D97-AF65-F5344CB8AC3E}">
        <p14:creationId xmlns:p14="http://schemas.microsoft.com/office/powerpoint/2010/main" val="3965643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Monster</a:t>
            </a:r>
            <a:r>
              <a:rPr lang="en-GB" baseline="0" dirty="0"/>
              <a:t> E</a:t>
            </a:r>
            <a:r>
              <a:rPr lang="en-GB" dirty="0"/>
              <a:t>nergy drink - 55g /13.75 teaspoons of sugar per can.</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Candy Floss</a:t>
            </a:r>
            <a:r>
              <a:rPr lang="en-GB" baseline="0" dirty="0"/>
              <a:t> - </a:t>
            </a:r>
            <a:r>
              <a:rPr lang="en-US" sz="1200" b="0" kern="1200" dirty="0">
                <a:solidFill>
                  <a:schemeClr val="tx1"/>
                </a:solidFill>
                <a:effectLst/>
                <a:latin typeface="+mn-lt"/>
                <a:ea typeface="+mn-ea"/>
                <a:cs typeface="+mn-cs"/>
              </a:rPr>
              <a:t>30 grams of </a:t>
            </a:r>
            <a:r>
              <a:rPr lang="en-US" sz="1200" b="1" kern="1200" dirty="0">
                <a:solidFill>
                  <a:schemeClr val="tx1"/>
                </a:solidFill>
                <a:effectLst/>
                <a:latin typeface="+mn-lt"/>
                <a:ea typeface="+mn-ea"/>
                <a:cs typeface="+mn-cs"/>
              </a:rPr>
              <a:t>sugar</a:t>
            </a:r>
            <a:r>
              <a:rPr lang="en-US" sz="1200" b="0" kern="1200" dirty="0">
                <a:solidFill>
                  <a:schemeClr val="tx1"/>
                </a:solidFill>
                <a:effectLst/>
                <a:latin typeface="+mn-lt"/>
                <a:ea typeface="+mn-ea"/>
                <a:cs typeface="+mn-cs"/>
              </a:rPr>
              <a:t> to make a typical serving size of cotton </a:t>
            </a:r>
            <a:r>
              <a:rPr lang="en-US" sz="1200" b="1" kern="1200" dirty="0">
                <a:solidFill>
                  <a:schemeClr val="tx1"/>
                </a:solidFill>
                <a:effectLst/>
                <a:latin typeface="+mn-lt"/>
                <a:ea typeface="+mn-ea"/>
                <a:cs typeface="+mn-cs"/>
              </a:rPr>
              <a:t>candy</a:t>
            </a:r>
            <a:endParaRPr lang="en-GB" dirty="0"/>
          </a:p>
          <a:p>
            <a:endParaRPr lang="en-GB" dirty="0"/>
          </a:p>
          <a:p>
            <a:r>
              <a:rPr lang="en-GB" dirty="0"/>
              <a:t>Monster Energy Drink has the same</a:t>
            </a:r>
            <a:r>
              <a:rPr lang="en-GB" baseline="0" dirty="0"/>
              <a:t> amount of sugar as nearly 1 and a half servings of candy floss</a:t>
            </a:r>
            <a:endParaRPr lang="en-GB" dirty="0"/>
          </a:p>
        </p:txBody>
      </p:sp>
      <p:sp>
        <p:nvSpPr>
          <p:cNvPr id="4" name="Slide Number Placeholder 3"/>
          <p:cNvSpPr>
            <a:spLocks noGrp="1"/>
          </p:cNvSpPr>
          <p:nvPr>
            <p:ph type="sldNum" sz="quarter" idx="10"/>
          </p:nvPr>
        </p:nvSpPr>
        <p:spPr/>
        <p:txBody>
          <a:bodyPr/>
          <a:lstStyle/>
          <a:p>
            <a:fld id="{F34CEA68-95BA-4932-967C-C0AC9DB4EDE9}" type="slidenum">
              <a:rPr lang="en-GB" smtClean="0"/>
              <a:pPr/>
              <a:t>22</a:t>
            </a:fld>
            <a:endParaRPr lang="en-GB"/>
          </a:p>
        </p:txBody>
      </p:sp>
    </p:spTree>
    <p:extLst>
      <p:ext uri="{BB962C8B-B14F-4D97-AF65-F5344CB8AC3E}">
        <p14:creationId xmlns:p14="http://schemas.microsoft.com/office/powerpoint/2010/main" val="3965643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 100g</a:t>
            </a:r>
          </a:p>
        </p:txBody>
      </p:sp>
      <p:sp>
        <p:nvSpPr>
          <p:cNvPr id="4" name="Slide Number Placeholder 3"/>
          <p:cNvSpPr>
            <a:spLocks noGrp="1"/>
          </p:cNvSpPr>
          <p:nvPr>
            <p:ph type="sldNum" sz="quarter" idx="10"/>
          </p:nvPr>
        </p:nvSpPr>
        <p:spPr/>
        <p:txBody>
          <a:bodyPr/>
          <a:lstStyle/>
          <a:p>
            <a:fld id="{F34CEA68-95BA-4932-967C-C0AC9DB4EDE9}" type="slidenum">
              <a:rPr lang="en-GB" smtClean="0"/>
              <a:pPr/>
              <a:t>23</a:t>
            </a:fld>
            <a:endParaRPr lang="en-GB"/>
          </a:p>
        </p:txBody>
      </p:sp>
    </p:spTree>
    <p:extLst>
      <p:ext uri="{BB962C8B-B14F-4D97-AF65-F5344CB8AC3E}">
        <p14:creationId xmlns:p14="http://schemas.microsoft.com/office/powerpoint/2010/main" val="625406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Breakfast:</a:t>
            </a:r>
          </a:p>
          <a:p>
            <a:r>
              <a:rPr lang="en-GB" dirty="0"/>
              <a:t>Country</a:t>
            </a:r>
            <a:r>
              <a:rPr lang="en-GB" baseline="0" dirty="0"/>
              <a:t> Crisp (5 teaspoons) and orange juice drink (5 teaspoons)- </a:t>
            </a:r>
          </a:p>
          <a:p>
            <a:endParaRPr lang="en-GB" baseline="0" dirty="0"/>
          </a:p>
          <a:p>
            <a:r>
              <a:rPr lang="en-GB" baseline="0" dirty="0"/>
              <a:t>Snack: Ribena (5 teaspoons) and Winder (2 teaspoons)- </a:t>
            </a:r>
          </a:p>
          <a:p>
            <a:endParaRPr lang="en-GB" baseline="0" dirty="0"/>
          </a:p>
          <a:p>
            <a:r>
              <a:rPr lang="en-GB" baseline="0" dirty="0"/>
              <a:t>Lunch: Peanut butter and jam on white bread (3 teaspoons), Muller yoghurt (6 teaspoons) and Ribena (5 teaspoons)</a:t>
            </a:r>
          </a:p>
          <a:p>
            <a:endParaRPr lang="en-GB" baseline="0" dirty="0"/>
          </a:p>
          <a:p>
            <a:r>
              <a:rPr lang="en-GB" baseline="0" dirty="0"/>
              <a:t>Snack: </a:t>
            </a:r>
            <a:r>
              <a:rPr lang="en-GB" baseline="0" dirty="0" err="1"/>
              <a:t>Yo</a:t>
            </a:r>
            <a:r>
              <a:rPr lang="en-GB" baseline="0" dirty="0"/>
              <a:t> </a:t>
            </a:r>
            <a:r>
              <a:rPr lang="en-GB" baseline="0" dirty="0" err="1"/>
              <a:t>Yo</a:t>
            </a:r>
            <a:r>
              <a:rPr lang="en-GB" baseline="0" dirty="0"/>
              <a:t> (2 teaspoons) bar and </a:t>
            </a:r>
            <a:r>
              <a:rPr lang="en-GB" baseline="0" dirty="0" err="1"/>
              <a:t>Volvic</a:t>
            </a:r>
            <a:r>
              <a:rPr lang="en-GB" baseline="0" dirty="0"/>
              <a:t> Lemon and Lime water (8 teaspoons)</a:t>
            </a:r>
          </a:p>
          <a:p>
            <a:endParaRPr lang="en-GB" baseline="0" dirty="0"/>
          </a:p>
          <a:p>
            <a:r>
              <a:rPr lang="en-GB" baseline="0" dirty="0"/>
              <a:t>Dinner: Heinz tomato soup (5 teaspoons), orange juice drink (5 teaspoons), skittles (12 teaspoons)</a:t>
            </a:r>
          </a:p>
          <a:p>
            <a:endParaRPr lang="en-GB" baseline="0" dirty="0"/>
          </a:p>
          <a:p>
            <a:r>
              <a:rPr lang="en-GB" b="1" baseline="0" dirty="0"/>
              <a:t>63 teaspoons in total (42 teaspoons is recommended for a whole week!)</a:t>
            </a:r>
          </a:p>
        </p:txBody>
      </p:sp>
      <p:sp>
        <p:nvSpPr>
          <p:cNvPr id="4" name="Slide Number Placeholder 3"/>
          <p:cNvSpPr>
            <a:spLocks noGrp="1"/>
          </p:cNvSpPr>
          <p:nvPr>
            <p:ph type="sldNum" sz="quarter" idx="10"/>
          </p:nvPr>
        </p:nvSpPr>
        <p:spPr/>
        <p:txBody>
          <a:bodyPr/>
          <a:lstStyle/>
          <a:p>
            <a:fld id="{F34CEA68-95BA-4932-967C-C0AC9DB4EDE9}" type="slidenum">
              <a:rPr lang="en-GB" smtClean="0"/>
              <a:pPr/>
              <a:t>24</a:t>
            </a:fld>
            <a:endParaRPr lang="en-GB"/>
          </a:p>
        </p:txBody>
      </p:sp>
    </p:spTree>
    <p:extLst>
      <p:ext uri="{BB962C8B-B14F-4D97-AF65-F5344CB8AC3E}">
        <p14:creationId xmlns:p14="http://schemas.microsoft.com/office/powerpoint/2010/main" val="590613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Breakfast: porridge</a:t>
            </a:r>
            <a:r>
              <a:rPr lang="en-GB" baseline="0" dirty="0"/>
              <a:t> with chopped banana and a glass of milk (don’t need milk if porridge is made with milk)</a:t>
            </a:r>
            <a:endParaRPr lang="en-GB" dirty="0"/>
          </a:p>
          <a:p>
            <a:r>
              <a:rPr lang="en-GB" baseline="0" dirty="0"/>
              <a:t>Snack: vegetable sticks and dip (e.g. soft cheese/peanut butter/salsa/avocado – any low sugar dip, glass of water</a:t>
            </a:r>
          </a:p>
          <a:p>
            <a:r>
              <a:rPr lang="en-GB" baseline="0" dirty="0"/>
              <a:t>Lunch: ham/cheese and salad sandwich on wholemeal bread, glass of water</a:t>
            </a:r>
          </a:p>
          <a:p>
            <a:r>
              <a:rPr lang="en-GB" baseline="0" dirty="0"/>
              <a:t>Snack: nuts and seeds, water (could add frozen fruit ice cubes)</a:t>
            </a:r>
          </a:p>
          <a:p>
            <a:r>
              <a:rPr lang="en-GB" baseline="0" dirty="0"/>
              <a:t>Dinner: homemade tomato soup (with bread/containing pasta &amp; pulses/chicken/fish) , water with a slice of lemon, strawberries and yoghurt</a:t>
            </a: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Drinks:</a:t>
            </a:r>
            <a:r>
              <a:rPr lang="en-GB" sz="1200" kern="1200" baseline="0" dirty="0">
                <a:solidFill>
                  <a:schemeClr val="tx1"/>
                </a:solidFill>
                <a:effectLst/>
                <a:latin typeface="+mn-lt"/>
                <a:ea typeface="+mn-ea"/>
                <a:cs typeface="+mn-cs"/>
              </a:rPr>
              <a:t> water is best for your teeth. </a:t>
            </a:r>
            <a:r>
              <a:rPr lang="en-GB" sz="1200" kern="1200" dirty="0">
                <a:solidFill>
                  <a:schemeClr val="tx1"/>
                </a:solidFill>
                <a:effectLst/>
                <a:latin typeface="+mn-lt"/>
                <a:ea typeface="+mn-ea"/>
                <a:cs typeface="+mn-cs"/>
              </a:rPr>
              <a:t>Juice not ideal however if want a change from plain water then try juice diluted with water/slice lemon or lime/frozen fruits as fun ice cubes. </a:t>
            </a:r>
            <a:br>
              <a:rPr lang="en-GB" sz="1200" kern="1200" dirty="0">
                <a:solidFill>
                  <a:schemeClr val="tx1"/>
                </a:solidFill>
                <a:effectLst/>
                <a:latin typeface="+mn-lt"/>
                <a:ea typeface="+mn-ea"/>
                <a:cs typeface="+mn-cs"/>
              </a:rPr>
            </a:br>
            <a:endParaRPr lang="en-GB" baseline="0" dirty="0"/>
          </a:p>
          <a:p>
            <a:endParaRPr lang="en-GB" dirty="0"/>
          </a:p>
        </p:txBody>
      </p:sp>
      <p:sp>
        <p:nvSpPr>
          <p:cNvPr id="4" name="Slide Number Placeholder 3"/>
          <p:cNvSpPr>
            <a:spLocks noGrp="1"/>
          </p:cNvSpPr>
          <p:nvPr>
            <p:ph type="sldNum" sz="quarter" idx="10"/>
          </p:nvPr>
        </p:nvSpPr>
        <p:spPr/>
        <p:txBody>
          <a:bodyPr/>
          <a:lstStyle/>
          <a:p>
            <a:fld id="{F34CEA68-95BA-4932-967C-C0AC9DB4EDE9}" type="slidenum">
              <a:rPr lang="en-GB" smtClean="0"/>
              <a:pPr/>
              <a:t>25</a:t>
            </a:fld>
            <a:endParaRPr lang="en-GB"/>
          </a:p>
        </p:txBody>
      </p:sp>
    </p:spTree>
    <p:extLst>
      <p:ext uri="{BB962C8B-B14F-4D97-AF65-F5344CB8AC3E}">
        <p14:creationId xmlns:p14="http://schemas.microsoft.com/office/powerpoint/2010/main" val="1465080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4-6 years 	No more than 19g/day 	5 cubes 	</a:t>
            </a:r>
          </a:p>
          <a:p>
            <a:r>
              <a:rPr lang="en-US" sz="1200" b="0" i="0" u="none" strike="noStrike" kern="1200" baseline="0" dirty="0">
                <a:solidFill>
                  <a:schemeClr val="tx1"/>
                </a:solidFill>
                <a:latin typeface="+mn-lt"/>
                <a:ea typeface="+mn-ea"/>
                <a:cs typeface="+mn-cs"/>
              </a:rPr>
              <a:t>7-10 years 	No more than 24g/day 	6 cubes 	</a:t>
            </a:r>
          </a:p>
          <a:p>
            <a:r>
              <a:rPr lang="en-US" sz="1200" b="0" i="0" u="none" strike="noStrike" kern="1200" baseline="0" dirty="0">
                <a:solidFill>
                  <a:schemeClr val="tx1"/>
                </a:solidFill>
                <a:latin typeface="+mn-lt"/>
                <a:ea typeface="+mn-ea"/>
                <a:cs typeface="+mn-cs"/>
              </a:rPr>
              <a:t>11 years+	No more than 30g/day 	7 cubes 	</a:t>
            </a:r>
          </a:p>
          <a:p>
            <a:endParaRPr lang="en-GB" dirty="0"/>
          </a:p>
        </p:txBody>
      </p:sp>
      <p:sp>
        <p:nvSpPr>
          <p:cNvPr id="4" name="Slide Number Placeholder 3"/>
          <p:cNvSpPr>
            <a:spLocks noGrp="1"/>
          </p:cNvSpPr>
          <p:nvPr>
            <p:ph type="sldNum" sz="quarter" idx="10"/>
          </p:nvPr>
        </p:nvSpPr>
        <p:spPr/>
        <p:txBody>
          <a:bodyPr/>
          <a:lstStyle/>
          <a:p>
            <a:fld id="{F34CEA68-95BA-4932-967C-C0AC9DB4EDE9}" type="slidenum">
              <a:rPr lang="en-GB" smtClean="0"/>
              <a:pPr/>
              <a:t>3</a:t>
            </a:fld>
            <a:endParaRPr lang="en-GB"/>
          </a:p>
        </p:txBody>
      </p:sp>
    </p:spTree>
    <p:extLst>
      <p:ext uri="{BB962C8B-B14F-4D97-AF65-F5344CB8AC3E}">
        <p14:creationId xmlns:p14="http://schemas.microsoft.com/office/powerpoint/2010/main" val="770166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FREE SUGAR ?</a:t>
            </a:r>
          </a:p>
          <a:p>
            <a:endParaRPr lang="en-GB" dirty="0"/>
          </a:p>
          <a:p>
            <a:r>
              <a:rPr lang="en-GB" dirty="0"/>
              <a:t>Free sugar</a:t>
            </a:r>
            <a:r>
              <a:rPr lang="en-GB" baseline="0" dirty="0"/>
              <a:t> is any sugar added when making the food. Not just in table sugar and cakes but in lots of savoury foods and foods labelled as ‘healthy choices’.  Milk and whole pieces of fruit also have sugars but this isn’t considered ‘free sugar’.</a:t>
            </a:r>
            <a:endParaRPr lang="en-GB" dirty="0"/>
          </a:p>
          <a:p>
            <a:endParaRPr lang="en-GB" dirty="0"/>
          </a:p>
          <a:p>
            <a:endParaRPr lang="en-GB" dirty="0"/>
          </a:p>
          <a:p>
            <a:endParaRPr lang="en-GB" dirty="0"/>
          </a:p>
          <a:p>
            <a:r>
              <a:rPr lang="en-US" dirty="0"/>
              <a:t>‘</a:t>
            </a:r>
            <a:r>
              <a:rPr lang="en-US" b="1" dirty="0"/>
              <a:t>Free sugars</a:t>
            </a:r>
            <a:r>
              <a:rPr lang="en-US" dirty="0"/>
              <a:t>’ comprises all monosaccharides* and disaccharides* added to foods by the manufacturer, cook or consumer, plus sugars naturally present in honey, syrups and unsweetened fruit juices. *Monosaccharides are single sugar units (glucose and fructose) and disaccharides are two single units joined together (sucrose). </a:t>
            </a:r>
            <a:endParaRPr lang="en-GB" dirty="0"/>
          </a:p>
          <a:p>
            <a:endParaRPr lang="en-GB" dirty="0"/>
          </a:p>
        </p:txBody>
      </p:sp>
      <p:sp>
        <p:nvSpPr>
          <p:cNvPr id="4" name="Slide Number Placeholder 3"/>
          <p:cNvSpPr>
            <a:spLocks noGrp="1"/>
          </p:cNvSpPr>
          <p:nvPr>
            <p:ph type="sldNum" sz="quarter" idx="10"/>
          </p:nvPr>
        </p:nvSpPr>
        <p:spPr/>
        <p:txBody>
          <a:bodyPr/>
          <a:lstStyle/>
          <a:p>
            <a:fld id="{F34CEA68-95BA-4932-967C-C0AC9DB4EDE9}" type="slidenum">
              <a:rPr lang="en-GB" smtClean="0"/>
              <a:pPr/>
              <a:t>4</a:t>
            </a:fld>
            <a:endParaRPr lang="en-GB"/>
          </a:p>
        </p:txBody>
      </p:sp>
    </p:spTree>
    <p:extLst>
      <p:ext uri="{BB962C8B-B14F-4D97-AF65-F5344CB8AC3E}">
        <p14:creationId xmlns:p14="http://schemas.microsoft.com/office/powerpoint/2010/main" val="1653253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Milk and whole pieces of fruit also have sugars but this isn’t considered ‘free sugar’.</a:t>
            </a:r>
            <a:endParaRPr lang="en-GB" dirty="0"/>
          </a:p>
          <a:p>
            <a:endParaRPr lang="en-GB" dirty="0"/>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Under this definition lactose (the sugar in milk) when naturally present in milk and milk products and the sugars contained within the cellular structure of foods (particularly fruits and vegetables) are excluded. </a:t>
            </a:r>
          </a:p>
          <a:p>
            <a:endParaRPr lang="en-GB" dirty="0"/>
          </a:p>
        </p:txBody>
      </p:sp>
      <p:sp>
        <p:nvSpPr>
          <p:cNvPr id="4" name="Slide Number Placeholder 3"/>
          <p:cNvSpPr>
            <a:spLocks noGrp="1"/>
          </p:cNvSpPr>
          <p:nvPr>
            <p:ph type="sldNum" sz="quarter" idx="10"/>
          </p:nvPr>
        </p:nvSpPr>
        <p:spPr/>
        <p:txBody>
          <a:bodyPr/>
          <a:lstStyle/>
          <a:p>
            <a:fld id="{F34CEA68-95BA-4932-967C-C0AC9DB4EDE9}" type="slidenum">
              <a:rPr lang="en-GB" smtClean="0"/>
              <a:pPr/>
              <a:t>5</a:t>
            </a:fld>
            <a:endParaRPr lang="en-GB"/>
          </a:p>
        </p:txBody>
      </p:sp>
    </p:spTree>
    <p:extLst>
      <p:ext uri="{BB962C8B-B14F-4D97-AF65-F5344CB8AC3E}">
        <p14:creationId xmlns:p14="http://schemas.microsoft.com/office/powerpoint/2010/main" val="86398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Sweet and Sour</a:t>
            </a:r>
            <a:r>
              <a:rPr lang="en-GB" baseline="0" dirty="0"/>
              <a:t> chicken microwave meal has 12 teaspoons of sugar! As much as a whole packet of skittles.</a:t>
            </a:r>
          </a:p>
          <a:p>
            <a:endParaRPr lang="en-GB" baseline="0" dirty="0"/>
          </a:p>
          <a:p>
            <a:r>
              <a:rPr lang="en-GB" baseline="0" dirty="0"/>
              <a:t>You can make your own meal (using pineapple for sweetness) with no added sugar!</a:t>
            </a:r>
          </a:p>
          <a:p>
            <a:endParaRPr lang="en-GB" baseline="0" dirty="0"/>
          </a:p>
          <a:p>
            <a:r>
              <a:rPr lang="en-GB" baseline="0" dirty="0"/>
              <a:t>Lots of ready meals have added sugar so check the labels and try making them yourself when you can. </a:t>
            </a:r>
            <a:endParaRPr lang="en-GB" dirty="0"/>
          </a:p>
        </p:txBody>
      </p:sp>
      <p:sp>
        <p:nvSpPr>
          <p:cNvPr id="4" name="Slide Number Placeholder 3"/>
          <p:cNvSpPr>
            <a:spLocks noGrp="1"/>
          </p:cNvSpPr>
          <p:nvPr>
            <p:ph type="sldNum" sz="quarter" idx="10"/>
          </p:nvPr>
        </p:nvSpPr>
        <p:spPr/>
        <p:txBody>
          <a:bodyPr/>
          <a:lstStyle/>
          <a:p>
            <a:fld id="{F34CEA68-95BA-4932-967C-C0AC9DB4EDE9}" type="slidenum">
              <a:rPr lang="en-GB" smtClean="0"/>
              <a:pPr/>
              <a:t>6</a:t>
            </a:fld>
            <a:endParaRPr lang="en-GB"/>
          </a:p>
        </p:txBody>
      </p:sp>
    </p:spTree>
    <p:extLst>
      <p:ext uri="{BB962C8B-B14F-4D97-AF65-F5344CB8AC3E}">
        <p14:creationId xmlns:p14="http://schemas.microsoft.com/office/powerpoint/2010/main" val="107964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34CEA68-95BA-4932-967C-C0AC9DB4EDE9}" type="slidenum">
              <a:rPr lang="en-GB" smtClean="0"/>
              <a:pPr/>
              <a:t>13</a:t>
            </a:fld>
            <a:endParaRPr lang="en-GB"/>
          </a:p>
        </p:txBody>
      </p:sp>
    </p:spTree>
    <p:extLst>
      <p:ext uri="{BB962C8B-B14F-4D97-AF65-F5344CB8AC3E}">
        <p14:creationId xmlns:p14="http://schemas.microsoft.com/office/powerpoint/2010/main" val="46524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and a half teaspoons</a:t>
            </a:r>
            <a:r>
              <a:rPr lang="en-GB" baseline="0" dirty="0"/>
              <a:t> of sugar in each doughnut, 6 in Muller corner</a:t>
            </a:r>
            <a:endParaRPr lang="en-GB" dirty="0"/>
          </a:p>
        </p:txBody>
      </p:sp>
      <p:sp>
        <p:nvSpPr>
          <p:cNvPr id="4" name="Slide Number Placeholder 3"/>
          <p:cNvSpPr>
            <a:spLocks noGrp="1"/>
          </p:cNvSpPr>
          <p:nvPr>
            <p:ph type="sldNum" sz="quarter" idx="10"/>
          </p:nvPr>
        </p:nvSpPr>
        <p:spPr/>
        <p:txBody>
          <a:bodyPr/>
          <a:lstStyle/>
          <a:p>
            <a:fld id="{F34CEA68-95BA-4932-967C-C0AC9DB4EDE9}" type="slidenum">
              <a:rPr lang="en-GB" smtClean="0"/>
              <a:pPr/>
              <a:t>14</a:t>
            </a:fld>
            <a:endParaRPr lang="en-GB"/>
          </a:p>
        </p:txBody>
      </p:sp>
    </p:spTree>
    <p:extLst>
      <p:ext uri="{BB962C8B-B14F-4D97-AF65-F5344CB8AC3E}">
        <p14:creationId xmlns:p14="http://schemas.microsoft.com/office/powerpoint/2010/main" val="46524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34CEA68-95BA-4932-967C-C0AC9DB4EDE9}" type="slidenum">
              <a:rPr lang="en-GB" smtClean="0"/>
              <a:pPr/>
              <a:t>15</a:t>
            </a:fld>
            <a:endParaRPr lang="en-GB"/>
          </a:p>
        </p:txBody>
      </p:sp>
    </p:spTree>
    <p:extLst>
      <p:ext uri="{BB962C8B-B14F-4D97-AF65-F5344CB8AC3E}">
        <p14:creationId xmlns:p14="http://schemas.microsoft.com/office/powerpoint/2010/main" val="241380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Lucozade</a:t>
            </a:r>
          </a:p>
          <a:p>
            <a:endParaRPr lang="en-GB" dirty="0">
              <a:effectLst/>
            </a:endParaRPr>
          </a:p>
          <a:p>
            <a:r>
              <a:rPr lang="en-GB" dirty="0">
                <a:effectLst/>
              </a:rPr>
              <a:t>18g of</a:t>
            </a:r>
            <a:r>
              <a:rPr lang="en-GB" baseline="0" dirty="0">
                <a:effectLst/>
              </a:rPr>
              <a:t> sugar per bottle – 4.5 teaspoons</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effectLst/>
              </a:rPr>
              <a:t>Digestive Biscuits -  </a:t>
            </a:r>
            <a:r>
              <a:rPr lang="en-GB" dirty="0"/>
              <a:t>2.5g per biscuit</a:t>
            </a:r>
            <a:r>
              <a:rPr lang="en-GB" baseline="0" dirty="0"/>
              <a:t> – 7.2 biscuits = 18g of sugar</a:t>
            </a:r>
            <a:endParaRPr lang="en-GB" dirty="0"/>
          </a:p>
          <a:p>
            <a:br>
              <a:rPr lang="en-GB" dirty="0">
                <a:effectLst/>
              </a:rPr>
            </a:br>
            <a:endParaRPr lang="en-GB" dirty="0"/>
          </a:p>
        </p:txBody>
      </p:sp>
      <p:sp>
        <p:nvSpPr>
          <p:cNvPr id="4" name="Slide Number Placeholder 3"/>
          <p:cNvSpPr>
            <a:spLocks noGrp="1"/>
          </p:cNvSpPr>
          <p:nvPr>
            <p:ph type="sldNum" sz="quarter" idx="10"/>
          </p:nvPr>
        </p:nvSpPr>
        <p:spPr/>
        <p:txBody>
          <a:bodyPr/>
          <a:lstStyle/>
          <a:p>
            <a:fld id="{F34CEA68-95BA-4932-967C-C0AC9DB4EDE9}" type="slidenum">
              <a:rPr lang="en-GB" smtClean="0"/>
              <a:pPr/>
              <a:t>16</a:t>
            </a:fld>
            <a:endParaRPr lang="en-GB"/>
          </a:p>
        </p:txBody>
      </p:sp>
    </p:spTree>
    <p:extLst>
      <p:ext uri="{BB962C8B-B14F-4D97-AF65-F5344CB8AC3E}">
        <p14:creationId xmlns:p14="http://schemas.microsoft.com/office/powerpoint/2010/main" val="241380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0E01AA2-CE89-4CFF-9936-3E91AFDD8E9E}" type="datetimeFigureOut">
              <a:rPr lang="en-GB" smtClean="0"/>
              <a:pPr/>
              <a:t>23/10/2019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A68FB2-9B80-4E58-B512-E443DCC4E150}" type="slidenum">
              <a:rPr lang="en-GB" smtClean="0"/>
              <a:pPr/>
              <a:t>‹#›</a:t>
            </a:fld>
            <a:endParaRPr lang="en-GB"/>
          </a:p>
        </p:txBody>
      </p:sp>
    </p:spTree>
    <p:extLst>
      <p:ext uri="{BB962C8B-B14F-4D97-AF65-F5344CB8AC3E}">
        <p14:creationId xmlns:p14="http://schemas.microsoft.com/office/powerpoint/2010/main" val="2682340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0E01AA2-CE89-4CFF-9936-3E91AFDD8E9E}" type="datetimeFigureOut">
              <a:rPr lang="en-GB" smtClean="0"/>
              <a:pPr/>
              <a:t>23/10/2019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A68FB2-9B80-4E58-B512-E443DCC4E150}" type="slidenum">
              <a:rPr lang="en-GB" smtClean="0"/>
              <a:pPr/>
              <a:t>‹#›</a:t>
            </a:fld>
            <a:endParaRPr lang="en-GB"/>
          </a:p>
        </p:txBody>
      </p:sp>
    </p:spTree>
    <p:extLst>
      <p:ext uri="{BB962C8B-B14F-4D97-AF65-F5344CB8AC3E}">
        <p14:creationId xmlns:p14="http://schemas.microsoft.com/office/powerpoint/2010/main" val="3075355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0E01AA2-CE89-4CFF-9936-3E91AFDD8E9E}" type="datetimeFigureOut">
              <a:rPr lang="en-GB" smtClean="0"/>
              <a:pPr/>
              <a:t>23/10/2019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A68FB2-9B80-4E58-B512-E443DCC4E150}" type="slidenum">
              <a:rPr lang="en-GB" smtClean="0"/>
              <a:pPr/>
              <a:t>‹#›</a:t>
            </a:fld>
            <a:endParaRPr lang="en-GB"/>
          </a:p>
        </p:txBody>
      </p:sp>
    </p:spTree>
    <p:extLst>
      <p:ext uri="{BB962C8B-B14F-4D97-AF65-F5344CB8AC3E}">
        <p14:creationId xmlns:p14="http://schemas.microsoft.com/office/powerpoint/2010/main" val="2992442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0E01AA2-CE89-4CFF-9936-3E91AFDD8E9E}" type="datetimeFigureOut">
              <a:rPr lang="en-GB" smtClean="0"/>
              <a:pPr/>
              <a:t>23/10/2019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A68FB2-9B80-4E58-B512-E443DCC4E150}" type="slidenum">
              <a:rPr lang="en-GB" smtClean="0"/>
              <a:pPr/>
              <a:t>‹#›</a:t>
            </a:fld>
            <a:endParaRPr lang="en-GB"/>
          </a:p>
        </p:txBody>
      </p:sp>
    </p:spTree>
    <p:extLst>
      <p:ext uri="{BB962C8B-B14F-4D97-AF65-F5344CB8AC3E}">
        <p14:creationId xmlns:p14="http://schemas.microsoft.com/office/powerpoint/2010/main" val="2235477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E01AA2-CE89-4CFF-9936-3E91AFDD8E9E}" type="datetimeFigureOut">
              <a:rPr lang="en-GB" smtClean="0"/>
              <a:pPr/>
              <a:t>23/10/2019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A68FB2-9B80-4E58-B512-E443DCC4E150}" type="slidenum">
              <a:rPr lang="en-GB" smtClean="0"/>
              <a:pPr/>
              <a:t>‹#›</a:t>
            </a:fld>
            <a:endParaRPr lang="en-GB"/>
          </a:p>
        </p:txBody>
      </p:sp>
    </p:spTree>
    <p:extLst>
      <p:ext uri="{BB962C8B-B14F-4D97-AF65-F5344CB8AC3E}">
        <p14:creationId xmlns:p14="http://schemas.microsoft.com/office/powerpoint/2010/main" val="3746629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0E01AA2-CE89-4CFF-9936-3E91AFDD8E9E}" type="datetimeFigureOut">
              <a:rPr lang="en-GB" smtClean="0"/>
              <a:pPr/>
              <a:t>23/10/2019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A68FB2-9B80-4E58-B512-E443DCC4E150}" type="slidenum">
              <a:rPr lang="en-GB" smtClean="0"/>
              <a:pPr/>
              <a:t>‹#›</a:t>
            </a:fld>
            <a:endParaRPr lang="en-GB"/>
          </a:p>
        </p:txBody>
      </p:sp>
    </p:spTree>
    <p:extLst>
      <p:ext uri="{BB962C8B-B14F-4D97-AF65-F5344CB8AC3E}">
        <p14:creationId xmlns:p14="http://schemas.microsoft.com/office/powerpoint/2010/main" val="1654888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0E01AA2-CE89-4CFF-9936-3E91AFDD8E9E}" type="datetimeFigureOut">
              <a:rPr lang="en-GB" smtClean="0"/>
              <a:pPr/>
              <a:t>23/10/2019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A68FB2-9B80-4E58-B512-E443DCC4E150}" type="slidenum">
              <a:rPr lang="en-GB" smtClean="0"/>
              <a:pPr/>
              <a:t>‹#›</a:t>
            </a:fld>
            <a:endParaRPr lang="en-GB"/>
          </a:p>
        </p:txBody>
      </p:sp>
    </p:spTree>
    <p:extLst>
      <p:ext uri="{BB962C8B-B14F-4D97-AF65-F5344CB8AC3E}">
        <p14:creationId xmlns:p14="http://schemas.microsoft.com/office/powerpoint/2010/main" val="1932920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0E01AA2-CE89-4CFF-9936-3E91AFDD8E9E}" type="datetimeFigureOut">
              <a:rPr lang="en-GB" smtClean="0"/>
              <a:pPr/>
              <a:t>23/10/2019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A68FB2-9B80-4E58-B512-E443DCC4E150}" type="slidenum">
              <a:rPr lang="en-GB" smtClean="0"/>
              <a:pPr/>
              <a:t>‹#›</a:t>
            </a:fld>
            <a:endParaRPr lang="en-GB"/>
          </a:p>
        </p:txBody>
      </p:sp>
    </p:spTree>
    <p:extLst>
      <p:ext uri="{BB962C8B-B14F-4D97-AF65-F5344CB8AC3E}">
        <p14:creationId xmlns:p14="http://schemas.microsoft.com/office/powerpoint/2010/main" val="143530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01AA2-CE89-4CFF-9936-3E91AFDD8E9E}" type="datetimeFigureOut">
              <a:rPr lang="en-GB" smtClean="0"/>
              <a:pPr/>
              <a:t>23/10/2019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A68FB2-9B80-4E58-B512-E443DCC4E150}" type="slidenum">
              <a:rPr lang="en-GB" smtClean="0"/>
              <a:pPr/>
              <a:t>‹#›</a:t>
            </a:fld>
            <a:endParaRPr lang="en-GB"/>
          </a:p>
        </p:txBody>
      </p:sp>
    </p:spTree>
    <p:extLst>
      <p:ext uri="{BB962C8B-B14F-4D97-AF65-F5344CB8AC3E}">
        <p14:creationId xmlns:p14="http://schemas.microsoft.com/office/powerpoint/2010/main" val="826328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E01AA2-CE89-4CFF-9936-3E91AFDD8E9E}" type="datetimeFigureOut">
              <a:rPr lang="en-GB" smtClean="0"/>
              <a:pPr/>
              <a:t>23/10/2019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A68FB2-9B80-4E58-B512-E443DCC4E150}" type="slidenum">
              <a:rPr lang="en-GB" smtClean="0"/>
              <a:pPr/>
              <a:t>‹#›</a:t>
            </a:fld>
            <a:endParaRPr lang="en-GB"/>
          </a:p>
        </p:txBody>
      </p:sp>
    </p:spTree>
    <p:extLst>
      <p:ext uri="{BB962C8B-B14F-4D97-AF65-F5344CB8AC3E}">
        <p14:creationId xmlns:p14="http://schemas.microsoft.com/office/powerpoint/2010/main" val="1904913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E01AA2-CE89-4CFF-9936-3E91AFDD8E9E}" type="datetimeFigureOut">
              <a:rPr lang="en-GB" smtClean="0"/>
              <a:pPr/>
              <a:t>23/10/2019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A68FB2-9B80-4E58-B512-E443DCC4E150}" type="slidenum">
              <a:rPr lang="en-GB" smtClean="0"/>
              <a:pPr/>
              <a:t>‹#›</a:t>
            </a:fld>
            <a:endParaRPr lang="en-GB"/>
          </a:p>
        </p:txBody>
      </p:sp>
    </p:spTree>
    <p:extLst>
      <p:ext uri="{BB962C8B-B14F-4D97-AF65-F5344CB8AC3E}">
        <p14:creationId xmlns:p14="http://schemas.microsoft.com/office/powerpoint/2010/main" val="3306547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E01AA2-CE89-4CFF-9936-3E91AFDD8E9E}" type="datetimeFigureOut">
              <a:rPr lang="en-GB" smtClean="0"/>
              <a:pPr/>
              <a:t>23/10/2019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A68FB2-9B80-4E58-B512-E443DCC4E150}" type="slidenum">
              <a:rPr lang="en-GB" smtClean="0"/>
              <a:pPr/>
              <a:t>‹#›</a:t>
            </a:fld>
            <a:endParaRPr lang="en-GB"/>
          </a:p>
        </p:txBody>
      </p:sp>
    </p:spTree>
    <p:extLst>
      <p:ext uri="{BB962C8B-B14F-4D97-AF65-F5344CB8AC3E}">
        <p14:creationId xmlns:p14="http://schemas.microsoft.com/office/powerpoint/2010/main" val="2698950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ved=0CAcQjRxqFQoTCPugiOOtzsYCFYYX2wodgtMEYA&amp;url=http://www.officesupermarket.co.uk/p/Danone_Touch_of_24_Fruit_Lemon_and_Limes.htm&amp;ei=VZKeVbuiIoav7AaCp5OABg&amp;bvm=bv.96952980,d.ZGU&amp;psig=AFQjCNHptM1zyf_J85QoOw0QDYKl8KNWUA&amp;ust=1436541895954832"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60.png"/><Relationship Id="rId4" Type="http://schemas.openxmlformats.org/officeDocument/2006/relationships/image" Target="../media/image61.jpeg"/></Relationships>
</file>

<file path=ppt/slides/_rels/slide1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hyperlink" Target="http://www.google.co.uk/url?sa=i&amp;rct=j&amp;q=&amp;esrc=s&amp;frm=1&amp;source=images&amp;cd=&amp;cad=rja&amp;uact=8&amp;ved=0CAcQjRxqFQoTCPugiOOtzsYCFYYX2wodgtMEYA&amp;url=http://www.officesupermarket.co.uk/p/Danone_Touch_of_24_Fruit_Lemon_and_Limes.htm&amp;ei=VZKeVbuiIoav7AaCp5OABg&amp;bvm=bv.96952980,d.ZGU&amp;psig=AFQjCNHptM1zyf_J85QoOw0QDYKl8KNWUA&amp;ust=1436541895954832"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hyperlink" Target="https://www.google.co.uk/url?sa=i&amp;rct=j&amp;q=&amp;esrc=s&amp;frm=1&amp;source=images&amp;cd=&amp;cad=rja&amp;uact=8&amp;ved=0CAcQjRxqFQoTCKTcuum1tccCFWpH2wodvfIDVQ&amp;url=https://www.krispykreme.com/menu/doughnuts&amp;ei=M5vUVeT2HuqO7Qa95Y-oBQ&amp;bvm=bv.99804247,d.ZGU&amp;psig=AFQjCNE9Vm4w0YwhvBcWS0guo9g9UslT4Q&amp;ust=1440083084864605" TargetMode="External"/><Relationship Id="rId4" Type="http://schemas.openxmlformats.org/officeDocument/2006/relationships/image" Target="../media/image63.png"/></Relationships>
</file>

<file path=ppt/slides/_rels/slide14.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2.jpeg"/><Relationship Id="rId7" Type="http://schemas.openxmlformats.org/officeDocument/2006/relationships/hyperlink" Target="http://www.google.co.uk/url?sa=i&amp;rct=j&amp;q=&amp;esrc=s&amp;frm=1&amp;source=images&amp;cd=&amp;cad=rja&amp;uact=8&amp;ved=0CAcQjRxqFQoTCPKcgry5tccCFWVD2wodad4AmA&amp;url=http://deals.simplyshellie.com/free-donut-krispy-kreme-national-donut-day-66/&amp;ei=BZ_UVbKGOuWG7QbpvIPACQ&amp;bvm=bv.99804247,d.ZGU&amp;psig=AFQjCNGLxnfnwtKp94ctg909wfeHMP8fBg&amp;ust=1440084012865045"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hyperlink" Target="https://www.google.co.uk/url?sa=i&amp;rct=j&amp;q=&amp;esrc=s&amp;frm=1&amp;source=images&amp;cd=&amp;cad=rja&amp;uact=8&amp;ved=0CAcQjRxqFQoTCJmXn565tccCFQWz2wodDn0A7A&amp;url=https://www.krispykreme.com.au/original-glazed-doughnut&amp;ei=x57UVdmXH4Xm7gaO-oHgDg&amp;bvm=bv.99804247,d.ZGU&amp;psig=AFQjCNGLxnfnwtKp94ctg909wfeHMP8fBg&amp;ust=1440084012865045" TargetMode="External"/><Relationship Id="rId4" Type="http://schemas.openxmlformats.org/officeDocument/2006/relationships/image" Target="../media/image63.png"/></Relationships>
</file>

<file path=ppt/slides/_rels/slide15.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google.co.uk/url?sa=i&amp;rct=j&amp;q=&amp;esrc=s&amp;frm=1&amp;source=images&amp;cd=&amp;cad=rja&amp;uact=8&amp;ved=0CAcQjRxqFQoTCKDgy_iylckCFQbJFAodpcAPpg&amp;url=http://nadiashealthykitchen.com/healthy-digestive-biscuits-graham-crackers/&amp;psig=AFQjCNGCF8TsXMpmK8TnUNPfnr-D9fkhhQ&amp;ust=1447778928578703" TargetMode="External"/><Relationship Id="rId5" Type="http://schemas.openxmlformats.org/officeDocument/2006/relationships/image" Target="../media/image67.jpeg"/><Relationship Id="rId4" Type="http://schemas.openxmlformats.org/officeDocument/2006/relationships/hyperlink" Target="https://www.google.co.uk/url?sa=i&amp;rct=j&amp;q=&amp;esrc=s&amp;frm=1&amp;source=images&amp;cd=&amp;cad=rja&amp;uact=8&amp;ved=0CAcQjRxqFQoTCLKcvIKTlckCFcdCFAodS4oEeQ&amp;url=https://www.lucozadesport.com/shop/&amp;psig=AFQjCNEdAfrRcE2Uv2sBzJZkF4ercWmfbg&amp;ust=1447770351799196"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62.jpeg"/><Relationship Id="rId7" Type="http://schemas.openxmlformats.org/officeDocument/2006/relationships/image" Target="../media/image6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google.co.uk/url?sa=i&amp;rct=j&amp;q=&amp;esrc=s&amp;frm=1&amp;source=images&amp;cd=&amp;cad=rja&amp;uact=8&amp;ved=0CAcQjRxqFQoTCKDgy_iylckCFQbJFAodpcAPpg&amp;url=http://nadiashealthykitchen.com/healthy-digestive-biscuits-graham-crackers/&amp;psig=AFQjCNGCF8TsXMpmK8TnUNPfnr-D9fkhhQ&amp;ust=1447778928578703" TargetMode="External"/><Relationship Id="rId5" Type="http://schemas.openxmlformats.org/officeDocument/2006/relationships/image" Target="../media/image67.jpeg"/><Relationship Id="rId4" Type="http://schemas.openxmlformats.org/officeDocument/2006/relationships/hyperlink" Target="https://www.google.co.uk/url?sa=i&amp;rct=j&amp;q=&amp;esrc=s&amp;frm=1&amp;source=images&amp;cd=&amp;cad=rja&amp;uact=8&amp;ved=0CAcQjRxqFQoTCLKcvIKTlckCFcdCFAodS4oEeQ&amp;url=https://www.lucozadesport.com/shop/&amp;psig=AFQjCNEdAfrRcE2Uv2sBzJZkF4ercWmfbg&amp;ust=1447770351799196"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7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google.co.uk/url?sa=i&amp;rct=j&amp;q=&amp;esrc=s&amp;frm=1&amp;source=images&amp;cd=&amp;cad=rja&amp;uact=8&amp;ved=0CAcQjRxqFQoTCLqKrYO2lckCFUhCFAod1J0MNQ&amp;url=https://www.cadbury.co.uk/&amp;psig=AFQjCNFmqxlYUFx66bNWQzB4nAmaRcWIUA&amp;ust=1447779754711434" TargetMode="External"/><Relationship Id="rId5" Type="http://schemas.openxmlformats.org/officeDocument/2006/relationships/image" Target="../media/image69.jpeg"/><Relationship Id="rId4" Type="http://schemas.openxmlformats.org/officeDocument/2006/relationships/hyperlink" Target="http://www.google.co.uk/url?sa=i&amp;rct=j&amp;q=&amp;esrc=s&amp;frm=1&amp;source=images&amp;cd=&amp;cad=rja&amp;uact=8&amp;ved=0CAcQjRxqFQoTCMOVz9m0lckCFQa3FAod7K0CWA&amp;url=http://guide.alibaba.com/shop/robinsons-fruit-shoot-no-added-sugar-summer-fruits-juice-drinks-275ml-case-of-12_4560002.html&amp;psig=AFQjCNEM8QwawFkc3RRjILw1n_KQmaX_fg&amp;ust=1447779400120647"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62.jpeg"/><Relationship Id="rId7" Type="http://schemas.openxmlformats.org/officeDocument/2006/relationships/image" Target="../media/image7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google.co.uk/url?sa=i&amp;rct=j&amp;q=&amp;esrc=s&amp;frm=1&amp;source=images&amp;cd=&amp;cad=rja&amp;uact=8&amp;ved=0CAcQjRxqFQoTCLqKrYO2lckCFUhCFAod1J0MNQ&amp;url=https://www.cadbury.co.uk/&amp;psig=AFQjCNFmqxlYUFx66bNWQzB4nAmaRcWIUA&amp;ust=1447779754711434" TargetMode="External"/><Relationship Id="rId5" Type="http://schemas.openxmlformats.org/officeDocument/2006/relationships/image" Target="../media/image69.jpeg"/><Relationship Id="rId4" Type="http://schemas.openxmlformats.org/officeDocument/2006/relationships/hyperlink" Target="http://www.google.co.uk/url?sa=i&amp;rct=j&amp;q=&amp;esrc=s&amp;frm=1&amp;source=images&amp;cd=&amp;cad=rja&amp;uact=8&amp;ved=0CAcQjRxqFQoTCMOVz9m0lckCFQa3FAod7K0CWA&amp;url=http://guide.alibaba.com/shop/robinsons-fruit-shoot-no-added-sugar-summer-fruits-juice-drinks-275ml-case-of-12_4560002.html&amp;psig=AFQjCNEM8QwawFkc3RRjILw1n_KQmaX_fg&amp;ust=1447779400120647"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google.co.uk/url?sa=i&amp;rct=j&amp;q=&amp;esrc=s&amp;frm=1&amp;source=images&amp;cd=&amp;cad=rja&amp;uact=8&amp;ved=0CAcQjRxqFQoTCKTcuum1tccCFWpH2wodvfIDVQ&amp;url=https://www.krispykreme.com/menu/doughnuts&amp;ei=M5vUVeT2HuqO7Qa95Y-oBQ&amp;bvm=bv.99804247,d.ZGU&amp;psig=AFQjCNE9Vm4w0YwhvBcWS0guo9g9UslT4Q&amp;ust=1440083084864605" TargetMode="External"/><Relationship Id="rId5" Type="http://schemas.openxmlformats.org/officeDocument/2006/relationships/image" Target="../media/image71.jpeg"/><Relationship Id="rId4" Type="http://schemas.openxmlformats.org/officeDocument/2006/relationships/hyperlink" Target="http://www.google.co.uk/url?sa=i&amp;rct=j&amp;q=&amp;esrc=s&amp;frm=1&amp;source=images&amp;cd=&amp;cad=rja&amp;uact=8&amp;ved=0CAcQjRxqFQoTCLvHzrWUlckCFQVOFAodaNgAyw&amp;url=http://www.premierexports.co.uk/juice-drinks-small-packs/998-ribena-blackcurrant-288ml.html&amp;bvm=bv.107467506,d.d24&amp;psig=AFQjCNEtartc4Sy6aj167kNoeeEyfa4i3w&amp;ust=1447770591826148"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5.jpeg"/><Relationship Id="rId26" Type="http://schemas.openxmlformats.org/officeDocument/2006/relationships/image" Target="../media/image20.png"/><Relationship Id="rId3" Type="http://schemas.openxmlformats.org/officeDocument/2006/relationships/image" Target="../media/image1.png"/><Relationship Id="rId21" Type="http://schemas.openxmlformats.org/officeDocument/2006/relationships/image" Target="../media/image17.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hyperlink" Target="http://www.google.co.uk/url?sa=i&amp;rct=j&amp;q=&amp;esrc=s&amp;frm=1&amp;source=images&amp;cd=&amp;cad=rja&amp;uact=8&amp;ved=0CAcQjRxqFQoTCNK45vu1h8YCFcEW2wodcjIAzg&amp;url=http://blog.slimmingsolutions.com/all/woman-survives-on-extreme-crisp-diet/&amp;ei=d2F5VZKhHsGt7Aby5IDwDA&amp;bvm=bv.95277229,d.bGg&amp;psig=AFQjCNHBrt_2sKf5f5XovwCFPjf26ns9Jg&amp;ust=1434104558592777" TargetMode="External"/><Relationship Id="rId25" Type="http://schemas.openxmlformats.org/officeDocument/2006/relationships/image" Target="../media/image19.jpeg"/><Relationship Id="rId33" Type="http://schemas.openxmlformats.org/officeDocument/2006/relationships/image" Target="../media/image25.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hyperlink" Target="http://www.google.co.uk/url?sa=i&amp;rct=j&amp;q=&amp;esrc=s&amp;frm=1&amp;source=images&amp;cd=&amp;cad=rja&amp;uact=8&amp;ved=0CAcQjRxqFQoTCI_QyYq3h8YCFW4W2wodAdIAUA&amp;url=http://www.gettyimages.com/detail/photo/pile-of-candy-covered-chocolate-buttons-royalty-free-image/83308414&amp;ei=omJ5VY_3N-6s7AaBpIOABQ&amp;bvm=bv.95277229,d.bGg&amp;psig=AFQjCNE_n8vfcdJgckypu8lkNX4ICCFt8A&amp;ust=1434104813587732" TargetMode="External"/><Relationship Id="rId29" Type="http://schemas.openxmlformats.org/officeDocument/2006/relationships/hyperlink" Target="http://www.google.co.uk/url?sa=i&amp;rct=j&amp;q=&amp;esrc=s&amp;frm=1&amp;source=images&amp;cd=&amp;cad=rja&amp;uact=8&amp;ved=0CAcQjRxqFQoTCObgvM2EzsYCFW8G2wodxcoLpg&amp;url=http://www.zerowasteweek.co.uk/serial-cereal-fruit-turnover/&amp;ei=KmeeVeajGu-M7AbFla-wCg&amp;bvm=bv.96952980,d.ZGU&amp;psig=AFQjCNHEpniXshchxKrvntI5FfbM9Acp7w&amp;ust=1436530848857977" TargetMode="Externa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hyperlink" Target="http://www.google.co.uk/url?sa=i&amp;rct=j&amp;q=&amp;esrc=s&amp;frm=1&amp;source=images&amp;cd=&amp;cad=rja&amp;uact=8&amp;ved=0CAcQjRxqFQoTCKj2wu6VzsYCFVJL2wod-vsIZQ&amp;url=http://www.halalsquare.com.au/groceries/index.php/condiments/pasta-sauce.html&amp;ei=Q3meVejICNKW7Qb696OoBg&amp;bvm=bv.96952980,d.ZGU&amp;psig=AFQjCNFhaVMWSSpMpVNyRLWBTrnzZcZQRA&amp;ust=1436535437902247" TargetMode="External"/><Relationship Id="rId32" Type="http://schemas.openxmlformats.org/officeDocument/2006/relationships/hyperlink" Target="http://www.google.co.uk/url?sa=i&amp;rct=j&amp;q=&amp;esrc=s&amp;frm=1&amp;source=images&amp;cd=&amp;cad=rja&amp;uact=8&amp;ved=0CAcQjRw&amp;url=http://www.wisegeek.com/what-is-granulated-sugar.htm&amp;ei=VK9xVfXIA8Kt7AalmIOIDw&amp;bvm=bv.95039771,d.bGg&amp;psig=AFQjCNFtMALsmvsj_QzmtwhuuwLTSr1rJA&amp;ust=1433600204795284" TargetMode="External"/><Relationship Id="rId5" Type="http://schemas.openxmlformats.org/officeDocument/2006/relationships/image" Target="../media/image3.jpeg"/><Relationship Id="rId15" Type="http://schemas.openxmlformats.org/officeDocument/2006/relationships/image" Target="../media/image13.png"/><Relationship Id="rId23" Type="http://schemas.openxmlformats.org/officeDocument/2006/relationships/image" Target="../media/image18.jpeg"/><Relationship Id="rId28" Type="http://schemas.openxmlformats.org/officeDocument/2006/relationships/image" Target="../media/image22.png"/><Relationship Id="rId10" Type="http://schemas.openxmlformats.org/officeDocument/2006/relationships/image" Target="../media/image8.png"/><Relationship Id="rId19" Type="http://schemas.openxmlformats.org/officeDocument/2006/relationships/image" Target="../media/image16.png"/><Relationship Id="rId31" Type="http://schemas.openxmlformats.org/officeDocument/2006/relationships/image" Target="../media/image24.png"/><Relationship Id="rId4" Type="http://schemas.openxmlformats.org/officeDocument/2006/relationships/hyperlink" Target="http://www.google.co.uk/url?sa=i&amp;rct=j&amp;q=&amp;esrc=s&amp;frm=1&amp;source=images&amp;cd=&amp;cad=rja&amp;uact=8&amp;ved=0CAcQjRxqFQoTCOmj6sTLh8YCFeoW2wodS_IAZQ&amp;url=http://www.superkidsnutrition.com/mt_granola-guru/&amp;ei=FXh5VanFMOqt7AbL5IOoBg&amp;psig=AFQjCNFoZ-cp40QIdydw0nxFEzxRkqs43w&amp;ust=1434110234275321" TargetMode="External"/><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hyperlink" Target="http://www.google.co.uk/url?sa=i&amp;rct=j&amp;q=&amp;esrc=s&amp;frm=1&amp;source=images&amp;cd=&amp;cad=rja&amp;uact=8&amp;ved=0CAcQjRxqFQoTCLaLuaaEzsYCFScb2wodc7gLig&amp;url=http://www.amazon.co.uk/Brand-Volvic-Touch-Fruit-Bottle/dp/B004QN8VXA&amp;ei=2GaeVba_I6e27Abz8K7QCA&amp;bvm=bv.96952980,d.ZGU&amp;psig=AFQjCNEdnPn7XR7y9YSfatpdNUmb3XXtdA&amp;ust=1436530737939981" TargetMode="External"/><Relationship Id="rId27" Type="http://schemas.openxmlformats.org/officeDocument/2006/relationships/image" Target="../media/image21.png"/><Relationship Id="rId30" Type="http://schemas.openxmlformats.org/officeDocument/2006/relationships/image" Target="../media/image23.jpeg"/></Relationships>
</file>

<file path=ppt/slides/_rels/slide20.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62.jpeg"/><Relationship Id="rId7" Type="http://schemas.openxmlformats.org/officeDocument/2006/relationships/image" Target="../media/image6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google.co.uk/url?sa=i&amp;rct=j&amp;q=&amp;esrc=s&amp;frm=1&amp;source=images&amp;cd=&amp;cad=rja&amp;uact=8&amp;ved=0CAcQjRxqFQoTCKTcuum1tccCFWpH2wodvfIDVQ&amp;url=https://www.krispykreme.com/menu/doughnuts&amp;ei=M5vUVeT2HuqO7Qa95Y-oBQ&amp;bvm=bv.99804247,d.ZGU&amp;psig=AFQjCNE9Vm4w0YwhvBcWS0guo9g9UslT4Q&amp;ust=1440083084864605" TargetMode="External"/><Relationship Id="rId5" Type="http://schemas.openxmlformats.org/officeDocument/2006/relationships/image" Target="../media/image71.jpeg"/><Relationship Id="rId4" Type="http://schemas.openxmlformats.org/officeDocument/2006/relationships/hyperlink" Target="http://www.google.co.uk/url?sa=i&amp;rct=j&amp;q=&amp;esrc=s&amp;frm=1&amp;source=images&amp;cd=&amp;cad=rja&amp;uact=8&amp;ved=0CAcQjRxqFQoTCLvHzrWUlckCFQVOFAodaNgAyw&amp;url=http://www.premierexports.co.uk/juice-drinks-small-packs/998-ribena-blackcurrant-288ml.html&amp;bvm=bv.107467506,d.d24&amp;psig=AFQjCNEtartc4Sy6aj167kNoeeEyfa4i3w&amp;ust=1447770591826148"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7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google.co.uk/url?sa=i&amp;rct=j&amp;q=&amp;esrc=s&amp;frm=1&amp;source=images&amp;cd=&amp;ved=0CAcQjRxqFQoTCO3Li-y6lckCFUtrFAodap8NHw&amp;url=http://www.polyvore.com/nov_candy/collection?id%3D3104626&amp;bvm=bv.107467506,d.d24&amp;psig=AFQjCNEdSzqISxpQFG6KzuvHIuyvWzWmcA&amp;ust=1447781039828810" TargetMode="External"/><Relationship Id="rId5" Type="http://schemas.openxmlformats.org/officeDocument/2006/relationships/image" Target="../media/image72.jpeg"/><Relationship Id="rId4" Type="http://schemas.openxmlformats.org/officeDocument/2006/relationships/hyperlink" Target="http://www.google.co.uk/url?sa=i&amp;rct=j&amp;q=&amp;esrc=s&amp;frm=1&amp;source=images&amp;cd=&amp;cad=rja&amp;uact=8&amp;ved=0CAcQjRxqFQoTCNjI-eqZlMYCFfEH2wodYbEAxw&amp;url=http://www.nzpress.net/news/monster-energy-drink&amp;ei=zBSAVdiyIvGP7Abh4oK4DA&amp;bvm=bv.96041959,d.bGg&amp;psig=AFQjCNHSa3e5j2Rg7bV7smRPTvWs-HGxwg&amp;ust=1434543684793913"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62.jpeg"/><Relationship Id="rId7" Type="http://schemas.openxmlformats.org/officeDocument/2006/relationships/image" Target="../media/image7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google.co.uk/url?sa=i&amp;rct=j&amp;q=&amp;esrc=s&amp;frm=1&amp;source=images&amp;cd=&amp;ved=0CAcQjRxqFQoTCO3Li-y6lckCFUtrFAodap8NHw&amp;url=http://www.polyvore.com/nov_candy/collection?id%3D3104626&amp;bvm=bv.107467506,d.d24&amp;psig=AFQjCNEdSzqISxpQFG6KzuvHIuyvWzWmcA&amp;ust=1447781039828810" TargetMode="External"/><Relationship Id="rId5" Type="http://schemas.openxmlformats.org/officeDocument/2006/relationships/image" Target="../media/image72.jpeg"/><Relationship Id="rId4" Type="http://schemas.openxmlformats.org/officeDocument/2006/relationships/hyperlink" Target="http://www.google.co.uk/url?sa=i&amp;rct=j&amp;q=&amp;esrc=s&amp;frm=1&amp;source=images&amp;cd=&amp;cad=rja&amp;uact=8&amp;ved=0CAcQjRxqFQoTCNjI-eqZlMYCFfEH2wodYbEAxw&amp;url=http://www.nzpress.net/news/monster-energy-drink&amp;ei=zBSAVdiyIvGP7Abh4oK4DA&amp;bvm=bv.96041959,d.bGg&amp;psig=AFQjCNHSa3e5j2Rg7bV7smRPTvWs-HGxwg&amp;ust=1434543684793913"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google.co.uk/url?sa=i&amp;rct=j&amp;q=&amp;esrc=s&amp;frm=1&amp;source=images&amp;cd=&amp;cad=rja&amp;uact=8&amp;ved=0CAcQjRw&amp;url=http://www.bearnibbles.co.uk/yoyos&amp;ei=lbdxVY6gJsm17gaL0oKADQ&amp;psig=AFQjCNEOIKs_t6VU_pFoXQvqxmuRcdGCjw&amp;ust=1433602290835199" TargetMode="External"/><Relationship Id="rId5" Type="http://schemas.openxmlformats.org/officeDocument/2006/relationships/image" Target="../media/image74.jpeg"/><Relationship Id="rId4" Type="http://schemas.openxmlformats.org/officeDocument/2006/relationships/hyperlink" Target="http://www.google.co.uk/url?sa=i&amp;rct=j&amp;q=&amp;esrc=s&amp;frm=1&amp;source=images&amp;cd=&amp;cad=rja&amp;uact=8&amp;ved=&amp;url=http://www.playbuzz.com/jamiel15/what-easter-egg-matches-your-personality&amp;ei=6LZxVfT8IcynsgGdwoL4Cw&amp;bvm=bv.95039771,d.bGg&amp;psig=AFQjCNE5pIxxkcjv_QqW7EUsGxlM2Ugwng&amp;ust=1433602152883719"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www.google.co.uk/url?sa=i&amp;rct=j&amp;q=&amp;esrc=s&amp;frm=1&amp;source=images&amp;cd=&amp;cad=rja&amp;uact=8&amp;ved=0CAcQjRxqFQoTCIrclZ7Oh8YCFYqa2wodwx4A9A&amp;url=http://pngimg.com/download/7153&amp;ei=6np5VYq_AYq17gbDvYCgDw&amp;psig=AFQjCNEHf2ycmvQ6WF7eYCdVX3zfaWR0Hg&amp;ust=1434111035888268" TargetMode="External"/><Relationship Id="rId13" Type="http://schemas.openxmlformats.org/officeDocument/2006/relationships/hyperlink" Target="https://www.google.co.uk/url?sa=i&amp;rct=j&amp;q=&amp;esrc=s&amp;frm=1&amp;source=images&amp;cd=&amp;cad=rja&amp;uact=8&amp;ved=0CAcQjRxqFQoTCLjo-8qnt8cCFYoI2wodlwQJnQ&amp;url=https://purelyfood.wordpress.com/2010/02/07/jordans-country-crisp-muffins/&amp;ei=tJjVVbi-OYqR7AaXiaToCQ&amp;bvm=bv.99804247,d.ZGU&amp;psig=AFQjCNGCU7fdKeVCwnq5FXyEIRlLZkX-KA&amp;ust=1440147975157324" TargetMode="External"/><Relationship Id="rId18" Type="http://schemas.openxmlformats.org/officeDocument/2006/relationships/image" Target="../media/image78.jpeg"/><Relationship Id="rId3" Type="http://schemas.openxmlformats.org/officeDocument/2006/relationships/image" Target="../media/image62.jpeg"/><Relationship Id="rId21" Type="http://schemas.openxmlformats.org/officeDocument/2006/relationships/image" Target="../media/image20.png"/><Relationship Id="rId7" Type="http://schemas.openxmlformats.org/officeDocument/2006/relationships/image" Target="../media/image38.png"/><Relationship Id="rId12" Type="http://schemas.openxmlformats.org/officeDocument/2006/relationships/image" Target="../media/image63.png"/><Relationship Id="rId17" Type="http://schemas.openxmlformats.org/officeDocument/2006/relationships/hyperlink" Target="http://www.google.co.uk/url?sa=i&amp;rct=j&amp;q=&amp;esrc=s&amp;frm=1&amp;source=images&amp;cd=&amp;cad=rja&amp;uact=8&amp;ved=0CAcQjRxqFQoTCL2Pg7fOt8cCFcYI2wodAYwJWQ&amp;url=http://www.mysupermarket.co.uk/tesco-price-comparison/Dried_Fruit/Kelloggs_Fruit_Winders_Strawberry_17g.html&amp;ei=cMHVVb2XBsaR7AaBmKbIBQ&amp;bvm=bv.99804247,d.ZGU&amp;psig=AFQjCNF5OhDZ4f365SIPxxyjeMXrwt39gQ&amp;ust=1440158439633354" TargetMode="External"/><Relationship Id="rId2" Type="http://schemas.openxmlformats.org/officeDocument/2006/relationships/notesSlide" Target="../notesSlides/notesSlide17.xml"/><Relationship Id="rId16" Type="http://schemas.openxmlformats.org/officeDocument/2006/relationships/image" Target="../media/image39.jpeg"/><Relationship Id="rId20" Type="http://schemas.openxmlformats.org/officeDocument/2006/relationships/image" Target="../media/image79.jpeg"/><Relationship Id="rId1" Type="http://schemas.openxmlformats.org/officeDocument/2006/relationships/slideLayout" Target="../slideLayouts/slideLayout2.xml"/><Relationship Id="rId6" Type="http://schemas.openxmlformats.org/officeDocument/2006/relationships/hyperlink" Target="http://www.google.co.uk/url?sa=i&amp;rct=j&amp;q=&amp;esrc=s&amp;frm=1&amp;source=images&amp;cd=&amp;cad=rja&amp;uact=8&amp;ved=0CAcQjRw&amp;url=http://www.bearnibbles.co.uk/yoyos&amp;ei=lbdxVY6gJsm17gaL0oKADQ&amp;psig=AFQjCNEOIKs_t6VU_pFoXQvqxmuRcdGCjw&amp;ust=1433602290835199" TargetMode="External"/><Relationship Id="rId11" Type="http://schemas.openxmlformats.org/officeDocument/2006/relationships/image" Target="../media/image76.jpeg"/><Relationship Id="rId5" Type="http://schemas.openxmlformats.org/officeDocument/2006/relationships/image" Target="../media/image75.jpeg"/><Relationship Id="rId15" Type="http://schemas.openxmlformats.org/officeDocument/2006/relationships/hyperlink" Target="http://www.google.co.uk/url?sa=i&amp;rct=j&amp;q=&amp;esrc=s&amp;frm=1&amp;source=images&amp;cd=&amp;cad=rja&amp;uact=8&amp;ved=0CAcQjRxqFQoTCK74ssKrt8cCFWsX2wodD-wLWg&amp;url=http://www.amazon.co.uk/Ribena-Blackcurrant-Drink-288-Pack/dp/B0077PR2O8&amp;ei=1JzVVa6-K-uu7AaP2K_QBQ&amp;bvm=bv.99804247,d.ZGU&amp;psig=AFQjCNFcNHbFPXltNbmPUtt_7iaC51WNhw&amp;ust=1440146921347706" TargetMode="External"/><Relationship Id="rId10" Type="http://schemas.openxmlformats.org/officeDocument/2006/relationships/hyperlink" Target="http://www.google.co.uk/url?sa=i&amp;rct=j&amp;q=&amp;esrc=s&amp;frm=1&amp;source=images&amp;cd=&amp;cad=rja&amp;uact=8&amp;ved=0CAcQjRxqFQoTCOX3tsWht8cCFeqZ2wodH0QIvQ&amp;url=http://www.clipartpanda.com/categories/peanut-butter-and-jelly-sandwich-clipart&amp;ei=XpLVVeXQK-qz7gafiKHoCw&amp;bvm=bv.99804247,d.ZGU&amp;psig=AFQjCNG064l-fQl2wqCX7THlba2nZ4bdGw&amp;ust=1440146360738838" TargetMode="External"/><Relationship Id="rId19" Type="http://schemas.openxmlformats.org/officeDocument/2006/relationships/hyperlink" Target="http://www.google.co.uk/url?sa=i&amp;rct=j&amp;q=&amp;esrc=s&amp;frm=1&amp;source=images&amp;cd=&amp;cad=rja&amp;uact=8&amp;ved=0CAcQjRxqFQoTCJyu8tbOt8cCFWcR2wodMuwArA&amp;url=http://supermart.ae/products/Skittles-Fruits-38g.html&amp;ei=ssHVVZyNOeei7Aay2IPgCg&amp;bvm=bv.99804247,d.ZGU&amp;psig=AFQjCNGwH5CqyzAPv0nBPtvZkbt0MVrzfA&amp;ust=1440158500614197" TargetMode="External"/><Relationship Id="rId4" Type="http://schemas.openxmlformats.org/officeDocument/2006/relationships/hyperlink" Target="http://www.google.co.uk/url?sa=i&amp;rct=j&amp;q=&amp;esrc=s&amp;frm=1&amp;source=images&amp;cd=&amp;cad=rja&amp;uact=8&amp;ved=0CAcQjRxqFQoTCPugiOOtzsYCFYYX2wodgtMEYA&amp;url=http://www.officesupermarket.co.uk/p/Danone_Touch_of_24_Fruit_Lemon_and_Limes.htm&amp;ei=VZKeVbuiIoav7AaCp5OABg&amp;bvm=bv.96952980,d.ZGU&amp;psig=AFQjCNHptM1zyf_J85QoOw0QDYKl8KNWUA&amp;ust=1436541895954832" TargetMode="External"/><Relationship Id="rId9" Type="http://schemas.openxmlformats.org/officeDocument/2006/relationships/image" Target="../media/image45.png"/><Relationship Id="rId14" Type="http://schemas.openxmlformats.org/officeDocument/2006/relationships/image" Target="../media/image77.jpeg"/></Relationships>
</file>

<file path=ppt/slides/_rels/slide25.xml.rels><?xml version="1.0" encoding="UTF-8" standalone="yes"?>
<Relationships xmlns="http://schemas.openxmlformats.org/package/2006/relationships"><Relationship Id="rId8" Type="http://schemas.openxmlformats.org/officeDocument/2006/relationships/image" Target="../media/image81.jpeg"/><Relationship Id="rId13" Type="http://schemas.openxmlformats.org/officeDocument/2006/relationships/hyperlink" Target="http://www.google.co.uk/url?sa=i&amp;source=imgres&amp;cd=&amp;cad=rja&amp;uact=8&amp;ved=0CAwQjRwwAGoVChMIleqr5bWHxgIVwwssCh1hegAv&amp;url=http://blogs.plos.org/obesitypanacea/2014/10/13/why-you-should-stop-eating-sandwiches/&amp;ei=SGF5VZWmGMOXsAHh9IH4Ag&amp;psig=AFQjCNG5nW4BNAAJJSwJn4JT0RVttcgx8g&amp;ust=1434104520503235" TargetMode="External"/><Relationship Id="rId18" Type="http://schemas.openxmlformats.org/officeDocument/2006/relationships/image" Target="../media/image87.jpeg"/><Relationship Id="rId26" Type="http://schemas.openxmlformats.org/officeDocument/2006/relationships/hyperlink" Target="http://www.google.co.uk/url?sa=i&amp;rct=j&amp;q=&amp;esrc=s&amp;frm=1&amp;source=images&amp;cd=&amp;cad=rja&amp;uact=8&amp;ved=0CAcQjRxqFQoTCKL1hKrZt8cCFWQ52wodnlUATA&amp;url=http://www.vectors4all.net/free-vectors-download/milk+glass&amp;ei=3czVVeKSKOTy7Aaeq4HgBA&amp;v6u=https://s-v6exp1-ds.metric.gstatic.com/gen_204?ip=91.231.90.90&amp;ts=1440074802446190&amp;auth=f7fdwwx7b3gkmjx7rax2qetmwdwvc7og&amp;rndm=0.25039164458540613&amp;v6s=2&amp;v6t=171980&amp;bvm=bv.99804247,d.ZGU&amp;psig=AFQjCNFgrjT2dOtj07PKxht-q_w2Sq9U7Q&amp;ust=1440161202272624" TargetMode="External"/><Relationship Id="rId3" Type="http://schemas.openxmlformats.org/officeDocument/2006/relationships/hyperlink" Target="http://www.google.co.uk/url?sa=i&amp;rct=j&amp;q=&amp;esrc=s&amp;frm=1&amp;source=images&amp;cd=&amp;cad=rja&amp;uact=8&amp;ved=0CAcQjRxqFQoTCOb6p4z39scCFQJEFAodJnkPWw&amp;url=http://www.dreamstime.com/stock-photos-wholemeal-roll-image16147913&amp;psig=AFQjCNHj6FWMO6sF43yUBmBjrdwzfLJxWQ&amp;ust=1442334005152942" TargetMode="External"/><Relationship Id="rId21" Type="http://schemas.openxmlformats.org/officeDocument/2006/relationships/image" Target="../media/image89.jpeg"/><Relationship Id="rId7" Type="http://schemas.openxmlformats.org/officeDocument/2006/relationships/hyperlink" Target="http://www.google.co.uk/url?sa=i&amp;rct=j&amp;q=&amp;esrc=s&amp;frm=1&amp;source=images&amp;cd=&amp;cad=rja&amp;uact=8&amp;ved=0CAcQjRxqFQoTCMybpuWqt8cCFUca2wodIt0LYw&amp;url=http://www.benotafeared.com/comfort-and-hot-porridge/&amp;ei=EZzVVYzPHMe07Aaiuq-YBg&amp;bvm=bv.99804247,d.ZGU&amp;psig=AFQjCNHnkW8ychRVoPrr3pyKEiVUMHKsrA&amp;ust=1440148845634825" TargetMode="External"/><Relationship Id="rId12" Type="http://schemas.openxmlformats.org/officeDocument/2006/relationships/image" Target="../media/image83.jpeg"/><Relationship Id="rId17" Type="http://schemas.openxmlformats.org/officeDocument/2006/relationships/image" Target="../media/image86.jpeg"/><Relationship Id="rId25" Type="http://schemas.openxmlformats.org/officeDocument/2006/relationships/image" Target="../media/image91.png"/><Relationship Id="rId2" Type="http://schemas.openxmlformats.org/officeDocument/2006/relationships/notesSlide" Target="../notesSlides/notesSlide18.xml"/><Relationship Id="rId16" Type="http://schemas.openxmlformats.org/officeDocument/2006/relationships/image" Target="../media/image85.jpeg"/><Relationship Id="rId20" Type="http://schemas.openxmlformats.org/officeDocument/2006/relationships/image" Target="../media/image88.png"/><Relationship Id="rId1" Type="http://schemas.openxmlformats.org/officeDocument/2006/relationships/slideLayout" Target="../slideLayouts/slideLayout1.xml"/><Relationship Id="rId6" Type="http://schemas.openxmlformats.org/officeDocument/2006/relationships/hyperlink" Target="http://www.google.co.uk/url?sa=i&amp;rct=j&amp;q=&amp;esrc=s&amp;frm=1&amp;source=images&amp;cd=&amp;cad=rja&amp;uact=8&amp;ved=0CAcQjRxqFQoTCJaImLy8h8YCFeRn2wodLLgAtQ&amp;url=http://www.barronvonberg.org/newmedia/cracker.html&amp;ei=SWh5Vda_COTP7Qas8IKoCw&amp;bvm=bv.95277229,d.bGg&amp;psig=AFQjCNETI5bFB1JcE6IwMzkZzDwPycbrMg&amp;ust=1434106144099125" TargetMode="External"/><Relationship Id="rId11" Type="http://schemas.openxmlformats.org/officeDocument/2006/relationships/hyperlink" Target="http://www.google.co.uk/url?sa=i&amp;rct=j&amp;q=&amp;esrc=s&amp;frm=1&amp;source=images&amp;cd=&amp;cad=rja&amp;uact=8&amp;ved=0CAcQjRxqFQoTCN_t6dbat8cCFaMU2wod6RQKsg&amp;url=http://www.asianjournal.ca/6-foods-to-eat-before-bed/&amp;ei=SM7VVd-pAaOp7AbpqaiQCw&amp;bvm=bv.99804247,d.ZGU&amp;psig=AFQjCNGUF6h5bBKUdCgTG8f2dFp8lTFCLA&amp;ust=1440161702670372" TargetMode="External"/><Relationship Id="rId24" Type="http://schemas.openxmlformats.org/officeDocument/2006/relationships/hyperlink" Target="https://www.google.co.uk/url?sa=i&amp;rct=j&amp;q=&amp;esrc=s&amp;frm=1&amp;source=images&amp;cd=&amp;cad=rja&amp;uact=8&amp;ved=0CAcQjRxqFQoTCIum3ZXSt8cCFQY52woduHcJYA&amp;url=https://blog.positiveluxury.com/2012/06/top-tips-for-succulent-strawberries/&amp;ei=XMXVVYuIAYby7Aa476WABg&amp;bvm=bv.99804247,d.ZGU&amp;psig=AFQjCNE6h0QguswC-Ne_0dNq91tPvAzJbA&amp;ust=1440159380961045" TargetMode="External"/><Relationship Id="rId5" Type="http://schemas.openxmlformats.org/officeDocument/2006/relationships/image" Target="../media/image62.jpeg"/><Relationship Id="rId15" Type="http://schemas.openxmlformats.org/officeDocument/2006/relationships/hyperlink" Target="http://www.google.co.uk/url?sa=i&amp;rct=j&amp;q=&amp;esrc=s&amp;frm=1&amp;source=images&amp;cd=&amp;cad=rja&amp;uact=8&amp;ved=0CAcQjRw&amp;url=http://www.woool998.info/images/vtg.-cartoon-water-glasses.html&amp;ei=sctuVZP0DPHU7AbL3oP4DA&amp;bvm=bv.94911696,d.bGg&amp;psig=AFQjCNGscvOAb7w__1ivsQx8ttTov8V6oQ&amp;ust=1433410840259837" TargetMode="External"/><Relationship Id="rId23" Type="http://schemas.openxmlformats.org/officeDocument/2006/relationships/image" Target="../media/image90.jpeg"/><Relationship Id="rId10" Type="http://schemas.openxmlformats.org/officeDocument/2006/relationships/image" Target="../media/image82.png"/><Relationship Id="rId19" Type="http://schemas.openxmlformats.org/officeDocument/2006/relationships/hyperlink" Target="http://www.google.co.uk/url?sa=i&amp;rct=j&amp;q=&amp;esrc=s&amp;frm=1&amp;source=images&amp;cd=&amp;cad=rja&amp;uact=8&amp;ved=0CAcQjRxqFQoTCPGjnf2F58cCFQoy2wodlVYNng&amp;url=http://www.cookitalian.co.uk/recipe/roasted-red-pepper-tomato-soup/&amp;psig=AFQjCNG586dIgMpudohgl0ZMiGkahoatGg&amp;ust=1441788249736972" TargetMode="External"/><Relationship Id="rId4" Type="http://schemas.openxmlformats.org/officeDocument/2006/relationships/image" Target="../media/image80.jpeg"/><Relationship Id="rId9" Type="http://schemas.openxmlformats.org/officeDocument/2006/relationships/hyperlink" Target="http://www.google.co.uk/url?sa=i&amp;rct=j&amp;q=&amp;esrc=s&amp;frm=1&amp;source=images&amp;cd=&amp;cad=rja&amp;uact=8&amp;ved=0CAcQjRxqFQoTCMqNpKzat8cCFQwY2wodzTUJLQ&amp;url=http://essentiallymom.com/5-easy-ways-make-school-lunches-fun/&amp;ei=7s3VVcreMIyw7AbN66ToAg&amp;bvm=bv.99804247,d.ZGU&amp;psig=AFQjCNET0i_BFSvsvoY1oQLnTSBtVmGCWA&amp;ust=1440161524493051" TargetMode="External"/><Relationship Id="rId14" Type="http://schemas.openxmlformats.org/officeDocument/2006/relationships/image" Target="../media/image84.jpeg"/><Relationship Id="rId22" Type="http://schemas.openxmlformats.org/officeDocument/2006/relationships/hyperlink" Target="http://www.google.co.uk/url?sa=i&amp;rct=j&amp;q=&amp;esrc=s&amp;frm=1&amp;source=images&amp;cd=&amp;cad=rja&amp;uact=8&amp;ved=0CAcQjRxqFQoTCIHgzbrRt8cCFSUG2wodDX8Asw&amp;url=http://www.freemanformula.com/blog/weight-loss/6-ways-to-boost-your-metabolism&amp;ei=nMTVVYGiOKWM7AaN_oGYCw&amp;bvm=bv.99804247,d.ZGU&amp;psig=AFQjCNGlqkY5BwktvGdeODTCncSAi-uLPg&amp;ust=1440159181775683" TargetMode="External"/><Relationship Id="rId27" Type="http://schemas.openxmlformats.org/officeDocument/2006/relationships/image" Target="../media/image92.jpeg"/></Relationships>
</file>

<file path=ppt/slides/_rels/slide2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png"/><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hyperlink" Target="http://www.google.co.uk/url?sa=i&amp;rct=j&amp;q=&amp;esrc=s&amp;frm=1&amp;source=images&amp;cd=&amp;cad=rja&amp;uact=8&amp;ved=0CAcQjRxqFQoTCLGUsevPyccCFZIG2wodZRILEQ&amp;url=http://www.tesco.com/groceries/product/details/?id=253538466&amp;ei=1TLfVfHVJpKN7AblpKyIAQ&amp;psig=AFQjCNFQ_JtzUBNdQQCnNTPj5zTmhHCePQ&amp;ust=1440777286325457" TargetMode="External"/><Relationship Id="rId18" Type="http://schemas.openxmlformats.org/officeDocument/2006/relationships/hyperlink" Target="http://www.google.co.uk/url?sa=i&amp;rct=j&amp;q=&amp;esrc=s&amp;frm=1&amp;source=images&amp;cd=&amp;cad=rja&amp;uact=8&amp;ved=0CAcQjRxqFQoTCOmj6sTLh8YCFeoW2wodS_IAZQ&amp;url=http://www.superkidsnutrition.com/mt_granola-guru/&amp;ei=FXh5VanFMOqt7AbL5IOoBg&amp;psig=AFQjCNFoZ-cp40QIdydw0nxFEzxRkqs43w&amp;ust=1434110234275321" TargetMode="External"/><Relationship Id="rId26" Type="http://schemas.openxmlformats.org/officeDocument/2006/relationships/image" Target="../media/image40.jpeg"/><Relationship Id="rId3" Type="http://schemas.openxmlformats.org/officeDocument/2006/relationships/image" Target="../media/image1.png"/><Relationship Id="rId21" Type="http://schemas.openxmlformats.org/officeDocument/2006/relationships/hyperlink" Target="http://www.google.co.uk/url?sa=i&amp;rct=j&amp;q=&amp;esrc=s&amp;frm=1&amp;source=images&amp;cd=&amp;cad=rja&amp;uact=8&amp;ved=0CAcQjRw&amp;url=http://www.bearnibbles.co.uk/yoyos&amp;ei=lbdxVY6gJsm17gaL0oKADQ&amp;psig=AFQjCNEOIKs_t6VU_pFoXQvqxmuRcdGCjw&amp;ust=1433602290835199" TargetMode="External"/><Relationship Id="rId34" Type="http://schemas.openxmlformats.org/officeDocument/2006/relationships/image" Target="../media/image44.jpeg"/><Relationship Id="rId7" Type="http://schemas.openxmlformats.org/officeDocument/2006/relationships/image" Target="../media/image33.jpeg"/><Relationship Id="rId12" Type="http://schemas.openxmlformats.org/officeDocument/2006/relationships/image" Target="../media/image36.jpeg"/><Relationship Id="rId17" Type="http://schemas.openxmlformats.org/officeDocument/2006/relationships/image" Target="../media/image24.png"/><Relationship Id="rId25" Type="http://schemas.openxmlformats.org/officeDocument/2006/relationships/hyperlink" Target="http://www.google.co.uk/url?sa=i&amp;rct=j&amp;q=&amp;esrc=s&amp;frm=1&amp;source=images&amp;cd=&amp;cad=rja&amp;uact=8&amp;ved=0CAcQjRxqFQoTCLqWjLKuy8cCFatL2wodw1MKYg&amp;url=http://www.mysupermarket.co.uk/sainsburys-price-comparison/Other_International_Cuisine/Sainsburys_Sweet_And_Sour_Chicken_with_Egg_Fried_Rice_450g.html&amp;ei=MhzgVbq1JKuX7QbDp6mQBg&amp;psig=AFQjCNHmtVpDkiiFJvSh0CNO3oNJWOGnnQ&amp;ust=1440837020421395" TargetMode="External"/><Relationship Id="rId33" Type="http://schemas.openxmlformats.org/officeDocument/2006/relationships/hyperlink" Target="http://www.google.co.uk/url?sa=i&amp;rct=j&amp;q=&amp;esrc=s&amp;frm=1&amp;source=images&amp;cd=&amp;cad=rja&amp;uact=8&amp;ved=0CAcQjRxqFQoTCN7Vk474y8cCFSdH2wodr6cBGQ&amp;url=http://www.subway.com/menu/menucategoryitems.aspx&amp;ei=f2ngVZ6aG6eO7Qavz4bIAQ&amp;psig=AFQjCNHEYdTdf8xE-k8liSNdThBdxErzaQ&amp;ust=1440856812648794" TargetMode="External"/><Relationship Id="rId38" Type="http://schemas.openxmlformats.org/officeDocument/2006/relationships/image" Target="../media/image46.jpeg"/><Relationship Id="rId2" Type="http://schemas.openxmlformats.org/officeDocument/2006/relationships/notesSlide" Target="../notesSlides/notesSlide3.xml"/><Relationship Id="rId16" Type="http://schemas.openxmlformats.org/officeDocument/2006/relationships/image" Target="../media/image15.jpeg"/><Relationship Id="rId20" Type="http://schemas.openxmlformats.org/officeDocument/2006/relationships/image" Target="../media/image20.png"/><Relationship Id="rId29" Type="http://schemas.openxmlformats.org/officeDocument/2006/relationships/hyperlink" Target="http://www.google.co.uk/url?sa=i&amp;rct=j&amp;q=&amp;esrc=s&amp;frm=1&amp;source=images&amp;cd=&amp;cad=rja&amp;uact=8&amp;ved=0CAcQjRxqFQoTCP6St7W6y8cCFaVL2wodzYMIYg&amp;url=http://www.smallworlds.com/forum/threads/1152989-The-Skittle-Gang-)*-OFFICAL-THREAD*&amp;ei=zijgVf7zMaWX7QbNh6KQBg&amp;psig=AFQjCNHZ34w-gpTOLQImi6PDnTk3kba3vA&amp;ust=1440840262582591" TargetMode="External"/><Relationship Id="rId1" Type="http://schemas.openxmlformats.org/officeDocument/2006/relationships/slideLayout" Target="../slideLayouts/slideLayout2.xml"/><Relationship Id="rId6" Type="http://schemas.openxmlformats.org/officeDocument/2006/relationships/hyperlink" Target="http://www.google.co.uk/url?sa=i&amp;rct=j&amp;q=&amp;esrc=s&amp;frm=1&amp;source=images&amp;cd=&amp;cad=rja&amp;uact=8&amp;ved=0CAcQjRxqFQoTCOCesqXQyccCFdAK2wodXvYHwg&amp;url=http://www.deathandtaxesmag.com/254031/woman-fakes-own-death-with-ketchup-to-avoid-of-relationship/&amp;ei=TzPfVaC7EdCV7Abe7J-QDA&amp;psig=AFQjCNGp4DOYfyXfqfeS40m4DLTcjKV-vQ&amp;ust=1440777400890630" TargetMode="External"/><Relationship Id="rId11" Type="http://schemas.openxmlformats.org/officeDocument/2006/relationships/hyperlink" Target="http://www.google.co.uk/url?sa=i&amp;rct=j&amp;q=&amp;esrc=s&amp;frm=1&amp;source=images&amp;cd=&amp;cad=rja&amp;uact=8&amp;ved=0CAcQjRxqFQoTCOnf6MHPyccCFegI2wodg0UFNA&amp;url=http://www.lakeland.co.uk/in-the-kitchen/food-preparation/bowls&amp;ei=fjLfVemoHOiR7AaDi5WgAw&amp;psig=AFQjCNGOh_47qhwMm5WfYsHGkmlOlMxIFw&amp;ust=1440777032497363" TargetMode="External"/><Relationship Id="rId24" Type="http://schemas.openxmlformats.org/officeDocument/2006/relationships/image" Target="../media/image39.jpeg"/><Relationship Id="rId32" Type="http://schemas.openxmlformats.org/officeDocument/2006/relationships/image" Target="../media/image43.png"/><Relationship Id="rId37" Type="http://schemas.openxmlformats.org/officeDocument/2006/relationships/hyperlink" Target="http://www.google.co.uk/url?sa=i&amp;rct=j&amp;q=&amp;esrc=s&amp;frm=1&amp;source=images&amp;cd=&amp;cad=rja&amp;uact=8&amp;ved=0CAcQjRxqFQoTCIeP9eL5y8cCFeOZ2wodrAECUg&amp;url=http://www.westerngazette.co.uk/Free-Mars-bar-buy-week-s-Western-Gazette-reader-s/story-20800136-detail/story.html&amp;ei=PWvgVcf8JuOz7gasg4iQBQ&amp;psig=AFQjCNHOJRa4XI4fN9I944Z9A7H3ySQWzg&amp;ust=1440857271875162" TargetMode="External"/><Relationship Id="rId5" Type="http://schemas.openxmlformats.org/officeDocument/2006/relationships/image" Target="../media/image32.jpeg"/><Relationship Id="rId15" Type="http://schemas.openxmlformats.org/officeDocument/2006/relationships/hyperlink" Target="http://www.google.co.uk/url?sa=i&amp;rct=j&amp;q=&amp;esrc=s&amp;frm=1&amp;source=images&amp;cd=&amp;cad=rja&amp;uact=8&amp;ved=0CAcQjRxqFQoTCNK45vu1h8YCFcEW2wodcjIAzg&amp;url=http://blog.slimmingsolutions.com/all/woman-survives-on-extreme-crisp-diet/&amp;ei=d2F5VZKhHsGt7Aby5IDwDA&amp;bvm=bv.95277229,d.bGg&amp;psig=AFQjCNHBrt_2sKf5f5XovwCFPjf26ns9Jg&amp;ust=1434104558592777" TargetMode="External"/><Relationship Id="rId23" Type="http://schemas.openxmlformats.org/officeDocument/2006/relationships/hyperlink" Target="http://www.google.co.uk/url?sa=i&amp;rct=j&amp;q=&amp;esrc=s&amp;frm=1&amp;source=images&amp;cd=&amp;cad=rja&amp;uact=8&amp;ved=0CAcQjRxqFQoTCK74ssKrt8cCFWsX2wodD-wLWg&amp;url=http://www.amazon.co.uk/Ribena-Blackcurrant-Drink-288-Pack/dp/B0077PR2O8&amp;ei=1JzVVa6-K-uu7AaP2K_QBQ&amp;bvm=bv.99804247,d.ZGU&amp;psig=AFQjCNFcNHbFPXltNbmPUtt_7iaC51WNhw&amp;ust=1440146921347706" TargetMode="External"/><Relationship Id="rId28" Type="http://schemas.openxmlformats.org/officeDocument/2006/relationships/image" Target="../media/image41.png"/><Relationship Id="rId36" Type="http://schemas.openxmlformats.org/officeDocument/2006/relationships/image" Target="../media/image45.png"/><Relationship Id="rId10" Type="http://schemas.openxmlformats.org/officeDocument/2006/relationships/image" Target="../media/image35.jpeg"/><Relationship Id="rId19" Type="http://schemas.openxmlformats.org/officeDocument/2006/relationships/image" Target="../media/image3.jpeg"/><Relationship Id="rId31" Type="http://schemas.openxmlformats.org/officeDocument/2006/relationships/hyperlink" Target="http://www.google.co.uk/url?sa=i&amp;rct=j&amp;q=&amp;esrc=s&amp;frm=1&amp;source=images&amp;cd=&amp;cad=rja&amp;uact=8&amp;ved=0CAcQjRxqFQoTCM_1wrS8y8cCFWhZ2wodg-UIdA&amp;url=http://www.palermospizza.com/about-us/tours&amp;ei=5SrgVY_vL-iy7QaDy6OgBw&amp;psig=AFQjCNFUoHjnQORt27DQHUc6FjqZQ8Jokg&amp;ust=1440840776326075" TargetMode="External"/><Relationship Id="rId4" Type="http://schemas.openxmlformats.org/officeDocument/2006/relationships/hyperlink" Target="http://www.google.co.uk/url?sa=i&amp;rct=j&amp;q=&amp;esrc=s&amp;frm=1&amp;source=images&amp;cd=&amp;cad=rja&amp;uact=8&amp;ved=0CAcQjRxqFQoTCPugiOOtzsYCFYYX2wodgtMEYA&amp;url=http://www.officesupermarket.co.uk/p/Danone_Touch_of_24_Fruit_Lemon_and_Limes.htm&amp;ei=VZKeVbuiIoav7AaCp5OABg&amp;bvm=bv.96952980,d.ZGU&amp;psig=AFQjCNHptM1zyf_J85QoOw0QDYKl8KNWUA&amp;ust=1436541895954832" TargetMode="External"/><Relationship Id="rId9" Type="http://schemas.openxmlformats.org/officeDocument/2006/relationships/hyperlink" Target="http://www.google.co.uk/url?sa=i&amp;rct=j&amp;q=&amp;esrc=s&amp;frm=1&amp;source=images&amp;cd=&amp;cad=rja&amp;uact=8&amp;ved=0CAcQjRxqFQoTCPi2g-XMyccCFQ9H2wod2hUJDg&amp;url=http://www.sugarindia.com/Sugar_Cubes.aspx&amp;ei=oi_fVfjdPI-O7Qbaq6Rw&amp;psig=AFQjCNG5mbRcfCqyXfbiHtl6nC1lpPO7Xw&amp;ust=1440776459910108" TargetMode="External"/><Relationship Id="rId14" Type="http://schemas.openxmlformats.org/officeDocument/2006/relationships/image" Target="../media/image37.jpeg"/><Relationship Id="rId22" Type="http://schemas.openxmlformats.org/officeDocument/2006/relationships/image" Target="../media/image38.png"/><Relationship Id="rId27" Type="http://schemas.openxmlformats.org/officeDocument/2006/relationships/hyperlink" Target="http://www.google.co.uk/url?sa=i&amp;rct=j&amp;q=&amp;esrc=s&amp;frm=1&amp;source=images&amp;cd=&amp;cad=rja&amp;uact=8&amp;ved=0CAcQjRxqFQoTCKSfn5y7y8cCFW4s2wod-QgG_Q&amp;url=http://people.rit.edu/kge3737/320/project2/recipes.html&amp;ei=pingVaS0Gu7Y7Ab5kZjoDw&amp;psig=AFQjCNEpMzGyYWlwW3QvdGAGdRgkX6aI3A&amp;ust=1440840477231274" TargetMode="External"/><Relationship Id="rId30" Type="http://schemas.openxmlformats.org/officeDocument/2006/relationships/image" Target="../media/image42.jpeg"/><Relationship Id="rId35" Type="http://schemas.openxmlformats.org/officeDocument/2006/relationships/hyperlink" Target="http://www.google.co.uk/url?sa=i&amp;rct=j&amp;q=&amp;esrc=s&amp;frm=1&amp;source=images&amp;cd=&amp;cad=rja&amp;uact=8&amp;ved=0CAcQjRxqFQoTCIrclZ7Oh8YCFYqa2wodwx4A9A&amp;url=http://pngimg.com/download/7153&amp;ei=6np5VYq_AYq17gbDvYCgDw&amp;psig=AFQjCNEHf2ycmvQ6WF7eYCdVX3zfaWR0Hg&amp;ust=143411103588826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google.co.uk/url?sa=i&amp;rct=j&amp;q=&amp;esrc=s&amp;frm=1&amp;source=images&amp;cd=&amp;cad=rja&amp;uact=8&amp;ved=0CAcQjRw&amp;url=http://www.nutritionalbenefits.co.uk/can-fruit-make-fat/&amp;ei=kbZxVffINOfD7ga-6YPYCg&amp;bvm=bv.95039771,d.bGg&amp;psig=AFQjCNF0_lLDKDpdzjxqKQJx_GFjRmdBeg&amp;ust=1433602057820098" TargetMode="External"/><Relationship Id="rId5" Type="http://schemas.openxmlformats.org/officeDocument/2006/relationships/image" Target="../media/image47.jpeg"/><Relationship Id="rId4" Type="http://schemas.openxmlformats.org/officeDocument/2006/relationships/hyperlink" Target="http://www.google.co.uk/url?sa=i&amp;rct=j&amp;q=&amp;esrc=s&amp;frm=1&amp;source=images&amp;cd=&amp;cad=rja&amp;uact=8&amp;ved=0CAcQjRxqFQoTCK6usfHV58cCFUcq2wodCHcBUQ&amp;url=http://www.todayifoundout.com/index.php/2010/10/why-milk-is-white/&amp;psig=AFQjCNELzI8CODq5tO-WeXCDdDyacmohvQ&amp;ust=1441809708170018"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hyperlink" Target="http://www.google.co.uk/url?sa=i&amp;rct=j&amp;q=&amp;esrc=s&amp;frm=1&amp;source=images&amp;cd=&amp;cad=rja&amp;uact=8&amp;ved=0CAcQjRxqFQoTCK7E4Mi3y8cCFY0H2wodYUoEhw&amp;url=http://www.gardeningblog.net/how-to-grow/sugar-snap-peas/&amp;ei=0iXgVa6TAo2P7AbhlJG4CA&amp;psig=AFQjCNE1ZH-pssNlI1oWdhpaVlGlpTsCPQ&amp;ust=1440839483219680" TargetMode="External"/><Relationship Id="rId18" Type="http://schemas.openxmlformats.org/officeDocument/2006/relationships/image" Target="../media/image56.jpeg"/><Relationship Id="rId3" Type="http://schemas.openxmlformats.org/officeDocument/2006/relationships/image" Target="../media/image1.png"/><Relationship Id="rId7" Type="http://schemas.openxmlformats.org/officeDocument/2006/relationships/image" Target="../media/image40.jpeg"/><Relationship Id="rId12" Type="http://schemas.openxmlformats.org/officeDocument/2006/relationships/image" Target="../media/image53.jpeg"/><Relationship Id="rId17" Type="http://schemas.openxmlformats.org/officeDocument/2006/relationships/hyperlink" Target="https://www.google.co.uk/url?sa=i&amp;rct=j&amp;q=&amp;esrc=s&amp;frm=1&amp;source=images&amp;cd=&amp;cad=rja&amp;uact=8&amp;ved=0CAcQjRxqFQoTCMHg2ou5y8cCFdJL2wod1HcBOw&amp;url=https://www.pinterest.com/ibok/karate/&amp;ei=aifgVcGDNtKX7QbU74XYAw&amp;psig=AFQjCNGZfFGFqXU8cuKDJj3kklr2E--Cig&amp;ust=1440839897428752" TargetMode="External"/><Relationship Id="rId2" Type="http://schemas.openxmlformats.org/officeDocument/2006/relationships/notesSlide" Target="../notesSlides/notesSlide5.xml"/><Relationship Id="rId16" Type="http://schemas.openxmlformats.org/officeDocument/2006/relationships/image" Target="../media/image55.png"/><Relationship Id="rId20"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hyperlink" Target="http://www.google.co.uk/url?sa=i&amp;rct=j&amp;q=&amp;esrc=s&amp;frm=1&amp;source=images&amp;cd=&amp;cad=rja&amp;uact=8&amp;ved=0CAcQjRxqFQoTCLqWjLKuy8cCFatL2wodw1MKYg&amp;url=http://www.mysupermarket.co.uk/sainsburys-price-comparison/Other_International_Cuisine/Sainsburys_Sweet_And_Sour_Chicken_with_Egg_Fried_Rice_450g.html&amp;ei=MhzgVbq1JKuX7QbDp6mQBg&amp;psig=AFQjCNHmtVpDkiiFJvSh0CNO3oNJWOGnnQ&amp;ust=1440837020421395" TargetMode="External"/><Relationship Id="rId11" Type="http://schemas.openxmlformats.org/officeDocument/2006/relationships/hyperlink" Target="http://www.google.co.uk/url?sa=i&amp;rct=j&amp;q=&amp;esrc=s&amp;frm=1&amp;source=images&amp;cd=&amp;cad=rja&amp;uact=8&amp;ved=0CAcQjRxqFQoTCJu0m6C3y8cCFdAK2wodNToFXQ&amp;url=http://www.bestinseason.ie/a-z/peppers/&amp;ei=fSXgVduBAdCV7Aa19JToBQ&amp;psig=AFQjCNEkT3vmbtMDw-FxXtfWXmfxf-h0GA&amp;ust=1440839330044169" TargetMode="External"/><Relationship Id="rId5" Type="http://schemas.openxmlformats.org/officeDocument/2006/relationships/image" Target="../media/image49.jpeg"/><Relationship Id="rId15" Type="http://schemas.openxmlformats.org/officeDocument/2006/relationships/hyperlink" Target="https://www.google.co.uk/url?sa=i&amp;rct=j&amp;q=&amp;esrc=s&amp;frm=1&amp;source=images&amp;cd=&amp;cad=rja&amp;uact=8&amp;ved=0CAcQjRxqFQoTCKmPm-m4y8cCFUON2wod-yEE9g&amp;url=https://barbershopbooks.org/broccoli/&amp;ei=IifgVan2IMOa7gb7w5CwDw&amp;psig=AFQjCNE646UemGHATlAoi5k5pyYbU3KhPw&amp;ust=1440839729627852" TargetMode="External"/><Relationship Id="rId10" Type="http://schemas.openxmlformats.org/officeDocument/2006/relationships/image" Target="../media/image52.png"/><Relationship Id="rId19" Type="http://schemas.openxmlformats.org/officeDocument/2006/relationships/hyperlink" Target="http://www.google.co.uk/url?sa=i&amp;rct=j&amp;q=&amp;esrc=s&amp;frm=1&amp;source=images&amp;cd=&amp;cad=rja&amp;uact=8&amp;ved=0CAcQjRxqFQoTCP6St7W6y8cCFaVL2wodzYMIYg&amp;url=http://www.smallworlds.com/forum/threads/1152989-The-Skittle-Gang-)*-OFFICAL-THREAD*&amp;ei=zijgVf7zMaWX7QbNh6KQBg&amp;psig=AFQjCNHZ34w-gpTOLQImi6PDnTk3kba3vA&amp;ust=1440840262582591" TargetMode="External"/><Relationship Id="rId4" Type="http://schemas.openxmlformats.org/officeDocument/2006/relationships/hyperlink" Target="http://www.google.co.uk/url?sa=i&amp;rct=j&amp;q=&amp;esrc=s&amp;frm=1&amp;source=images&amp;cd=&amp;cad=rja&amp;uact=8&amp;ved=0CAcQjRxqFQoTCIvTq-K5y8cCFUWd2wodrEUO3A&amp;url=http://www.seriouseats.com/2014/03/guide-to-whole-grains-ancient-grains-gluten-free-types-of-grains.html&amp;ei=ICjgVYvDIsW67gasi7ngDQ&amp;psig=AFQjCNGe-El5RNwqJt9MGgYL8bDNCfjPOA&amp;ust=1440840077824418" TargetMode="External"/><Relationship Id="rId9" Type="http://schemas.openxmlformats.org/officeDocument/2006/relationships/image" Target="../media/image51.jpeg"/><Relationship Id="rId14" Type="http://schemas.openxmlformats.org/officeDocument/2006/relationships/image" Target="../media/image54.jpeg"/></Relationships>
</file>

<file path=ppt/slides/_rels/slide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50.png"/><Relationship Id="rId4" Type="http://schemas.openxmlformats.org/officeDocument/2006/relationships/image" Target="../media/image58.png"/></Relationships>
</file>

<file path=ppt/slides/_rels/slide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23" y="1"/>
            <a:ext cx="9153523" cy="6858000"/>
          </a:xfrm>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6387" y="2564904"/>
            <a:ext cx="5991225" cy="372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685800" y="1052736"/>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600" b="1" dirty="0">
                <a:solidFill>
                  <a:srgbClr val="002060"/>
                </a:solidFill>
              </a:rPr>
              <a:t>SUGAR</a:t>
            </a:r>
          </a:p>
        </p:txBody>
      </p:sp>
    </p:spTree>
    <p:extLst>
      <p:ext uri="{BB962C8B-B14F-4D97-AF65-F5344CB8AC3E}">
        <p14:creationId xmlns:p14="http://schemas.microsoft.com/office/powerpoint/2010/main" val="1776116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3" y="1"/>
            <a:ext cx="9153523" cy="6858000"/>
          </a:xfrm>
          <a:prstGeom prst="rect">
            <a:avLst/>
          </a:prstGeom>
        </p:spPr>
      </p:pic>
      <p:pic>
        <p:nvPicPr>
          <p:cNvPr id="409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394"/>
          <a:stretch/>
        </p:blipFill>
        <p:spPr bwMode="auto">
          <a:xfrm>
            <a:off x="1544467" y="2452744"/>
            <a:ext cx="6055065" cy="3424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583668" y="1252415"/>
            <a:ext cx="5976664" cy="1200329"/>
          </a:xfrm>
          <a:prstGeom prst="rect">
            <a:avLst/>
          </a:prstGeom>
          <a:noFill/>
        </p:spPr>
        <p:txBody>
          <a:bodyPr wrap="square" rtlCol="0">
            <a:spAutoFit/>
          </a:bodyPr>
          <a:lstStyle/>
          <a:p>
            <a:r>
              <a:rPr lang="en-GB" sz="3600" b="1" dirty="0">
                <a:solidFill>
                  <a:srgbClr val="002060"/>
                </a:solidFill>
              </a:rPr>
              <a:t>How many teaspoons of sugar in a </a:t>
            </a:r>
            <a:r>
              <a:rPr lang="en-GB" sz="3600" b="1" dirty="0">
                <a:solidFill>
                  <a:srgbClr val="00B0F0"/>
                </a:solidFill>
              </a:rPr>
              <a:t>McDonald’s Milkshake</a:t>
            </a:r>
            <a:r>
              <a:rPr lang="en-GB" sz="3600" b="1" dirty="0">
                <a:solidFill>
                  <a:srgbClr val="002060"/>
                </a:solidFill>
              </a:rPr>
              <a:t>?</a:t>
            </a:r>
            <a:r>
              <a:rPr lang="en-GB" sz="2800" dirty="0"/>
              <a:t> </a:t>
            </a:r>
          </a:p>
        </p:txBody>
      </p:sp>
    </p:spTree>
    <p:extLst>
      <p:ext uri="{BB962C8B-B14F-4D97-AF65-F5344CB8AC3E}">
        <p14:creationId xmlns:p14="http://schemas.microsoft.com/office/powerpoint/2010/main" val="1998649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3" y="1"/>
            <a:ext cx="9153523" cy="6858000"/>
          </a:xfrm>
          <a:prstGeom prst="rect">
            <a:avLst/>
          </a:prstGeom>
        </p:spPr>
      </p:pic>
      <p:pic>
        <p:nvPicPr>
          <p:cNvPr id="2052" name="Picture 4" descr="http://www.officesupermarket.co.uk/images/products/Danone%20Touch%20of%2024%20Fruit%20Lemon%20and%20Limes_A_SS-1.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3326" r="33337"/>
          <a:stretch/>
        </p:blipFill>
        <p:spPr bwMode="auto">
          <a:xfrm rot="20255634">
            <a:off x="1113868" y="1685245"/>
            <a:ext cx="1587666" cy="4762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909" t="51551" r="43249" b="26419"/>
          <a:stretch/>
        </p:blipFill>
        <p:spPr bwMode="auto">
          <a:xfrm>
            <a:off x="3597688" y="3818965"/>
            <a:ext cx="1383103" cy="935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2081" t="40556" r="22725" b="17547"/>
          <a:stretch/>
        </p:blipFill>
        <p:spPr bwMode="auto">
          <a:xfrm>
            <a:off x="5282005" y="3388659"/>
            <a:ext cx="892884" cy="1818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925488" y="908720"/>
            <a:ext cx="5328592" cy="1754326"/>
          </a:xfrm>
          <a:prstGeom prst="rect">
            <a:avLst/>
          </a:prstGeom>
          <a:noFill/>
        </p:spPr>
        <p:txBody>
          <a:bodyPr wrap="square" rtlCol="0">
            <a:spAutoFit/>
          </a:bodyPr>
          <a:lstStyle/>
          <a:p>
            <a:r>
              <a:rPr lang="en-GB" sz="3600" b="1" dirty="0">
                <a:solidFill>
                  <a:srgbClr val="002060"/>
                </a:solidFill>
              </a:rPr>
              <a:t>How many teaspoons of sugar in a </a:t>
            </a:r>
            <a:r>
              <a:rPr lang="en-GB" sz="3600" b="1" dirty="0" err="1">
                <a:solidFill>
                  <a:srgbClr val="00B0F0"/>
                </a:solidFill>
              </a:rPr>
              <a:t>Volvic</a:t>
            </a:r>
            <a:r>
              <a:rPr lang="en-GB" sz="3600" b="1" dirty="0">
                <a:solidFill>
                  <a:srgbClr val="00B0F0"/>
                </a:solidFill>
              </a:rPr>
              <a:t> Touch of Lemon and Lime</a:t>
            </a:r>
            <a:r>
              <a:rPr lang="en-GB" sz="3600" b="1" dirty="0">
                <a:solidFill>
                  <a:srgbClr val="002060"/>
                </a:solidFill>
              </a:rPr>
              <a:t>? </a:t>
            </a:r>
          </a:p>
        </p:txBody>
      </p:sp>
    </p:spTree>
    <p:extLst>
      <p:ext uri="{BB962C8B-B14F-4D97-AF65-F5344CB8AC3E}">
        <p14:creationId xmlns:p14="http://schemas.microsoft.com/office/powerpoint/2010/main" val="684723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3" y="1"/>
            <a:ext cx="9153523" cy="6858000"/>
          </a:xfrm>
          <a:prstGeom prst="rect">
            <a:avLst/>
          </a:prstGeom>
        </p:spPr>
      </p:pic>
      <p:pic>
        <p:nvPicPr>
          <p:cNvPr id="8"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751" t="72611"/>
          <a:stretch/>
        </p:blipFill>
        <p:spPr bwMode="auto">
          <a:xfrm>
            <a:off x="5148064" y="3743660"/>
            <a:ext cx="2618741" cy="116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909" t="51551" r="43249" b="26419"/>
          <a:stretch/>
        </p:blipFill>
        <p:spPr bwMode="auto">
          <a:xfrm>
            <a:off x="3597688" y="3818965"/>
            <a:ext cx="1383103" cy="935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descr="http://www.officesupermarket.co.uk/images/products/Danone%20Touch%20of%2024%20Fruit%20Lemon%20and%20Limes_A_SS-1.jpg">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326" r="33337"/>
          <a:stretch/>
        </p:blipFill>
        <p:spPr bwMode="auto">
          <a:xfrm rot="20255634">
            <a:off x="1113868" y="1685245"/>
            <a:ext cx="1587666" cy="47625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925488" y="908720"/>
            <a:ext cx="5328592" cy="1754326"/>
          </a:xfrm>
          <a:prstGeom prst="rect">
            <a:avLst/>
          </a:prstGeom>
          <a:noFill/>
        </p:spPr>
        <p:txBody>
          <a:bodyPr wrap="square" rtlCol="0">
            <a:spAutoFit/>
          </a:bodyPr>
          <a:lstStyle/>
          <a:p>
            <a:r>
              <a:rPr lang="en-GB" sz="3600" b="1" dirty="0">
                <a:solidFill>
                  <a:srgbClr val="002060"/>
                </a:solidFill>
              </a:rPr>
              <a:t>How many teaspoons of sugar in a </a:t>
            </a:r>
            <a:r>
              <a:rPr lang="en-GB" sz="3600" b="1" dirty="0" err="1">
                <a:solidFill>
                  <a:srgbClr val="00B0F0"/>
                </a:solidFill>
              </a:rPr>
              <a:t>Volvic</a:t>
            </a:r>
            <a:r>
              <a:rPr lang="en-GB" sz="3600" b="1" dirty="0">
                <a:solidFill>
                  <a:srgbClr val="00B0F0"/>
                </a:solidFill>
              </a:rPr>
              <a:t> Touch of Lemon and Lime</a:t>
            </a:r>
            <a:r>
              <a:rPr lang="en-GB" sz="3600" b="1" dirty="0">
                <a:solidFill>
                  <a:srgbClr val="002060"/>
                </a:solidFill>
              </a:rPr>
              <a:t>? </a:t>
            </a:r>
          </a:p>
        </p:txBody>
      </p:sp>
    </p:spTree>
    <p:extLst>
      <p:ext uri="{BB962C8B-B14F-4D97-AF65-F5344CB8AC3E}">
        <p14:creationId xmlns:p14="http://schemas.microsoft.com/office/powerpoint/2010/main" val="4269688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426854"/>
          </a:xfrm>
          <a:prstGeom prst="rect">
            <a:avLst/>
          </a:prstGeom>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0563" y="2420888"/>
            <a:ext cx="4650770" cy="3041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771799" y="1454291"/>
            <a:ext cx="3600401" cy="523220"/>
          </a:xfrm>
          <a:prstGeom prst="rect">
            <a:avLst/>
          </a:prstGeom>
          <a:noFill/>
        </p:spPr>
        <p:txBody>
          <a:bodyPr wrap="square" rtlCol="0">
            <a:spAutoFit/>
          </a:bodyPr>
          <a:lstStyle/>
          <a:p>
            <a:r>
              <a:rPr lang="en-GB" sz="2800" dirty="0"/>
              <a:t>Which has more sugar? </a:t>
            </a:r>
          </a:p>
        </p:txBody>
      </p:sp>
      <p:pic>
        <p:nvPicPr>
          <p:cNvPr id="8" name="Picture 2" descr="http://www.krispykreme.com/SharedContent/User/97/972786a8-7d91-4d82-983e-6b67a4a93865.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2" y="2636912"/>
            <a:ext cx="3973022" cy="3177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958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426854"/>
          </a:xfrm>
          <a:prstGeom prst="rect">
            <a:avLst/>
          </a:prstGeom>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0563" y="2420888"/>
            <a:ext cx="4650770" cy="3041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https://www.krispykreme.com.au/media/catalog/product/cache/1/thumbnail_inside/9df78eab33525d08d6e5fb8d27136e95/o/r/original-glaze-sidehalf_1.jpg">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510" t="12187" r="4712" b="24800"/>
          <a:stretch/>
        </p:blipFill>
        <p:spPr bwMode="auto">
          <a:xfrm rot="21111607">
            <a:off x="952214" y="2393488"/>
            <a:ext cx="3066688" cy="197862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eals.simplyshellie.com/wp-content/uploads/2014/06/doughnut.jpg">
            <a:hlinkClick r:id="rId7"/>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175" t="3976" r="2669" b="6656"/>
          <a:stretch/>
        </p:blipFill>
        <p:spPr bwMode="auto">
          <a:xfrm>
            <a:off x="424875" y="4213281"/>
            <a:ext cx="4693847" cy="24981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771799" y="1454291"/>
            <a:ext cx="3600401" cy="523220"/>
          </a:xfrm>
          <a:prstGeom prst="rect">
            <a:avLst/>
          </a:prstGeom>
          <a:noFill/>
        </p:spPr>
        <p:txBody>
          <a:bodyPr wrap="square" rtlCol="0">
            <a:spAutoFit/>
          </a:bodyPr>
          <a:lstStyle/>
          <a:p>
            <a:r>
              <a:rPr lang="en-GB" sz="2800" dirty="0"/>
              <a:t>Which has more sugar? </a:t>
            </a:r>
          </a:p>
        </p:txBody>
      </p:sp>
    </p:spTree>
    <p:extLst>
      <p:ext uri="{BB962C8B-B14F-4D97-AF65-F5344CB8AC3E}">
        <p14:creationId xmlns:p14="http://schemas.microsoft.com/office/powerpoint/2010/main" val="1436718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426854"/>
          </a:xfrm>
          <a:prstGeom prst="rect">
            <a:avLst/>
          </a:prstGeom>
        </p:spPr>
      </p:pic>
      <p:pic>
        <p:nvPicPr>
          <p:cNvPr id="1026" name="Picture 2" descr="http://www.lucozadesport.com/product_images/_orig/157.jpg">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5568" r="32216"/>
          <a:stretch/>
        </p:blipFill>
        <p:spPr bwMode="auto">
          <a:xfrm>
            <a:off x="1110423" y="1245603"/>
            <a:ext cx="1807394" cy="5610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75856" y="1534457"/>
            <a:ext cx="5328592" cy="523220"/>
          </a:xfrm>
          <a:prstGeom prst="rect">
            <a:avLst/>
          </a:prstGeom>
          <a:noFill/>
        </p:spPr>
        <p:txBody>
          <a:bodyPr wrap="square" rtlCol="0">
            <a:spAutoFit/>
          </a:bodyPr>
          <a:lstStyle/>
          <a:p>
            <a:r>
              <a:rPr lang="en-GB" sz="2800" dirty="0"/>
              <a:t>Which has more sugar? </a:t>
            </a:r>
          </a:p>
        </p:txBody>
      </p:sp>
      <p:pic>
        <p:nvPicPr>
          <p:cNvPr id="7" name="Picture 2" descr="http://nadiashealthykitchen.com/wp-content/uploads/2013/11/27715_mcvities-biscuit.gif.jpg">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4179" r="12458"/>
          <a:stretch/>
        </p:blipFill>
        <p:spPr bwMode="auto">
          <a:xfrm>
            <a:off x="5309658" y="3310146"/>
            <a:ext cx="1467464" cy="14811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50152" y="6165304"/>
            <a:ext cx="2527936" cy="523220"/>
          </a:xfrm>
          <a:prstGeom prst="rect">
            <a:avLst/>
          </a:prstGeom>
        </p:spPr>
        <p:txBody>
          <a:bodyPr wrap="none">
            <a:spAutoFit/>
          </a:bodyPr>
          <a:lstStyle/>
          <a:p>
            <a:r>
              <a:rPr lang="en-GB" sz="2800" b="1" dirty="0">
                <a:solidFill>
                  <a:srgbClr val="00B0F0"/>
                </a:solidFill>
              </a:rPr>
              <a:t>Lucozade Sport</a:t>
            </a:r>
            <a:r>
              <a:rPr lang="en-GB" sz="2800" dirty="0"/>
              <a:t> </a:t>
            </a:r>
          </a:p>
        </p:txBody>
      </p:sp>
      <p:sp>
        <p:nvSpPr>
          <p:cNvPr id="9" name="Rectangle 8"/>
          <p:cNvSpPr/>
          <p:nvPr/>
        </p:nvSpPr>
        <p:spPr>
          <a:xfrm>
            <a:off x="4735179" y="4926420"/>
            <a:ext cx="2616422" cy="523220"/>
          </a:xfrm>
          <a:prstGeom prst="rect">
            <a:avLst/>
          </a:prstGeom>
        </p:spPr>
        <p:txBody>
          <a:bodyPr wrap="none">
            <a:spAutoFit/>
          </a:bodyPr>
          <a:lstStyle/>
          <a:p>
            <a:r>
              <a:rPr lang="en-GB" sz="2800" b="1" dirty="0">
                <a:solidFill>
                  <a:srgbClr val="00B0F0"/>
                </a:solidFill>
              </a:rPr>
              <a:t>Digestive Biscuit</a:t>
            </a:r>
            <a:endParaRPr lang="en-GB" sz="2800" b="1" dirty="0"/>
          </a:p>
        </p:txBody>
      </p:sp>
    </p:spTree>
    <p:extLst>
      <p:ext uri="{BB962C8B-B14F-4D97-AF65-F5344CB8AC3E}">
        <p14:creationId xmlns:p14="http://schemas.microsoft.com/office/powerpoint/2010/main" val="26903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426854"/>
          </a:xfrm>
          <a:prstGeom prst="rect">
            <a:avLst/>
          </a:prstGeom>
        </p:spPr>
      </p:pic>
      <p:pic>
        <p:nvPicPr>
          <p:cNvPr id="4" name="Picture 2" descr="http://www.lucozadesport.com/product_images/_orig/157.jpg">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5568" r="32216"/>
          <a:stretch/>
        </p:blipFill>
        <p:spPr bwMode="auto">
          <a:xfrm>
            <a:off x="196573" y="1262862"/>
            <a:ext cx="1807394" cy="561022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nadiashealthykitchen.com/wp-content/uploads/2013/11/27715_mcvities-biscuit.gif.jpg">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4179" r="12458"/>
          <a:stretch/>
        </p:blipFill>
        <p:spPr bwMode="auto">
          <a:xfrm>
            <a:off x="2896383" y="2822582"/>
            <a:ext cx="1467464" cy="14811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nadiashealthykitchen.com/wp-content/uploads/2013/11/27715_mcvities-biscuit.gif.jpg">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4179" r="12458"/>
          <a:stretch/>
        </p:blipFill>
        <p:spPr bwMode="auto">
          <a:xfrm>
            <a:off x="4447194" y="2822581"/>
            <a:ext cx="1467464" cy="14811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nadiashealthykitchen.com/wp-content/uploads/2013/11/27715_mcvities-biscuit.gif.jpg">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4179" r="12458"/>
          <a:stretch/>
        </p:blipFill>
        <p:spPr bwMode="auto">
          <a:xfrm>
            <a:off x="5945394" y="2807395"/>
            <a:ext cx="1467464" cy="14811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nadiashealthykitchen.com/wp-content/uploads/2013/11/27715_mcvities-biscuit.gif.jpg">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4179" r="12458"/>
          <a:stretch/>
        </p:blipFill>
        <p:spPr bwMode="auto">
          <a:xfrm>
            <a:off x="2907664" y="4333553"/>
            <a:ext cx="1467464" cy="14811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nadiashealthykitchen.com/wp-content/uploads/2013/11/27715_mcvities-biscuit.gif.jpg">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4179" r="12458"/>
          <a:stretch/>
        </p:blipFill>
        <p:spPr bwMode="auto">
          <a:xfrm>
            <a:off x="4472688" y="4303719"/>
            <a:ext cx="1467464" cy="14811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nadiashealthykitchen.com/wp-content/uploads/2013/11/27715_mcvities-biscuit.gif.jpg">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4179" r="12458"/>
          <a:stretch/>
        </p:blipFill>
        <p:spPr bwMode="auto">
          <a:xfrm>
            <a:off x="5958467" y="4303719"/>
            <a:ext cx="1467464" cy="1481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nadiashealthykitchen.com/wp-content/uploads/2013/11/27715_mcvities-biscuit.gif.jpg">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4179" r="12458"/>
          <a:stretch/>
        </p:blipFill>
        <p:spPr bwMode="auto">
          <a:xfrm>
            <a:off x="7425931" y="2822582"/>
            <a:ext cx="1467464" cy="14811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nadiashealthykitchen.com/wp-content/uploads/2013/11/27715_mcvities-biscuit.gif.jpg">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4179" t="83105" r="12458"/>
          <a:stretch/>
        </p:blipFill>
        <p:spPr bwMode="auto">
          <a:xfrm rot="2878816">
            <a:off x="7263228" y="5288204"/>
            <a:ext cx="1467464" cy="25023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3909" t="53981" r="47199" b="23989"/>
          <a:stretch/>
        </p:blipFill>
        <p:spPr bwMode="auto">
          <a:xfrm>
            <a:off x="1684096" y="4067974"/>
            <a:ext cx="1143976" cy="935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323528" y="6144280"/>
            <a:ext cx="4480479" cy="523220"/>
          </a:xfrm>
          <a:prstGeom prst="rect">
            <a:avLst/>
          </a:prstGeom>
          <a:noFill/>
        </p:spPr>
        <p:txBody>
          <a:bodyPr wrap="square" rtlCol="0">
            <a:spAutoFit/>
          </a:bodyPr>
          <a:lstStyle/>
          <a:p>
            <a:r>
              <a:rPr lang="en-GB" sz="2800" b="1" dirty="0">
                <a:solidFill>
                  <a:srgbClr val="00B0F0"/>
                </a:solidFill>
              </a:rPr>
              <a:t>4.5 </a:t>
            </a:r>
            <a:r>
              <a:rPr lang="en-GB" sz="2800" dirty="0"/>
              <a:t>teaspoons of sugar</a:t>
            </a:r>
          </a:p>
        </p:txBody>
      </p:sp>
    </p:spTree>
    <p:extLst>
      <p:ext uri="{BB962C8B-B14F-4D97-AF65-F5344CB8AC3E}">
        <p14:creationId xmlns:p14="http://schemas.microsoft.com/office/powerpoint/2010/main" val="3540119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426854"/>
          </a:xfrm>
          <a:prstGeom prst="rect">
            <a:avLst/>
          </a:prstGeom>
        </p:spPr>
      </p:pic>
      <p:sp>
        <p:nvSpPr>
          <p:cNvPr id="4" name="TextBox 3"/>
          <p:cNvSpPr txBox="1"/>
          <p:nvPr/>
        </p:nvSpPr>
        <p:spPr>
          <a:xfrm>
            <a:off x="2715081" y="3127365"/>
            <a:ext cx="3713837" cy="523220"/>
          </a:xfrm>
          <a:prstGeom prst="rect">
            <a:avLst/>
          </a:prstGeom>
          <a:noFill/>
        </p:spPr>
        <p:txBody>
          <a:bodyPr wrap="square" rtlCol="0">
            <a:spAutoFit/>
          </a:bodyPr>
          <a:lstStyle/>
          <a:p>
            <a:r>
              <a:rPr lang="en-GB" sz="2800" dirty="0"/>
              <a:t>Which has more sugar? </a:t>
            </a:r>
          </a:p>
        </p:txBody>
      </p:sp>
      <p:pic>
        <p:nvPicPr>
          <p:cNvPr id="2052" name="Picture 4" descr="http://guideimg.alibaba.com/images/shop/77/09/11/9/robinsons-fruit-shoot-orange-no-added-sugar-juice-drinks-275ml-case-of-12_4501969.jp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2758" r="33621"/>
          <a:stretch/>
        </p:blipFill>
        <p:spPr bwMode="auto">
          <a:xfrm>
            <a:off x="539552" y="1285981"/>
            <a:ext cx="1558964" cy="46368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mages.sweetauthoring.com/product/35394.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4997361" y="1874733"/>
            <a:ext cx="4857750" cy="32385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23528" y="5936529"/>
            <a:ext cx="2173843" cy="523220"/>
          </a:xfrm>
          <a:prstGeom prst="rect">
            <a:avLst/>
          </a:prstGeom>
          <a:noFill/>
        </p:spPr>
        <p:txBody>
          <a:bodyPr wrap="square" rtlCol="0">
            <a:spAutoFit/>
          </a:bodyPr>
          <a:lstStyle/>
          <a:p>
            <a:r>
              <a:rPr lang="en-GB" sz="2800" b="1" dirty="0">
                <a:solidFill>
                  <a:srgbClr val="00B0F0"/>
                </a:solidFill>
              </a:rPr>
              <a:t>Fruit Shoot</a:t>
            </a:r>
            <a:r>
              <a:rPr lang="en-GB" sz="2800" dirty="0"/>
              <a:t> </a:t>
            </a:r>
          </a:p>
        </p:txBody>
      </p:sp>
      <p:sp>
        <p:nvSpPr>
          <p:cNvPr id="8" name="TextBox 7"/>
          <p:cNvSpPr txBox="1"/>
          <p:nvPr/>
        </p:nvSpPr>
        <p:spPr>
          <a:xfrm>
            <a:off x="6339316" y="5960032"/>
            <a:ext cx="2173843" cy="523220"/>
          </a:xfrm>
          <a:prstGeom prst="rect">
            <a:avLst/>
          </a:prstGeom>
          <a:noFill/>
        </p:spPr>
        <p:txBody>
          <a:bodyPr wrap="square" rtlCol="0">
            <a:spAutoFit/>
          </a:bodyPr>
          <a:lstStyle/>
          <a:p>
            <a:r>
              <a:rPr lang="en-GB" sz="2800" b="1" dirty="0">
                <a:solidFill>
                  <a:srgbClr val="00B0F0"/>
                </a:solidFill>
              </a:rPr>
              <a:t>Dairy Milk</a:t>
            </a:r>
            <a:endParaRPr lang="en-GB" sz="2800" dirty="0"/>
          </a:p>
        </p:txBody>
      </p:sp>
    </p:spTree>
    <p:extLst>
      <p:ext uri="{BB962C8B-B14F-4D97-AF65-F5344CB8AC3E}">
        <p14:creationId xmlns:p14="http://schemas.microsoft.com/office/powerpoint/2010/main" val="3691924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426854"/>
          </a:xfrm>
          <a:prstGeom prst="rect">
            <a:avLst/>
          </a:prstGeom>
        </p:spPr>
      </p:pic>
      <p:pic>
        <p:nvPicPr>
          <p:cNvPr id="5" name="Picture 4" descr="http://guideimg.alibaba.com/images/shop/77/09/11/9/robinsons-fruit-shoot-orange-no-added-sugar-juice-drinks-275ml-case-of-12_4501969.jp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2758" r="33621"/>
          <a:stretch/>
        </p:blipFill>
        <p:spPr bwMode="auto">
          <a:xfrm>
            <a:off x="683568" y="1628800"/>
            <a:ext cx="1558964" cy="463687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images.sweetauthoring.com/product/35394.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0230" y="1426854"/>
            <a:ext cx="4857750" cy="323850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images.sweetauthoring.com/product/35394.png">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43439"/>
          <a:stretch/>
        </p:blipFill>
        <p:spPr bwMode="auto">
          <a:xfrm>
            <a:off x="3995936" y="3428999"/>
            <a:ext cx="2747585" cy="32385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3909" t="51551" r="43249" b="26419"/>
          <a:stretch/>
        </p:blipFill>
        <p:spPr bwMode="auto">
          <a:xfrm>
            <a:off x="2242532" y="3818965"/>
            <a:ext cx="1383103" cy="935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23528" y="6144280"/>
            <a:ext cx="4480479" cy="523220"/>
          </a:xfrm>
          <a:prstGeom prst="rect">
            <a:avLst/>
          </a:prstGeom>
          <a:noFill/>
        </p:spPr>
        <p:txBody>
          <a:bodyPr wrap="square" rtlCol="0">
            <a:spAutoFit/>
          </a:bodyPr>
          <a:lstStyle/>
          <a:p>
            <a:r>
              <a:rPr lang="en-GB" sz="2800" dirty="0"/>
              <a:t>Nearly</a:t>
            </a:r>
            <a:r>
              <a:rPr lang="en-GB" sz="2800" b="1" dirty="0">
                <a:solidFill>
                  <a:srgbClr val="00B0F0"/>
                </a:solidFill>
              </a:rPr>
              <a:t> 6 </a:t>
            </a:r>
            <a:r>
              <a:rPr lang="en-GB" sz="2800" dirty="0"/>
              <a:t>teaspoons of sugar</a:t>
            </a:r>
          </a:p>
        </p:txBody>
      </p:sp>
    </p:spTree>
    <p:extLst>
      <p:ext uri="{BB962C8B-B14F-4D97-AF65-F5344CB8AC3E}">
        <p14:creationId xmlns:p14="http://schemas.microsoft.com/office/powerpoint/2010/main" val="3084429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3946"/>
            <a:ext cx="9144000" cy="1426854"/>
          </a:xfrm>
          <a:prstGeom prst="rect">
            <a:avLst/>
          </a:prstGeom>
        </p:spPr>
      </p:pic>
      <p:pic>
        <p:nvPicPr>
          <p:cNvPr id="4098" name="Picture 2" descr="http://www.premierexports.co.uk/998-3704-thickbox/ribena-blackcurrant-288ml.jp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002" r="20112"/>
          <a:stretch/>
        </p:blipFill>
        <p:spPr bwMode="auto">
          <a:xfrm>
            <a:off x="611560" y="2057677"/>
            <a:ext cx="2246123" cy="38143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742087" y="1534457"/>
            <a:ext cx="3600400" cy="523220"/>
          </a:xfrm>
          <a:prstGeom prst="rect">
            <a:avLst/>
          </a:prstGeom>
          <a:noFill/>
        </p:spPr>
        <p:txBody>
          <a:bodyPr wrap="square" rtlCol="0">
            <a:spAutoFit/>
          </a:bodyPr>
          <a:lstStyle/>
          <a:p>
            <a:r>
              <a:rPr lang="en-GB" sz="2800" dirty="0"/>
              <a:t>Which has more sugar? </a:t>
            </a:r>
          </a:p>
        </p:txBody>
      </p:sp>
      <p:pic>
        <p:nvPicPr>
          <p:cNvPr id="7" name="Picture 2" descr="http://www.krispykreme.com/SharedContent/User/97/972786a8-7d91-4d82-983e-6b67a4a93865.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3754" y="2204864"/>
            <a:ext cx="3973022" cy="317718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664358" y="5872034"/>
            <a:ext cx="3786711" cy="523220"/>
          </a:xfrm>
          <a:prstGeom prst="rect">
            <a:avLst/>
          </a:prstGeom>
          <a:noFill/>
        </p:spPr>
        <p:txBody>
          <a:bodyPr wrap="square" rtlCol="0">
            <a:spAutoFit/>
          </a:bodyPr>
          <a:lstStyle/>
          <a:p>
            <a:r>
              <a:rPr lang="en-GB" sz="2800" b="1" dirty="0">
                <a:solidFill>
                  <a:srgbClr val="00B0F0"/>
                </a:solidFill>
              </a:rPr>
              <a:t>Krispy Kreme </a:t>
            </a:r>
            <a:r>
              <a:rPr lang="en-GB" sz="2800" dirty="0"/>
              <a:t>doughnut</a:t>
            </a:r>
          </a:p>
        </p:txBody>
      </p:sp>
      <p:sp>
        <p:nvSpPr>
          <p:cNvPr id="9" name="TextBox 8"/>
          <p:cNvSpPr txBox="1"/>
          <p:nvPr/>
        </p:nvSpPr>
        <p:spPr>
          <a:xfrm>
            <a:off x="1086549" y="5872034"/>
            <a:ext cx="1296144" cy="523220"/>
          </a:xfrm>
          <a:prstGeom prst="rect">
            <a:avLst/>
          </a:prstGeom>
          <a:noFill/>
        </p:spPr>
        <p:txBody>
          <a:bodyPr wrap="square" rtlCol="0">
            <a:spAutoFit/>
          </a:bodyPr>
          <a:lstStyle/>
          <a:p>
            <a:r>
              <a:rPr lang="en-GB" sz="2800" b="1" dirty="0">
                <a:solidFill>
                  <a:srgbClr val="00B0F0"/>
                </a:solidFill>
              </a:rPr>
              <a:t>Ribena</a:t>
            </a:r>
          </a:p>
        </p:txBody>
      </p:sp>
    </p:spTree>
    <p:extLst>
      <p:ext uri="{BB962C8B-B14F-4D97-AF65-F5344CB8AC3E}">
        <p14:creationId xmlns:p14="http://schemas.microsoft.com/office/powerpoint/2010/main" val="346696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3" y="1"/>
            <a:ext cx="9153523" cy="6858000"/>
          </a:xfrm>
          <a:prstGeom prst="rect">
            <a:avLst/>
          </a:prstGeom>
        </p:spPr>
      </p:pic>
      <p:pic>
        <p:nvPicPr>
          <p:cNvPr id="21" name="Picture 12" descr="http://superkidsnutrition.com/wp-content/uploads/2012/09/granola-nutrition.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153321">
            <a:off x="5641373" y="3986549"/>
            <a:ext cx="1121127" cy="11435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41839" y="3251005"/>
            <a:ext cx="63817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6200000">
            <a:off x="5307137" y="3236716"/>
            <a:ext cx="40957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26921" y="3020316"/>
            <a:ext cx="7620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00383" y="5218153"/>
            <a:ext cx="1038225"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32414" y="2525900"/>
            <a:ext cx="847725"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92490" y="5273251"/>
            <a:ext cx="1057275"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01194" y="2071858"/>
            <a:ext cx="723900"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56039" y="3202507"/>
            <a:ext cx="6858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2" name="Picture 1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758680" y="2348880"/>
            <a:ext cx="81915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4" name="Picture 16"/>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441864" y="1997263"/>
            <a:ext cx="438150"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6" name="Picture 1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601389" y="5282776"/>
            <a:ext cx="466725"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4" descr="http://blog.slimmingsolutions.com/blogimages/crisps.jp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20957991">
            <a:off x="2264431" y="3443851"/>
            <a:ext cx="1373111" cy="846908"/>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859246" y="5204180"/>
            <a:ext cx="504825"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6" descr="http://cache4.asset-cache.net/gc/83308414-pile-of-candy-covered-chocolate-buttons-gettyimages.jpg?v=1&amp;c=IWSAsset&amp;k=2&amp;d=Pb3HWPPu6bSdu9%2FAuwnuY2cVu5QVhYPLzg%2Fqd79evMQ%3D">
            <a:hlinkClick r:id="rId20"/>
          </p:cNvPr>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r="5624"/>
          <a:stretch/>
        </p:blipFill>
        <p:spPr bwMode="auto">
          <a:xfrm>
            <a:off x="1572049" y="4317325"/>
            <a:ext cx="1093741" cy="78723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ecx.images-amazon.com/images/I/31GLo3AOaPL.jpg">
            <a:hlinkClick r:id="rId22"/>
          </p:cNvPr>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l="25766" r="18990"/>
          <a:stretch/>
        </p:blipFill>
        <p:spPr bwMode="auto">
          <a:xfrm>
            <a:off x="6645175" y="4096528"/>
            <a:ext cx="548640" cy="9931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halalsquare.com.au/groceries/media/catalog/product/cache/1/image/9df78eab33525d08d6e5fb8d27136e95/d/o/dolmiobasil.jp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835524" y="5273251"/>
            <a:ext cx="979140" cy="979140"/>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971103" y="4110690"/>
            <a:ext cx="828675"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5" name="Picture 17"/>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591564" y="5310900"/>
            <a:ext cx="1219200"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3351802" y="5292301"/>
            <a:ext cx="704850"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4" descr="http://www.zerowasteweek.co.uk/wp-content/uploads/formidable/cereal-leftovers-recipe-zero-waste-week.jpg">
            <a:hlinkClick r:id="rId29"/>
          </p:cNvPr>
          <p:cNvPicPr>
            <a:picLocks noChangeAspect="1" noChangeArrowheads="1"/>
          </p:cNvPicPr>
          <p:nvPr/>
        </p:nvPicPr>
        <p:blipFill rotWithShape="1">
          <a:blip r:embed="rId30" cstate="print">
            <a:extLst>
              <a:ext uri="{28A0092B-C50C-407E-A947-70E740481C1C}">
                <a14:useLocalDpi xmlns:a14="http://schemas.microsoft.com/office/drawing/2010/main" val="0"/>
              </a:ext>
            </a:extLst>
          </a:blip>
          <a:srcRect/>
          <a:stretch/>
        </p:blipFill>
        <p:spPr bwMode="auto">
          <a:xfrm>
            <a:off x="2789102" y="4328376"/>
            <a:ext cx="1109837" cy="739891"/>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3835524" y="4329765"/>
            <a:ext cx="1171575"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8" name="Picture 20" descr="http://images.wisegeek.com/sugar-cubes.jpg">
            <a:hlinkClick r:id="rId32"/>
          </p:cNvPr>
          <p:cNvPicPr>
            <a:picLocks noChangeAspect="1" noChangeArrowheads="1"/>
          </p:cNvPicPr>
          <p:nvPr/>
        </p:nvPicPr>
        <p:blipFill rotWithShape="1">
          <a:blip r:embed="rId33" cstate="print">
            <a:extLst>
              <a:ext uri="{28A0092B-C50C-407E-A947-70E740481C1C}">
                <a14:useLocalDpi xmlns:a14="http://schemas.microsoft.com/office/drawing/2010/main" val="0"/>
              </a:ext>
            </a:extLst>
          </a:blip>
          <a:srcRect b="5505"/>
          <a:stretch/>
        </p:blipFill>
        <p:spPr bwMode="auto">
          <a:xfrm>
            <a:off x="1197101" y="1380109"/>
            <a:ext cx="6927676" cy="5132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40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6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6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5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5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6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06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6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06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02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03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2068"/>
                                        </p:tgtEl>
                                        <p:attrNameLst>
                                          <p:attrName>style.visibility</p:attrName>
                                        </p:attrNameLst>
                                      </p:cBhvr>
                                      <p:to>
                                        <p:strVal val="visible"/>
                                      </p:to>
                                    </p:set>
                                    <p:anim calcmode="lin" valueType="num">
                                      <p:cBhvr additive="base">
                                        <p:cTn id="95" dur="500" fill="hold"/>
                                        <p:tgtEl>
                                          <p:spTgt spid="2068"/>
                                        </p:tgtEl>
                                        <p:attrNameLst>
                                          <p:attrName>ppt_x</p:attrName>
                                        </p:attrNameLst>
                                      </p:cBhvr>
                                      <p:tavLst>
                                        <p:tav tm="0">
                                          <p:val>
                                            <p:strVal val="#ppt_x"/>
                                          </p:val>
                                        </p:tav>
                                        <p:tav tm="100000">
                                          <p:val>
                                            <p:strVal val="#ppt_x"/>
                                          </p:val>
                                        </p:tav>
                                      </p:tavLst>
                                    </p:anim>
                                    <p:anim calcmode="lin" valueType="num">
                                      <p:cBhvr additive="base">
                                        <p:cTn id="96" dur="500" fill="hold"/>
                                        <p:tgtEl>
                                          <p:spTgt spid="20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426854"/>
          </a:xfrm>
          <a:prstGeom prst="rect">
            <a:avLst/>
          </a:prstGeom>
        </p:spPr>
      </p:pic>
      <p:pic>
        <p:nvPicPr>
          <p:cNvPr id="4098" name="Picture 2" descr="http://www.premierexports.co.uk/998-3704-thickbox/ribena-blackcurrant-288ml.jp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002" r="20112"/>
          <a:stretch/>
        </p:blipFill>
        <p:spPr bwMode="auto">
          <a:xfrm>
            <a:off x="558565" y="1417746"/>
            <a:ext cx="2625196" cy="445809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58565" y="6021288"/>
            <a:ext cx="3786711" cy="523220"/>
          </a:xfrm>
          <a:prstGeom prst="rect">
            <a:avLst/>
          </a:prstGeom>
          <a:noFill/>
        </p:spPr>
        <p:txBody>
          <a:bodyPr wrap="square" rtlCol="0">
            <a:spAutoFit/>
          </a:bodyPr>
          <a:lstStyle/>
          <a:p>
            <a:r>
              <a:rPr lang="en-GB" sz="2800" b="1" dirty="0">
                <a:solidFill>
                  <a:srgbClr val="00B0F0"/>
                </a:solidFill>
              </a:rPr>
              <a:t>5 </a:t>
            </a:r>
            <a:r>
              <a:rPr lang="en-GB" sz="2800" dirty="0"/>
              <a:t>teaspoons of sugar</a:t>
            </a:r>
          </a:p>
        </p:txBody>
      </p:sp>
      <p:pic>
        <p:nvPicPr>
          <p:cNvPr id="10" name="Picture 2" descr="http://www.krispykreme.com/SharedContent/User/97/972786a8-7d91-4d82-983e-6b67a4a93865.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98089" y="1426854"/>
            <a:ext cx="3973022" cy="317718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krispykreme.com/SharedContent/User/97/972786a8-7d91-4d82-983e-6b67a4a93865.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40809" y="3798239"/>
            <a:ext cx="3973022" cy="317718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3909" t="53981" r="47199" b="23989"/>
          <a:stretch/>
        </p:blipFill>
        <p:spPr bwMode="auto">
          <a:xfrm>
            <a:off x="3384656" y="3607021"/>
            <a:ext cx="1143976" cy="935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9309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426854"/>
          </a:xfrm>
          <a:prstGeom prst="rect">
            <a:avLst/>
          </a:prstGeom>
        </p:spPr>
      </p:pic>
      <p:pic>
        <p:nvPicPr>
          <p:cNvPr id="5" name="Picture 2" descr="http://ts3.mm.bing.net/th?id=JN.PDukamJyWwwq/JeaKb5rXw">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1694" t="3609" r="29710" b="4944"/>
          <a:stretch/>
        </p:blipFill>
        <p:spPr bwMode="auto">
          <a:xfrm>
            <a:off x="1757960" y="2801039"/>
            <a:ext cx="1296144" cy="30709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72685" y="1743718"/>
            <a:ext cx="3699315" cy="523220"/>
          </a:xfrm>
          <a:prstGeom prst="rect">
            <a:avLst/>
          </a:prstGeom>
          <a:noFill/>
        </p:spPr>
        <p:txBody>
          <a:bodyPr wrap="square" rtlCol="0">
            <a:spAutoFit/>
          </a:bodyPr>
          <a:lstStyle/>
          <a:p>
            <a:r>
              <a:rPr lang="en-GB" sz="2800" dirty="0"/>
              <a:t>Which has more sugar?</a:t>
            </a:r>
          </a:p>
        </p:txBody>
      </p:sp>
      <p:pic>
        <p:nvPicPr>
          <p:cNvPr id="7170" name="Picture 2" descr="http://www.polyvore.com/cgi/img-thing?.out=jpg&amp;size=l&amp;tid=1226139">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3525" t="22165" r="33525" b="27627"/>
          <a:stretch/>
        </p:blipFill>
        <p:spPr bwMode="auto">
          <a:xfrm>
            <a:off x="5220072" y="1085538"/>
            <a:ext cx="3141086" cy="478649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72685" y="5925547"/>
            <a:ext cx="3485451" cy="523220"/>
          </a:xfrm>
          <a:prstGeom prst="rect">
            <a:avLst/>
          </a:prstGeom>
          <a:noFill/>
        </p:spPr>
        <p:txBody>
          <a:bodyPr wrap="square" rtlCol="0">
            <a:spAutoFit/>
          </a:bodyPr>
          <a:lstStyle/>
          <a:p>
            <a:r>
              <a:rPr lang="en-GB" sz="2800" b="1" dirty="0">
                <a:solidFill>
                  <a:srgbClr val="00B0F0"/>
                </a:solidFill>
              </a:rPr>
              <a:t>Monster Energy Drink</a:t>
            </a:r>
          </a:p>
        </p:txBody>
      </p:sp>
      <p:sp>
        <p:nvSpPr>
          <p:cNvPr id="9" name="TextBox 8"/>
          <p:cNvSpPr txBox="1"/>
          <p:nvPr/>
        </p:nvSpPr>
        <p:spPr>
          <a:xfrm>
            <a:off x="6084168" y="5923371"/>
            <a:ext cx="1986956" cy="523220"/>
          </a:xfrm>
          <a:prstGeom prst="rect">
            <a:avLst/>
          </a:prstGeom>
          <a:noFill/>
        </p:spPr>
        <p:txBody>
          <a:bodyPr wrap="square" rtlCol="0">
            <a:spAutoFit/>
          </a:bodyPr>
          <a:lstStyle/>
          <a:p>
            <a:r>
              <a:rPr lang="en-GB" sz="2800" b="1" dirty="0">
                <a:solidFill>
                  <a:srgbClr val="00B0F0"/>
                </a:solidFill>
              </a:rPr>
              <a:t>Candy Floss</a:t>
            </a:r>
          </a:p>
        </p:txBody>
      </p:sp>
    </p:spTree>
    <p:extLst>
      <p:ext uri="{BB962C8B-B14F-4D97-AF65-F5344CB8AC3E}">
        <p14:creationId xmlns:p14="http://schemas.microsoft.com/office/powerpoint/2010/main" val="1936405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426854"/>
          </a:xfrm>
          <a:prstGeom prst="rect">
            <a:avLst/>
          </a:prstGeom>
        </p:spPr>
      </p:pic>
      <p:pic>
        <p:nvPicPr>
          <p:cNvPr id="7" name="Picture 2" descr="http://ts3.mm.bing.net/th?id=JN.PDukamJyWwwq/JeaKb5rXw">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1694" t="3609" r="29710" b="4944"/>
          <a:stretch/>
        </p:blipFill>
        <p:spPr bwMode="auto">
          <a:xfrm>
            <a:off x="1331640" y="2801038"/>
            <a:ext cx="1296144" cy="30709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polyvore.com/cgi/img-thing?.out=jpg&amp;size=l&amp;tid=1226139">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3525" t="22165" r="33525" b="27627"/>
          <a:stretch/>
        </p:blipFill>
        <p:spPr bwMode="auto">
          <a:xfrm>
            <a:off x="3928653" y="1085538"/>
            <a:ext cx="3141086" cy="47864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polyvore.com/cgi/img-thing?.out=jpg&amp;size=l&amp;tid=1226139">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3525" t="22165" r="33525" b="39913"/>
          <a:stretch/>
        </p:blipFill>
        <p:spPr bwMode="auto">
          <a:xfrm>
            <a:off x="7092280" y="3748554"/>
            <a:ext cx="1844989" cy="21234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3909" t="53981" r="47199" b="23989"/>
          <a:stretch/>
        </p:blipFill>
        <p:spPr bwMode="auto">
          <a:xfrm>
            <a:off x="2784677" y="3771717"/>
            <a:ext cx="1143976" cy="935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323528" y="6144280"/>
            <a:ext cx="4480479" cy="523220"/>
          </a:xfrm>
          <a:prstGeom prst="rect">
            <a:avLst/>
          </a:prstGeom>
          <a:noFill/>
        </p:spPr>
        <p:txBody>
          <a:bodyPr wrap="square" rtlCol="0">
            <a:spAutoFit/>
          </a:bodyPr>
          <a:lstStyle/>
          <a:p>
            <a:r>
              <a:rPr lang="en-GB" sz="2800" dirty="0"/>
              <a:t>Nearly</a:t>
            </a:r>
            <a:r>
              <a:rPr lang="en-GB" sz="2800" b="1" dirty="0">
                <a:solidFill>
                  <a:srgbClr val="00B0F0"/>
                </a:solidFill>
              </a:rPr>
              <a:t> 14 </a:t>
            </a:r>
            <a:r>
              <a:rPr lang="en-GB" sz="2800" dirty="0"/>
              <a:t>teaspoons of sugar</a:t>
            </a:r>
          </a:p>
        </p:txBody>
      </p:sp>
    </p:spTree>
    <p:extLst>
      <p:ext uri="{BB962C8B-B14F-4D97-AF65-F5344CB8AC3E}">
        <p14:creationId xmlns:p14="http://schemas.microsoft.com/office/powerpoint/2010/main" val="2341819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505" y="0"/>
            <a:ext cx="9144000" cy="1426854"/>
          </a:xfrm>
          <a:prstGeom prst="rect">
            <a:avLst/>
          </a:prstGeom>
        </p:spPr>
      </p:pic>
      <p:pic>
        <p:nvPicPr>
          <p:cNvPr id="9220" name="Picture 4" descr="http://cdn.playbuzz.com/cdn/af3d79ab-ab0d-423a-9d1a-04e20359e98c/635ed673-7645-4c4e-8f03-8dac35c86ce6.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5936" y="1426854"/>
            <a:ext cx="4449377" cy="3340064"/>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www.bearnibbles.co.uk/Media/BearNibbles/Products/yoyos/Strawberry_yoyo.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30152" y="1596698"/>
            <a:ext cx="1562100" cy="30003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52472" y="4793714"/>
            <a:ext cx="2736304"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a:t>Sugar 4.9 g</a:t>
            </a:r>
          </a:p>
        </p:txBody>
      </p:sp>
      <p:sp>
        <p:nvSpPr>
          <p:cNvPr id="9" name="TextBox 8"/>
          <p:cNvSpPr txBox="1"/>
          <p:nvPr/>
        </p:nvSpPr>
        <p:spPr>
          <a:xfrm>
            <a:off x="1115616" y="4793714"/>
            <a:ext cx="2736304" cy="523220"/>
          </a:xfrm>
          <a:prstGeom prst="rect">
            <a:avLst/>
          </a:prstGeom>
          <a:noFill/>
        </p:spPr>
        <p:txBody>
          <a:bodyPr wrap="square" rtlCol="0">
            <a:spAutoFit/>
          </a:bodyPr>
          <a:lstStyle/>
          <a:p>
            <a:pPr marL="285750" indent="-285750">
              <a:buFont typeface="Arial" panose="020B0604020202020204" pitchFamily="34" charset="0"/>
              <a:buChar char="•"/>
            </a:pPr>
            <a:r>
              <a:rPr lang="en-GB" sz="2800" dirty="0"/>
              <a:t>Sugar 49g</a:t>
            </a:r>
          </a:p>
        </p:txBody>
      </p:sp>
      <p:sp>
        <p:nvSpPr>
          <p:cNvPr id="10" name="TextBox 9"/>
          <p:cNvSpPr txBox="1"/>
          <p:nvPr/>
        </p:nvSpPr>
        <p:spPr>
          <a:xfrm>
            <a:off x="1103327" y="5469334"/>
            <a:ext cx="2736304" cy="523220"/>
          </a:xfrm>
          <a:prstGeom prst="rect">
            <a:avLst/>
          </a:prstGeom>
          <a:noFill/>
        </p:spPr>
        <p:txBody>
          <a:bodyPr wrap="square" rtlCol="0">
            <a:spAutoFit/>
          </a:bodyPr>
          <a:lstStyle/>
          <a:p>
            <a:pPr marL="285750" indent="-285750">
              <a:buFont typeface="Arial" panose="020B0604020202020204" pitchFamily="34" charset="0"/>
              <a:buChar char="•"/>
            </a:pPr>
            <a:r>
              <a:rPr lang="en-GB" sz="2800" dirty="0"/>
              <a:t>10 teaspoons</a:t>
            </a:r>
          </a:p>
        </p:txBody>
      </p:sp>
      <p:sp>
        <p:nvSpPr>
          <p:cNvPr id="11" name="TextBox 10"/>
          <p:cNvSpPr txBox="1"/>
          <p:nvPr/>
        </p:nvSpPr>
        <p:spPr>
          <a:xfrm>
            <a:off x="4852472" y="5469334"/>
            <a:ext cx="2736304" cy="523220"/>
          </a:xfrm>
          <a:prstGeom prst="rect">
            <a:avLst/>
          </a:prstGeom>
          <a:noFill/>
        </p:spPr>
        <p:txBody>
          <a:bodyPr wrap="square" rtlCol="0">
            <a:spAutoFit/>
          </a:bodyPr>
          <a:lstStyle/>
          <a:p>
            <a:pPr marL="285750" indent="-285750">
              <a:buFont typeface="Arial" panose="020B0604020202020204" pitchFamily="34" charset="0"/>
              <a:buChar char="•"/>
            </a:pPr>
            <a:r>
              <a:rPr lang="en-GB" sz="2800"/>
              <a:t>1 teaspoons</a:t>
            </a:r>
            <a:endParaRPr lang="en-GB" sz="2800" dirty="0"/>
          </a:p>
        </p:txBody>
      </p:sp>
    </p:spTree>
    <p:extLst>
      <p:ext uri="{BB962C8B-B14F-4D97-AF65-F5344CB8AC3E}">
        <p14:creationId xmlns:p14="http://schemas.microsoft.com/office/powerpoint/2010/main" val="141548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426854"/>
          </a:xfrm>
          <a:prstGeom prst="rect">
            <a:avLst/>
          </a:prstGeom>
        </p:spPr>
      </p:pic>
      <p:pic>
        <p:nvPicPr>
          <p:cNvPr id="6" name="Picture 4" descr="http://www.officesupermarket.co.uk/images/products/Danone%20Touch%20of%2024%20Fruit%20Lemon%20and%20Limes_A_SS-1.jpg">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326" r="33337"/>
          <a:stretch/>
        </p:blipFill>
        <p:spPr bwMode="auto">
          <a:xfrm>
            <a:off x="7667817" y="1421134"/>
            <a:ext cx="787374" cy="23618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bearnibbles.co.uk/Media/BearNibbles/Products/yoyos/Strawberry_yoyo.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37662" y="1504803"/>
            <a:ext cx="908059" cy="1744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pngimg.com/upload/juice_PNG7153.pn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35696" y="4380891"/>
            <a:ext cx="2088232" cy="23492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ages.clipartpanda.com/peanut-butter-and-jelly-sandwich-clipart-pbj.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80380" y="1290953"/>
            <a:ext cx="2195736" cy="21957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83968" y="2891412"/>
            <a:ext cx="1696241" cy="110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descr="https://purelyfood.files.wordpress.com/2010/02/countrycrisp_strawberry_lrg.jpg">
            <a:hlinkClick r:id="rId13"/>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 r="3948"/>
          <a:stretch/>
        </p:blipFill>
        <p:spPr bwMode="auto">
          <a:xfrm>
            <a:off x="323528" y="3810666"/>
            <a:ext cx="2050539" cy="284644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ecx.images-amazon.com/images/I/91xOVSey2iL._SL1500_.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876209" y="1289028"/>
            <a:ext cx="753965" cy="14186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pngimg.com/upload/juice_PNG7153.pn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34379" y="4307852"/>
            <a:ext cx="2088232" cy="23492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http://ecx.images-amazon.com/images/I/91xOVSey2iL._SL1500_.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68625" y="1504803"/>
            <a:ext cx="753965" cy="141867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images3.mysupermarket.co.uk/ProductsDetailed/23/168623.jpg?v=9">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257480" y="2095115"/>
            <a:ext cx="1020715" cy="50695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upermart.ae/product_images/s/512/GD4542655@Skittles_-fruit-flavo-1254__84815_zoom.jp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rot="2428597">
            <a:off x="4457019" y="5225792"/>
            <a:ext cx="1799352" cy="119656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5"/>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l="9537" r="8818"/>
          <a:stretch/>
        </p:blipFill>
        <p:spPr bwMode="auto">
          <a:xfrm>
            <a:off x="6650602" y="4498326"/>
            <a:ext cx="967555" cy="147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462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humbs.dreamstime.com/x/wholemeal-roll-5409460.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824" t="10973" r="15702" b="8585"/>
          <a:stretch/>
        </p:blipFill>
        <p:spPr bwMode="auto">
          <a:xfrm>
            <a:off x="7668855" y="5792247"/>
            <a:ext cx="1393579" cy="10617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1426854"/>
          </a:xfrm>
          <a:prstGeom prst="rect">
            <a:avLst/>
          </a:prstGeom>
        </p:spPr>
      </p:pic>
      <p:sp>
        <p:nvSpPr>
          <p:cNvPr id="3" name="AutoShape 8" descr="data:image/jpeg;base64,/9j/4AAQSkZJRgABAQAAAQABAAD/2wCEAAkGBxQTEhUUExQVFhUUFxoYGBcYGBgYGBcXGBoXGhcZFRgYHCggGBwlHBgXIjEhJSkrLi4uFyAzODMsNygtLisBCgoKDg0OGxAQGywkICQ0LDQ0LCwsNCwsLDQsLCwsNCwsLCwsLCwsLCwsNCwsLCwsLCwsLCwsLCwsLCwsLCwsLP/AABEIANYA7AMBIgACEQEDEQH/xAAbAAEAAgMBAQAAAAAAAAAAAAAABAUBAwYCB//EADoQAAEDAgMGBAUCBgEFAQAAAAEAAhEDIQQxQQUSUWFx8IGRscEGEyKh0eHxFCMyQlKCMxUWYnKSB//EABkBAQEBAQEBAAAAAAAAAAAAAAAEAwIBBf/EACQRAAICAQQCAwEBAQAAAAAAAAABAhEDBBIhMRNBFCJRMpFh/9oADAMBAAIRAxEAPwD7iiIgCIiAIiIAiIgCIiAIiIAiIgCIiAIiIAiIgCIiAIiIAiIgCIiAIiIAiIgCIiAItGJrbotmVBqV36OjLO/DQQsp5oxdM7jBstUVaMYTc26H3WtmLdJIcC2MiLg8Z16Ln5ED3xSLZFVnFGP6jPekL03FugSRbM8bZ3Fk+RAeORZIqoYt28CDLYMjnpBWw4o538CnyIjxyLFFVUcc6IJBzvlra3Sy9HFukQ4R68uSfIgPFIs0VbUxhAmQFro7QdxB9fsvfkQuh4pFsiqa+OcMncLEaL3/ANQPIfdefIgPFIs0VOzHvBMkEcxEeS81sc7R0ey8ephR74ZF0iqG7SJGg6fqtDtpODgd6RGRy62uF78iA8Ui+RUdXFkiZPgSPdYo7SeBBIJGpme9E+RAeKReouebtZ4cBMguFiLwToR1XQBd48scnRzODj2ZREWhwEREAREQBERAVG2Kjw5sD6CDJ1BFxZVvzNZV1tATb/G/nIVHiSAvnamP2sswPij0KvPxWDXUYNnh4g6rxiaoGuhIHTNT+jYkU8TcKQMQSCuYw+1ZeGgSSbdF0tFpyjNexVo8kYpvjVbDXXipTXgMm/dlntkjq0xUdJ6LV86NeazWeAAI8Pyq3FVb5rmTpnSVlpUxUheaOI108p/RckNquB4Ceveq6HZn1AEGw1OpPBaJ2rOaokVsRz77KjfxZE59B7rxjHjhbp+clUVa98yZ9uillN2VRgqLwY4i915rYvMk6dyuf/jBJjKSMosLajr9lubWtoT6IpN8HjglyXNDFEmL5fde6laOMqsa9zWyYAmST7dOCkbMxLahMHejO0dhVY0TzLF9U2vc6cOoWh9UtEkqU2lP1EdjJVeMrXNyfDL2XmTgQVm/CuJdJXehfO8M83IzAMDnFl32Dq77Gu/yaHeYlW6Lpkuq7RvREVxKEREAREQBERAVuOoHfDg43G7Fo1M8ZVPinQVdYqp9cTlB8wVT49t/0Xz9SrfBXgddkT506nv7qHtZ/wBG6BY274qYymCZINrAZX4xqtzMEC4Odpk21uql2so3I4XY+z8S/arQGv8AlNILjcMFPc8pLrcZ5L6ZVw7WnnlzW7AuDW9VqxdUXnPRbvbGBk5OUiM6JhYeR0UZ9UHvxutNXEXgd85WSnwd7eTziXW53VRVb333mpVfyzyPrxyXmhQEyZPegU75ZuuEc3trYGKqNpihTc+XHeAIBvG64kkWF/ML6Fhdj/Jo02yC5rGhx0LgBvEeMrZhKsde5UqviJH5VsVHayaUpNpHKbVZEyY55fuuar1N7XXXhfh0XT7YDjNrZcM7XK5THMd1GU6cBHK/D0Xyprk+jifB4Y68A5ZERoJ5qwwdQ8s/2v8AlV1OmSQOOsZCLgz2FcbOw+sQO9V7Ds9yPg87dw1V1A7kl5bMCeIkN5xvK7+A9hPpYWazS11RxcGnNrYAAdzME+IUzBUxlbdA+57Cthi/p9l9LHt9nzpt9Ig17A8lRYp8nlx5K5xFWdLe+qqa7Z5/t6LDLyzXHwbdkxvjKJGdhEjPgIXe0yIEREWjKNIXCYDDkmA0EmwFrldxg6e6xrf8WgeQV+jvbRJqezciIrSUIiIAiIgCIhQELHRI8ZVfiWTlnwUnFVXB+6WkNNw+0ExlnPHRaHsOcqLM/sU41wQzS81ubRMTOnVe3uFuX7LAcT0AU9Jm1mG25AcIAUKvWPHqFLrvHeaosa4CSCefr+VNmlXRtijZ6qVjMHPgsnFAC8eseWWtuSrxXDTOvEqoqbSJxTKUEkuaOUuyt0XeBWhk7L01QTaT3xUqhTdx74hSRg90ZDyQBb+JIx8jZvpVTGgXo4jiopbIzXtlMgZ98l6eEfHt3hAsOfL1/VcvjcOQYmTkOJJ4DPiF1dRcx8R1N2XC5kNFzEkEmY6FTzwqXRtDI1wbMBgZMGTAg6DvkrhuCNhkM7G/2Xv4TwBdhaVR0gvG94SQ0jqIPirN7N0RkM+qLBXZ68tujTh/pGYnvNeW17ga31WwMETrwUEuvAzPfuuZNphK0b8RXPD9T3K8fwsXyXmmwEzw6kkx3K3kmBfw/K0Svs5fHQwVQUnB5mGkE8dLz4rsabgRIuDcHiFyWDpb7g05OMLraNMNAAyAA8ldpbp/hJnqz2iIqycIiIAiIgCFEQEHGs3rcPfsKqqudMWhWGLpuFSZ+kjKLyIvPRQK0iT7L52p7K8PRgd+Cy56iur2meWS1tqd/lYqRq0esS/U8bflUWMqEm/WJ4clOxWIE5A+nkqWtVBnz0U06bKIcIywT+FY7E2VR+a2u4TUaPpM2Fok8TBMKto3g6ceam0agabONvtyEIszx8o9lj38HWOgrLWtvYeSosNjCWmT9Wean08RA6+cKnFmlk5ZNPEocEpxaP1/XNRcTXaBeb8PyoGMxV88lqpVSb24meXf2WU5T9GkIx9ipJNr8uC2YXZVKoN2q0OE/wBN4MG0rUDF3EE8Be3CLKywggTEar3T5KdSGaHFxLZjwAAIAyEacI4BRK7L3ghan1+aNqAiOCrnJSJoRaI2KGecdeirX1A2YAgzF9Sb2VpXc2c8tOPmYhVL6PzKlhG7qPsO+CimnfBVBqjbRcN39fM+al0hI4T6d+qhnDuyGSnsphref6apBv2JJejNOqWHeaJLb3yPYldXham8xrj/AHNB5XE2XMbKdNRoPH8/hdYAvo6S2myLUd0ZREVhOEREAREQBEQoCBiny6NRl45+yr8RrZTcdRAeHgfUW7pM6AyPUqBXdOffRQajvkqxdEB4Avn9+8lB2jjGNEk+H7KyqMERBvwt7KlxezjUdIn20Ul80ilfrKehWc526G2jL0+ylPoEXhR/hPZGMOMe+u1zaTHPzs1wuKfyxqMjPLiuxxeGb+F08H0s88tSo5drbSSSJygADoTlC3QBkfPTLTvNb8dTAGU8ATaTM2UOqI6ZcTe/YUNbpFi4ibGVlM+eY7Kqg+PHwPopbN54AFpHj19VvGW3gxlG+SLXxJBuRH28TxVphqUtBud7hw6rn9sfB+IxNWkKRG4AWvcXRuSQS8CJJjhqF9Jq4FjWANAG6AByhUxjcdz6MJyUaSfJzYpbuq3mtlJy00j90xci5+3BVlasZnj3bgpcn6jfHz2TKmI4d81hte99FXtrWi5kTzWaT558477hdYpOSPMkVFk3G44U2/TEnTMrZsJwe2RkTJPFUm3Ni1azHNpBxcQ2xIG8ARLRMROd+C6v4R2KcNhKdOr/AMkFzgDIaXEkNB5Ax4Fbxi2YylFI9VnAeKqsTVkkcNfbvirHGsAy6DoqWodO79/ZSSbsoguCZhKTniwJMgwMzBkwu5pZDoFx2xcSGPYXSAXbuRN3BwGWi7ML62jikmz5+pb3GURFYTBERAEREAQohQFNi8W35pp/3QHf6mw+8+SiVHga8+KstoMBIIFxmfKPdQDRGq+dqE7K8NUeKVIZk58fZbGtEfhbmUwBK8QBlYZcFxGKSO27MvqXjkomLq2jVZxFQAg5279VCq1JJg5/Zdyn9aOYw5sqsYb6iNeNlXNcW2zzVxWbIN1U1DGdh+8r5m2pl+64kd7hMAXMWvBJ1+66TZWHyJEWmPck24WVTgaVwfOco06q6biS0e5iy1pRds4btUi4w9cNmExGLkZ5KmZjOwvVWpNrSVrPJcODGOP7ckXadbyJ7hU7q5JvpqpmNdByz9efeirqzgBf91PC2ihtI2b85ugceJ4DjZWWz9LZ/ZVVCiX3IcZ1Mx4cFc4SQLZDvzXuC02eZmmi9o1msbJ5FSK+MO73aVShxd+STbwW9jQ8g2sM+RIJy6C3ILZZJStGLxpcmvESb8VBqM3SB+quKgBt3b1WmrhrTP7+y4lj9o7jP0eNl0y54aIkkRyjM+QNtV2bRC43Cksc1zYs4ZgxEwTbqV2TSvpaOtrIdT/RlERWE4REQBERAEREBU47ea+ZG67TWRF1De8jNWeNgkTp75+ig1YAUGoj2VYmRDiJ0+35Ww1slpq3yy0PC2i1vqACCRvawpItqyhpM04+uq5+IN+9NEx7zebdn3KisrAdRy9isFktm/j4Jrnt3eS5WltT5uObh7gl+7MCCY3o45XXT0CC76rgqdsTYeFbiBiSz+cBAMndEjd3t3IO3bTwVMYxm+TFy2Jm9+yvlhV1bOTJju32XV4h4NlQYvBne780zf8AEc4n+kWn2FLpYYzJJ6aZLfhcKAJNvyt9SoAF4o2euVFdWwwz/dcd8U4xtD6i2ZmBMWaBJPmPNds6Scl6p/D1GtH8RTa8B28GuvcZH9Fqsfo4382zRgsATh6dQA/zGNdBmfqaDHkV6p4SLR1vf9Fe42qMhkLKD8uxjvOEnjUVweQm5PkrX0g0XHr7d2WqjXzAyK2YwPk5QNAo9FhB6+3tKgX9Fj/kssDh947xvwGg6qVivCyzs6gYk6r1Vpi8+qtcaiS39iPsxkvaCMzly7uupAXJ753gWuLYcLjMiYIvxmF1bCq9I1taJs/dnpERVmAREQBERAEREBWY+iPmB3927EyYiZyy43UHE0Dpfv7qZisSC9zP7mwfA5e/kodao4KDUOPJVisgPEdRp69FEeBlIsrDEXFzl3oq3FUxB3YHl6lR0nwUplXjKs34m05QFGDIN9bkam32C34bCGo8jgL3lTX4Pckxc/aFJkxyj9iqE0+DRQq+HT91KpYkjM5woFWtAu37haTXdrGek5xzz/RdRyquWJYvwv8AD4ySDMe4z/CmOxkniSuaoYiMjPr0Vrgz9Mm5P2VeKe4lyR2kzeJH4WaFCM1po7QbO7OsDvvNXNKi2L3K3W1GL3EelTnoNOKlUgZJiIy5r24g6BYdUGSOaZ4kRS4zOvusU3GSewO/Ve6zxNrao5wAXP8AXbOuiJUb496rVhKBkuI5Aax7KPtHaIbAA4n91O2a4vaHf5ZdFxsVne50TqDj5W/C11TK2tbAvGfBRcTXAy14LuUkkcKNvg8YYtbUYXZbw0m+n39F1AXLYGn8x4aYzB/+SD+V1Kq0v8swz9mURFUYBERAEREAQohQEDGtuOQVXiDFlOrVHb7gRAzabXnPp4qvxNMmb2Xz9S76K8HBBe/9VArU3vveOA4dFP8AkkcIGX6hSqDFHiTb5KZv8OO//P8A+Jq4yoajHspBjplhaGuDm/LAJFzG9lOUrt9oYKxVjQfDYUfFPnVUZIx2UYqcnOzito092RE6cRyVficv/KSReIFo9Fe7TgHr6hUtSg0nK/DTx4L5Vej6alwYwrS4wMzlrAk3nvNdDTw7iyBeAo+x9nz9W6IM3EDj34LoaGFa0ZEzpfP3VuHDSskzZbZwBoYs7Qw9JjHfKlhcdw7m7vfzS58WIAIAnhxX1I4YAWzXnDPjkvdSsrIxiokk5SkyOWRzUSqb8Fvr1bKsrVzNuPlzUuWaXCNscWyXTpSb5r3Wjv7KFhqh3vAreXSkJ2j2UeTjvjPZGIrU3Nw7S5xcCWNIa5zBP0gkgf1bronJp6LtvhbZr6OCoUq3/Kym0P1+rMidYynkvRrAGeCkuxgImVRCUVZlPc0kQ8W2DEkk8goNekefC6sm1ARJGvoodbEgzCwmlZrBs14WsabmuDQYIFzFnGCZ8QutaVy+AYHvDSDBkdYk+33XTtV+lva/wkz1Z6REVRgEREAREQBYKyhQFXjY3p4W9/dUmOxRmArHbODqyXU5eCBLJAII1bOc8CdOarWbDrVLndZydc+QkL5uojklPakyzC4xjbZXnFOm1x3fNSqeLjJRsZsOvTeA1pqBwnfZYAjNrgcuR1upI2BX3N4boMSKcwTGkkQD1PksFhmnVM2eSFdm9+Pta8BRauP6r1g9iYhw+pm5/wCzmn7CV4xnw5iA5oaGPaRLjvbpB4AHPqvHiySV0wskE6tFZiZcc7e85ytlCm0TwOYOo4+itafwvUcJJaw8De3+pha8PsLECzqbLHMOEEZCATPOFwtNOPO1nb1EX7JeGIa0RlxnxUl1cWvzUbEbBrtg03U3GbgyzdF5Isd48rL3R+H6rj/Me1t/7fqkcpiFVsydbTBzh3ZuZigRY/lYOJAGaj4n4erNf/LfvtjNx3Xg3tYRGXDVZrfD9YU5Y8GoCN1j/wCiJG9LmiZiY8F48eXraN+P9ImJxRJtkof8UZ5ecCFdYX4Zc4fzXbpi+4Zv/sFoq/DNUVHbrqbqdt2d5tTIb28QN3PKBw6rL42Sro0WeHVkA4kjW57ut2Hxggk/vrIVljPhqaR+WYrx9JcSWAz/AHCL2tko+D+FHwPm1GzaSy3CYEfsu/jZIvo588Guzw7EA+OS1NxXfirHGfCwO78t5AE7wcZnhBi2vmtf/a7t10VAx8fRDd8B2hfvf1DKwjW69emybujxZoV2aASW3sDa9rLy1rRqTzUrDfDlS3zKgcZzFvHK5XnH/C7y4GjXLbQ/fAdNxBbAEWn7J4Mj5oeWHVmlz5jdkQ4GxMwCCbhdfTNvBVeyNkfKu52+6IBiABeY6+ytQFZpscoq5f4TZpqT4MoiKkxCIiAIiIAiIgELELKIDEJCyiAxCQsogELELKIBCQiIDELKIgCQiIDEJCyiALELKIDEJCyiAIiIAiIgCIiAIiIAiIgCIiAIiIAiIgCIiAIiIAiIgCIiAIiIAiIgCIiAIiIDErKIgCIiA//Z">
            <a:hlinkClick r:id="rId6"/>
          </p:cNvPr>
          <p:cNvSpPr>
            <a:spLocks noChangeAspect="1" noChangeArrowheads="1"/>
          </p:cNvSpPr>
          <p:nvPr/>
        </p:nvSpPr>
        <p:spPr bwMode="auto">
          <a:xfrm>
            <a:off x="120650" y="-974725"/>
            <a:ext cx="2247900" cy="2038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0" name="Picture 2" descr="http://www.benotafeared.com/wp-content/uploads/2013/01/porridgeBanana.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1405372">
            <a:off x="408161" y="4969037"/>
            <a:ext cx="2514600" cy="1819276"/>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descr="http://essentiallymom.com/wp-content/uploads/2014/08/lunch-dip.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27508" y="1302358"/>
            <a:ext cx="1744710" cy="1982625"/>
          </a:xfrm>
          <a:prstGeom prst="rect">
            <a:avLst/>
          </a:prstGeom>
          <a:noFill/>
          <a:extLst>
            <a:ext uri="{909E8E84-426E-40DD-AFC4-6F175D3DCCD1}">
              <a14:hiddenFill xmlns:a14="http://schemas.microsoft.com/office/drawing/2010/main">
                <a:solidFill>
                  <a:srgbClr val="FFFFFF"/>
                </a:solidFill>
              </a14:hiddenFill>
            </a:ext>
          </a:extLst>
        </p:spPr>
      </p:pic>
      <p:pic>
        <p:nvPicPr>
          <p:cNvPr id="2067" name="Picture 19" descr="http://www.asianjournal.ca/wp-content/uploads/2015/01/Nuts.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32240" y="2711477"/>
            <a:ext cx="1558950" cy="10393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blogs.plos.org/obesitypanacea/files/2014/10/sandwich.jpg">
            <a:hlinkClick r:id="rId13"/>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5014"/>
          <a:stretch/>
        </p:blipFill>
        <p:spPr bwMode="auto">
          <a:xfrm>
            <a:off x="3532499" y="1772816"/>
            <a:ext cx="2359641" cy="184096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http://amazingwellnessmag.com/site/wp-content/uploads/2012/07/103973111.jpg">
            <a:hlinkClick r:id="rId15"/>
          </p:cNvPr>
          <p:cNvPicPr/>
          <p:nvPr/>
        </p:nvPicPr>
        <p:blipFill rotWithShape="1">
          <a:blip r:embed="rId16" cstate="print">
            <a:extLst>
              <a:ext uri="{28A0092B-C50C-407E-A947-70E740481C1C}">
                <a14:useLocalDpi xmlns:a14="http://schemas.microsoft.com/office/drawing/2010/main" val="0"/>
              </a:ext>
            </a:extLst>
          </a:blip>
          <a:srcRect l="14429" r="15915"/>
          <a:stretch/>
        </p:blipFill>
        <p:spPr bwMode="auto">
          <a:xfrm>
            <a:off x="358703" y="1772816"/>
            <a:ext cx="868805" cy="996945"/>
          </a:xfrm>
          <a:prstGeom prst="rect">
            <a:avLst/>
          </a:prstGeom>
          <a:noFill/>
          <a:ln>
            <a:noFill/>
          </a:ln>
        </p:spPr>
      </p:pic>
      <p:pic>
        <p:nvPicPr>
          <p:cNvPr id="11" name="Picture 10" descr="http://amazingwellnessmag.com/site/wp-content/uploads/2012/07/103973111.jpg">
            <a:hlinkClick r:id="rId15"/>
          </p:cNvPr>
          <p:cNvPicPr/>
          <p:nvPr/>
        </p:nvPicPr>
        <p:blipFill rotWithShape="1">
          <a:blip r:embed="rId17" cstate="print">
            <a:extLst>
              <a:ext uri="{28A0092B-C50C-407E-A947-70E740481C1C}">
                <a14:useLocalDpi xmlns:a14="http://schemas.microsoft.com/office/drawing/2010/main" val="0"/>
              </a:ext>
            </a:extLst>
          </a:blip>
          <a:srcRect l="14429" r="15915"/>
          <a:stretch/>
        </p:blipFill>
        <p:spPr bwMode="auto">
          <a:xfrm>
            <a:off x="5724127" y="1426854"/>
            <a:ext cx="804847" cy="1023410"/>
          </a:xfrm>
          <a:prstGeom prst="rect">
            <a:avLst/>
          </a:prstGeom>
          <a:noFill/>
          <a:ln>
            <a:noFill/>
          </a:ln>
        </p:spPr>
      </p:pic>
      <p:pic>
        <p:nvPicPr>
          <p:cNvPr id="27" name="Picture 26" descr="http://amazingwellnessmag.com/site/wp-content/uploads/2012/07/103973111.jpg">
            <a:hlinkClick r:id="rId15"/>
          </p:cNvPr>
          <p:cNvPicPr/>
          <p:nvPr/>
        </p:nvPicPr>
        <p:blipFill rotWithShape="1">
          <a:blip r:embed="rId18" cstate="print">
            <a:extLst>
              <a:ext uri="{28A0092B-C50C-407E-A947-70E740481C1C}">
                <a14:useLocalDpi xmlns:a14="http://schemas.microsoft.com/office/drawing/2010/main" val="0"/>
              </a:ext>
            </a:extLst>
          </a:blip>
          <a:srcRect l="14429" r="15915"/>
          <a:stretch/>
        </p:blipFill>
        <p:spPr bwMode="auto">
          <a:xfrm>
            <a:off x="7956377" y="1938559"/>
            <a:ext cx="852258" cy="977902"/>
          </a:xfrm>
          <a:prstGeom prst="rect">
            <a:avLst/>
          </a:prstGeom>
          <a:noFill/>
          <a:ln>
            <a:noFill/>
          </a:ln>
        </p:spPr>
      </p:pic>
      <p:pic>
        <p:nvPicPr>
          <p:cNvPr id="2" name="Picture 2" descr="http://www.cookitalian.co.uk/wp-content/uploads/2014/09/roasted-red-pepper-and-tomato-soup-cream.pn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204188" y="3511262"/>
            <a:ext cx="2929337" cy="241840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www.blogthingsimages.com/whatflavoryogurtareyouquiz/plain-yogurt.jpg"/>
          <p:cNvPicPr>
            <a:picLocks noChangeAspect="1" noChangeArrowheads="1"/>
          </p:cNvPicPr>
          <p:nvPr/>
        </p:nvPicPr>
        <p:blipFill>
          <a:blip r:embed="rId21" cstate="print"/>
          <a:srcRect/>
          <a:stretch>
            <a:fillRect/>
          </a:stretch>
        </p:blipFill>
        <p:spPr bwMode="auto">
          <a:xfrm>
            <a:off x="3447941" y="4448293"/>
            <a:ext cx="1502192" cy="1502192"/>
          </a:xfrm>
          <a:prstGeom prst="rect">
            <a:avLst/>
          </a:prstGeom>
          <a:noFill/>
        </p:spPr>
      </p:pic>
      <p:pic>
        <p:nvPicPr>
          <p:cNvPr id="2056" name="Picture 8" descr="http://www.freemanformula.com/wp-content/uploads/2014/04/Get-Gorgeous-Water.jpg">
            <a:hlinkClick r:id="rId22"/>
          </p:cNvPr>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l="6321" t="9999" r="5937" b="8941"/>
          <a:stretch/>
        </p:blipFill>
        <p:spPr bwMode="auto">
          <a:xfrm>
            <a:off x="4950133" y="4899351"/>
            <a:ext cx="1520302" cy="195467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blog.positiveluxury.com/sys/uploads/2012/06/Strawberries.png">
            <a:hlinkClick r:id="rId24"/>
          </p:cNvPr>
          <p:cNvPicPr>
            <a:picLocks noChangeAspect="1" noChangeArrowheads="1"/>
          </p:cNvPicPr>
          <p:nvPr/>
        </p:nvPicPr>
        <p:blipFill rotWithShape="1">
          <a:blip r:embed="rId25" cstate="print">
            <a:extLst>
              <a:ext uri="{28A0092B-C50C-407E-A947-70E740481C1C}">
                <a14:useLocalDpi xmlns:a14="http://schemas.microsoft.com/office/drawing/2010/main" val="0"/>
              </a:ext>
            </a:extLst>
          </a:blip>
          <a:srcRect l="12036" t="20811" r="8160" b="13964"/>
          <a:stretch/>
        </p:blipFill>
        <p:spPr bwMode="auto">
          <a:xfrm>
            <a:off x="4283968" y="3859208"/>
            <a:ext cx="1917729" cy="865936"/>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http://thumb10.shutterstock.com/thumb_large/998855/155640287/stock-vector-glass-of-milk-with-tube-isolated-on-white-background-vector-illustration-155640287.jpg">
            <a:hlinkClick r:id="rId26"/>
          </p:cNvPr>
          <p:cNvPicPr>
            <a:picLocks noChangeAspect="1" noChangeArrowheads="1"/>
          </p:cNvPicPr>
          <p:nvPr/>
        </p:nvPicPr>
        <p:blipFill rotWithShape="1">
          <a:blip r:embed="rId27" cstate="print">
            <a:extLst>
              <a:ext uri="{28A0092B-C50C-407E-A947-70E740481C1C}">
                <a14:useLocalDpi xmlns:a14="http://schemas.microsoft.com/office/drawing/2010/main" val="0"/>
              </a:ext>
            </a:extLst>
          </a:blip>
          <a:srcRect l="19992" r="35053"/>
          <a:stretch/>
        </p:blipFill>
        <p:spPr bwMode="auto">
          <a:xfrm>
            <a:off x="48534" y="2995838"/>
            <a:ext cx="966662" cy="200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72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6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5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1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2" cstate="print">
            <a:extLst>
              <a:ext uri="{28A0092B-C50C-407E-A947-70E740481C1C}">
                <a14:useLocalDpi xmlns:a14="http://schemas.microsoft.com/office/drawing/2010/main" val="0"/>
              </a:ext>
            </a:extLst>
          </a:blip>
          <a:stretch>
            <a:fillRect/>
          </a:stretch>
        </p:blipFill>
        <p:spPr>
          <a:xfrm>
            <a:off x="7505" y="0"/>
            <a:ext cx="9144000" cy="1426854"/>
          </a:xfrm>
          <a:prstGeom prst="rect">
            <a:avLst/>
          </a:prstGeom>
        </p:spPr>
      </p:pic>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99" t="1947" r="2996"/>
          <a:stretch/>
        </p:blipFill>
        <p:spPr bwMode="auto">
          <a:xfrm>
            <a:off x="899592" y="1218229"/>
            <a:ext cx="7700122" cy="5639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2701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3" y="1"/>
            <a:ext cx="9153523" cy="6858000"/>
          </a:xfrm>
          <a:prstGeom prst="rect">
            <a:avLst/>
          </a:prstGeom>
        </p:spPr>
      </p:pic>
      <p:sp>
        <p:nvSpPr>
          <p:cNvPr id="3" name="Title 2"/>
          <p:cNvSpPr>
            <a:spLocks noGrp="1"/>
          </p:cNvSpPr>
          <p:nvPr>
            <p:ph type="ctrTitle"/>
          </p:nvPr>
        </p:nvSpPr>
        <p:spPr>
          <a:xfrm>
            <a:off x="681038" y="548680"/>
            <a:ext cx="7772400" cy="2043658"/>
          </a:xfrm>
        </p:spPr>
        <p:txBody>
          <a:bodyPr>
            <a:normAutofit fontScale="90000"/>
          </a:bodyPr>
          <a:lstStyle/>
          <a:p>
            <a:r>
              <a:rPr lang="en-GB" b="1" dirty="0">
                <a:solidFill>
                  <a:srgbClr val="002060"/>
                </a:solidFill>
              </a:rPr>
              <a:t>How many teaspoons of sugar a day can we have as part of a healthy diet?</a:t>
            </a:r>
          </a:p>
        </p:txBody>
      </p:sp>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4560" y="2740957"/>
            <a:ext cx="1353431" cy="3712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3120033"/>
            <a:ext cx="1676116" cy="3502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9872" y="2605385"/>
            <a:ext cx="1025616" cy="3793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19994" y="2564904"/>
            <a:ext cx="1044438" cy="3874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64432" y="2605385"/>
            <a:ext cx="1470861" cy="3879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92280" y="3068299"/>
            <a:ext cx="1707338" cy="3550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177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3" y="1"/>
            <a:ext cx="9153523" cy="6858000"/>
          </a:xfrm>
          <a:prstGeom prst="rect">
            <a:avLst/>
          </a:prstGeom>
        </p:spPr>
      </p:pic>
      <p:pic>
        <p:nvPicPr>
          <p:cNvPr id="20" name="Picture 4" descr="http://www.officesupermarket.co.uk/images/products/Danone%20Touch%20of%2024%20Fruit%20Lemon%20and%20Limes_A_SS-1.jpg">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326" r="33337"/>
          <a:stretch/>
        </p:blipFill>
        <p:spPr bwMode="auto">
          <a:xfrm>
            <a:off x="203821" y="4218479"/>
            <a:ext cx="771563" cy="2314448"/>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www.healthowealth.com/wp-content/uploads/2014/08/215.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34251" y="1165821"/>
            <a:ext cx="2109649" cy="1405299"/>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txBox="1">
            <a:spLocks noGrp="1"/>
          </p:cNvSpPr>
          <p:nvPr>
            <p:ph idx="1"/>
          </p:nvPr>
        </p:nvSpPr>
        <p:spPr>
          <a:xfrm>
            <a:off x="374276" y="453782"/>
            <a:ext cx="8229600" cy="646331"/>
          </a:xfrm>
          <a:prstGeom prst="rect">
            <a:avLst/>
          </a:prstGeom>
          <a:noFill/>
        </p:spPr>
        <p:txBody>
          <a:bodyPr wrap="square" rtlCol="0">
            <a:spAutoFit/>
          </a:bodyPr>
          <a:lstStyle/>
          <a:p>
            <a:pPr marL="0" indent="0">
              <a:buNone/>
            </a:pPr>
            <a:r>
              <a:rPr lang="en-GB" sz="3600" b="1" dirty="0">
                <a:solidFill>
                  <a:srgbClr val="002060"/>
                </a:solidFill>
              </a:rPr>
              <a:t>What is </a:t>
            </a:r>
            <a:r>
              <a:rPr lang="en-GB" sz="3600" b="1" dirty="0">
                <a:solidFill>
                  <a:srgbClr val="00B0F0"/>
                </a:solidFill>
              </a:rPr>
              <a:t>added sugar</a:t>
            </a:r>
            <a:r>
              <a:rPr lang="en-GB" sz="3600" b="1" dirty="0">
                <a:solidFill>
                  <a:srgbClr val="002060"/>
                </a:solidFill>
              </a:rPr>
              <a:t>?</a:t>
            </a:r>
            <a:r>
              <a:rPr lang="en-GB" sz="3600" b="1" dirty="0"/>
              <a:t> </a:t>
            </a:r>
          </a:p>
        </p:txBody>
      </p:sp>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8032" y="2797864"/>
            <a:ext cx="2026201" cy="1501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http://www.sugarindia.com/images/Sugar_Cubes/image_03_large1.jpg">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45118" r="59659" b="9764"/>
          <a:stretch/>
        </p:blipFill>
        <p:spPr bwMode="auto">
          <a:xfrm>
            <a:off x="1694323" y="2015919"/>
            <a:ext cx="376584" cy="35007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lakelandcamel.scene7.com/is/image/LakelandCamel/16547_1?$300$">
            <a:hlinkClick r:id="rId11"/>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0826" t="21027" r="3105" b="17318"/>
          <a:stretch/>
        </p:blipFill>
        <p:spPr bwMode="auto">
          <a:xfrm>
            <a:off x="6112615" y="4612309"/>
            <a:ext cx="2739308" cy="196229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img.tesco.com/Groceries/pi/529/4002359634529/IDShot_540x540.jpg">
            <a:hlinkClick r:id="rId13"/>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26453" r="24861"/>
          <a:stretch/>
        </p:blipFill>
        <p:spPr bwMode="auto">
          <a:xfrm>
            <a:off x="7605739" y="527747"/>
            <a:ext cx="974593" cy="201461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http://www.sugarindia.com/images/Sugar_Cubes/image_03_large1.jpg">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45118" r="59659" b="9764"/>
          <a:stretch/>
        </p:blipFill>
        <p:spPr bwMode="auto">
          <a:xfrm>
            <a:off x="1401501" y="1597709"/>
            <a:ext cx="376584" cy="35007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blog.slimmingsolutions.com/blogimages/crisps.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20957991">
            <a:off x="5869363" y="1488941"/>
            <a:ext cx="1598207" cy="9857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71831" y="4437134"/>
            <a:ext cx="1568849" cy="1084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2" descr="http://superkidsnutrition.com/wp-content/uploads/2012/09/granola-nutrition.jpg">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4029" t="12801" r="13516" b="11163"/>
          <a:stretch/>
        </p:blipFill>
        <p:spPr bwMode="auto">
          <a:xfrm rot="1153321">
            <a:off x="2345055" y="5392677"/>
            <a:ext cx="1100457" cy="103507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5"/>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9537" r="8818"/>
          <a:stretch/>
        </p:blipFill>
        <p:spPr bwMode="auto">
          <a:xfrm>
            <a:off x="7884368" y="3007282"/>
            <a:ext cx="967555" cy="147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6" descr="http://www.bearnibbles.co.uk/Media/BearNibbles/Products/yoyos/Strawberry_yoyo.png">
            <a:hlinkClick r:id="rId21"/>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rot="1110375">
            <a:off x="2841585" y="2895911"/>
            <a:ext cx="827773" cy="158993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http://ecx.images-amazon.com/images/I/91xOVSey2iL._SL1500_.jpg">
            <a:hlinkClick r:id="rId23"/>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448336" y="1335015"/>
            <a:ext cx="753965" cy="14186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images1.mysupermarket.co.uk/ProductsDetailed/91/021791.jpg?v=5">
            <a:hlinkClick r:id="rId25"/>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791746" y="2990020"/>
            <a:ext cx="1858827" cy="1505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people.rit.edu/kge3737/320/project2/media/background-cupcake.png">
            <a:hlinkClick r:id="rId27"/>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408632" y="3742845"/>
            <a:ext cx="1309434" cy="130943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2" descr="https://www.happyspeedy.com/sites/default/files/skittles.jpg">
            <a:hlinkClick r:id="rId29"/>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809175" y="5675511"/>
            <a:ext cx="1511664" cy="65583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palermospizza.com/Media/Default/Our%20Pizzas/Primo%20Thin/slice_PT_cheese.png">
            <a:hlinkClick r:id="rId31"/>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5366476" y="439664"/>
            <a:ext cx="1825662" cy="99519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subway.com/menu/Images/Menu/Categories_Products/menu-category-sandwich-soct.jpg">
            <a:hlinkClick r:id="rId33"/>
          </p:cNvPr>
          <p:cNvPicPr>
            <a:picLocks noChangeAspect="1" noChangeArrowheads="1"/>
          </p:cNvPicPr>
          <p:nvPr/>
        </p:nvPicPr>
        <p:blipFill rotWithShape="1">
          <a:blip r:embed="rId34" cstate="print">
            <a:extLst>
              <a:ext uri="{28A0092B-C50C-407E-A947-70E740481C1C}">
                <a14:useLocalDpi xmlns:a14="http://schemas.microsoft.com/office/drawing/2010/main" val="0"/>
              </a:ext>
            </a:extLst>
          </a:blip>
          <a:srcRect l="16919" r="14572"/>
          <a:stretch/>
        </p:blipFill>
        <p:spPr bwMode="auto">
          <a:xfrm>
            <a:off x="3900285" y="2435441"/>
            <a:ext cx="1817781" cy="120608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descr="http://www.sugarindia.com/images/Sugar_Cubes/image_03_large1.jpg">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45118" r="59659" b="9764"/>
          <a:stretch/>
        </p:blipFill>
        <p:spPr bwMode="auto">
          <a:xfrm>
            <a:off x="1692186" y="1247630"/>
            <a:ext cx="376584" cy="35007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pngimg.com/upload/juice_PNG7153.png">
            <a:hlinkClick r:id="rId35"/>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64636" y="932062"/>
            <a:ext cx="1663969" cy="187196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westerngazette.co.uk/images/localworld/ugc-images/276414/Article/images/20800136/5900870-large.jpg">
            <a:hlinkClick r:id="rId37"/>
          </p:cNvPr>
          <p:cNvPicPr>
            <a:picLocks noChangeAspect="1" noChangeArrowheads="1"/>
          </p:cNvPicPr>
          <p:nvPr/>
        </p:nvPicPr>
        <p:blipFill rotWithShape="1">
          <a:blip r:embed="rId38" cstate="print">
            <a:extLst>
              <a:ext uri="{28A0092B-C50C-407E-A947-70E740481C1C}">
                <a14:useLocalDpi xmlns:a14="http://schemas.microsoft.com/office/drawing/2010/main" val="0"/>
              </a:ext>
            </a:extLst>
          </a:blip>
          <a:srcRect t="30601" b="28241"/>
          <a:stretch/>
        </p:blipFill>
        <p:spPr bwMode="auto">
          <a:xfrm rot="4241387">
            <a:off x="3179678" y="4831754"/>
            <a:ext cx="1988676" cy="550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66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3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3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3" y="1"/>
            <a:ext cx="9153523" cy="6858000"/>
          </a:xfrm>
          <a:prstGeom prst="rect">
            <a:avLst/>
          </a:prstGeom>
        </p:spPr>
      </p:pic>
      <p:pic>
        <p:nvPicPr>
          <p:cNvPr id="1026" name="Picture 2" descr="http://www.todayifoundout.com/wp-content/uploads/2010/10/milk.jpg">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673" r="12495"/>
          <a:stretch/>
        </p:blipFill>
        <p:spPr bwMode="auto">
          <a:xfrm>
            <a:off x="6392993" y="1700808"/>
            <a:ext cx="2347416" cy="423862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www.nutritionalbenefits.co.uk/wordpress/wp-content/uploads/2014/11/Fruit-Blog.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2807" y="1810803"/>
            <a:ext cx="6157993" cy="401863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txBox="1">
            <a:spLocks noGrp="1"/>
          </p:cNvSpPr>
          <p:nvPr>
            <p:ph idx="1"/>
          </p:nvPr>
        </p:nvSpPr>
        <p:spPr>
          <a:xfrm>
            <a:off x="374276" y="453782"/>
            <a:ext cx="8229600" cy="646331"/>
          </a:xfrm>
          <a:prstGeom prst="rect">
            <a:avLst/>
          </a:prstGeom>
          <a:noFill/>
        </p:spPr>
        <p:txBody>
          <a:bodyPr wrap="square" rtlCol="0">
            <a:spAutoFit/>
          </a:bodyPr>
          <a:lstStyle/>
          <a:p>
            <a:pPr marL="0" indent="0">
              <a:buNone/>
            </a:pPr>
            <a:r>
              <a:rPr lang="en-GB" sz="3600" b="1" dirty="0">
                <a:solidFill>
                  <a:srgbClr val="002060"/>
                </a:solidFill>
              </a:rPr>
              <a:t>What is </a:t>
            </a:r>
            <a:r>
              <a:rPr lang="en-GB" sz="3600" b="1" dirty="0">
                <a:solidFill>
                  <a:srgbClr val="00B0F0"/>
                </a:solidFill>
              </a:rPr>
              <a:t>healthy sugar</a:t>
            </a:r>
            <a:r>
              <a:rPr lang="en-GB" sz="3600" b="1" dirty="0">
                <a:solidFill>
                  <a:srgbClr val="002060"/>
                </a:solidFill>
              </a:rPr>
              <a:t>?</a:t>
            </a:r>
            <a:r>
              <a:rPr lang="en-GB" sz="3600" b="1" dirty="0"/>
              <a:t> </a:t>
            </a:r>
          </a:p>
        </p:txBody>
      </p:sp>
    </p:spTree>
    <p:extLst>
      <p:ext uri="{BB962C8B-B14F-4D97-AF65-F5344CB8AC3E}">
        <p14:creationId xmlns:p14="http://schemas.microsoft.com/office/powerpoint/2010/main" val="3409539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3" y="1"/>
            <a:ext cx="9153523" cy="6858000"/>
          </a:xfrm>
          <a:prstGeom prst="rect">
            <a:avLst/>
          </a:prstGeom>
        </p:spPr>
      </p:pic>
      <p:pic>
        <p:nvPicPr>
          <p:cNvPr id="2068" name="Picture 20" descr="http://www.seriouseats.com/images/2014/02/20140203-grains-rice.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1759" y="5130802"/>
            <a:ext cx="2199797" cy="14654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images1.mysupermarket.co.uk/ProductsDetailed/91/021791.jpg?v=5">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9592" y="1772816"/>
            <a:ext cx="2952328" cy="239138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738656" y="4629090"/>
            <a:ext cx="2833115" cy="1937879"/>
            <a:chOff x="738656" y="4629090"/>
            <a:chExt cx="2833115" cy="1937879"/>
          </a:xfrm>
        </p:grpSpPr>
        <p:grpSp>
          <p:nvGrpSpPr>
            <p:cNvPr id="11" name="Group 10"/>
            <p:cNvGrpSpPr/>
            <p:nvPr/>
          </p:nvGrpSpPr>
          <p:grpSpPr>
            <a:xfrm>
              <a:off x="738656" y="4629090"/>
              <a:ext cx="2833115" cy="1928189"/>
              <a:chOff x="738656" y="4629090"/>
              <a:chExt cx="2833115" cy="1928189"/>
            </a:xfrm>
          </p:grpSpPr>
          <p:pic>
            <p:nvPicPr>
              <p:cNvPr id="6"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9000" t="41053" r="5786" b="17413"/>
              <a:stretch/>
            </p:blipFill>
            <p:spPr bwMode="auto">
              <a:xfrm>
                <a:off x="738656" y="4629090"/>
                <a:ext cx="2222938" cy="1928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9000" t="41053" r="28327" b="44882"/>
              <a:stretch/>
            </p:blipFill>
            <p:spPr bwMode="auto">
              <a:xfrm>
                <a:off x="2771800" y="4629090"/>
                <a:ext cx="799971" cy="652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9000" t="41053" r="28402" b="44882"/>
              <a:stretch/>
            </p:blipFill>
            <p:spPr bwMode="auto">
              <a:xfrm>
                <a:off x="2776493" y="5254517"/>
                <a:ext cx="795278" cy="652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9"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9000" t="41053" r="28692" b="44882"/>
            <a:stretch/>
          </p:blipFill>
          <p:spPr bwMode="auto">
            <a:xfrm>
              <a:off x="2759391" y="5914022"/>
              <a:ext cx="776946" cy="652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055"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69776" y="971820"/>
            <a:ext cx="2540000" cy="237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92557" y="1426854"/>
            <a:ext cx="1224136" cy="1049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descr="http://www.bestinseason.ie/files/2009/06/pic_peppers1.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47934" y="2518383"/>
            <a:ext cx="2095872" cy="182699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ww.gardeningblog.net/grow-pictures/sugar-snap-peas.jpg">
            <a:hlinkClick r:id="rId13"/>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3279" t="15546" r="15916" b="12425"/>
          <a:stretch/>
        </p:blipFill>
        <p:spPr bwMode="auto">
          <a:xfrm rot="3498682">
            <a:off x="7314894" y="3014631"/>
            <a:ext cx="1408019" cy="937036"/>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readingholidayproject.org/wp-content/uploads/broccoli.pn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1918126">
            <a:off x="6652607" y="3871738"/>
            <a:ext cx="1574334" cy="1398534"/>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s://s-media-cache-ak0.pinimg.com/236x/24/b2/43/24b2439544ac16e989441e72737e4cf6.jp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18396676">
            <a:off x="5340557" y="4430537"/>
            <a:ext cx="1128564" cy="1501564"/>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s://www.happyspeedy.com/sites/default/files/skittles.jp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84398" y="4345377"/>
            <a:ext cx="4584204" cy="1988840"/>
          </a:xfrm>
          <a:prstGeom prst="rect">
            <a:avLst/>
          </a:prstGeom>
          <a:noFill/>
          <a:extLst>
            <a:ext uri="{909E8E84-426E-40DD-AFC4-6F175D3DCCD1}">
              <a14:hiddenFill xmlns:a14="http://schemas.microsoft.com/office/drawing/2010/main">
                <a:solidFill>
                  <a:srgbClr val="FFFFFF"/>
                </a:solidFill>
              </a14:hiddenFill>
            </a:ext>
          </a:extLst>
        </p:spPr>
      </p:pic>
      <p:sp>
        <p:nvSpPr>
          <p:cNvPr id="19" name="Content Placeholder 4"/>
          <p:cNvSpPr txBox="1">
            <a:spLocks noGrp="1"/>
          </p:cNvSpPr>
          <p:nvPr>
            <p:ph idx="1"/>
          </p:nvPr>
        </p:nvSpPr>
        <p:spPr>
          <a:xfrm>
            <a:off x="374276" y="453782"/>
            <a:ext cx="8229600" cy="646331"/>
          </a:xfrm>
          <a:prstGeom prst="rect">
            <a:avLst/>
          </a:prstGeom>
          <a:noFill/>
        </p:spPr>
        <p:txBody>
          <a:bodyPr wrap="square" rtlCol="0">
            <a:spAutoFit/>
          </a:bodyPr>
          <a:lstStyle/>
          <a:p>
            <a:pPr marL="0" indent="0">
              <a:buNone/>
            </a:pPr>
            <a:r>
              <a:rPr lang="en-GB" sz="3600" b="1" dirty="0">
                <a:solidFill>
                  <a:srgbClr val="002060"/>
                </a:solidFill>
              </a:rPr>
              <a:t>Let’s get </a:t>
            </a:r>
            <a:r>
              <a:rPr lang="en-GB" sz="3600" b="1" dirty="0">
                <a:solidFill>
                  <a:srgbClr val="00B0F0"/>
                </a:solidFill>
              </a:rPr>
              <a:t>sugar detecting</a:t>
            </a:r>
            <a:r>
              <a:rPr lang="en-GB" sz="3600" b="1" dirty="0">
                <a:solidFill>
                  <a:srgbClr val="002060"/>
                </a:solidFill>
              </a:rPr>
              <a:t>!</a:t>
            </a:r>
            <a:r>
              <a:rPr lang="en-GB" sz="3600" b="1" dirty="0"/>
              <a:t> </a:t>
            </a:r>
          </a:p>
        </p:txBody>
      </p:sp>
    </p:spTree>
    <p:extLst>
      <p:ext uri="{BB962C8B-B14F-4D97-AF65-F5344CB8AC3E}">
        <p14:creationId xmlns:p14="http://schemas.microsoft.com/office/powerpoint/2010/main" val="326137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6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3" y="1"/>
            <a:ext cx="9153523" cy="6858000"/>
          </a:xfrm>
          <a:prstGeom prst="rect">
            <a:avLst/>
          </a:prstGeom>
        </p:spPr>
      </p:pic>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777"/>
          <a:stretch/>
        </p:blipFill>
        <p:spPr bwMode="auto">
          <a:xfrm>
            <a:off x="1295636" y="2517288"/>
            <a:ext cx="6552728" cy="3589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907704" y="1552425"/>
            <a:ext cx="5328592" cy="1200329"/>
          </a:xfrm>
          <a:prstGeom prst="rect">
            <a:avLst/>
          </a:prstGeom>
          <a:noFill/>
        </p:spPr>
        <p:txBody>
          <a:bodyPr wrap="square" rtlCol="0">
            <a:spAutoFit/>
          </a:bodyPr>
          <a:lstStyle/>
          <a:p>
            <a:r>
              <a:rPr lang="en-GB" sz="3600" b="1" dirty="0">
                <a:solidFill>
                  <a:srgbClr val="002060"/>
                </a:solidFill>
              </a:rPr>
              <a:t>How many teaspoons of sugar in a </a:t>
            </a:r>
            <a:r>
              <a:rPr lang="en-GB" sz="3600" b="1" dirty="0">
                <a:solidFill>
                  <a:srgbClr val="00B0F0"/>
                </a:solidFill>
              </a:rPr>
              <a:t>can of Coke</a:t>
            </a:r>
            <a:r>
              <a:rPr lang="en-GB" sz="3600" b="1" dirty="0">
                <a:solidFill>
                  <a:srgbClr val="002060"/>
                </a:solidFill>
              </a:rPr>
              <a:t>?</a:t>
            </a:r>
            <a:r>
              <a:rPr lang="en-GB" sz="2800" dirty="0"/>
              <a:t> </a:t>
            </a:r>
          </a:p>
        </p:txBody>
      </p:sp>
    </p:spTree>
    <p:extLst>
      <p:ext uri="{BB962C8B-B14F-4D97-AF65-F5344CB8AC3E}">
        <p14:creationId xmlns:p14="http://schemas.microsoft.com/office/powerpoint/2010/main" val="1665222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3" y="1"/>
            <a:ext cx="9153523" cy="6858000"/>
          </a:xfrm>
          <a:prstGeom prst="rect">
            <a:avLst/>
          </a:prstGeom>
        </p:spPr>
      </p:pic>
      <p:pic>
        <p:nvPicPr>
          <p:cNvPr id="307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9510"/>
          <a:stretch/>
        </p:blipFill>
        <p:spPr bwMode="auto">
          <a:xfrm>
            <a:off x="1295636" y="2787280"/>
            <a:ext cx="6552728" cy="3319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7" t="21797" r="147" b="-680"/>
          <a:stretch/>
        </p:blipFill>
        <p:spPr bwMode="auto">
          <a:xfrm>
            <a:off x="1295636" y="2506532"/>
            <a:ext cx="6312430" cy="3662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907704" y="1552425"/>
            <a:ext cx="5328592" cy="1200329"/>
          </a:xfrm>
          <a:prstGeom prst="rect">
            <a:avLst/>
          </a:prstGeom>
          <a:noFill/>
        </p:spPr>
        <p:txBody>
          <a:bodyPr wrap="square" rtlCol="0">
            <a:spAutoFit/>
          </a:bodyPr>
          <a:lstStyle/>
          <a:p>
            <a:r>
              <a:rPr lang="en-GB" sz="3600" b="1" dirty="0">
                <a:solidFill>
                  <a:srgbClr val="002060"/>
                </a:solidFill>
              </a:rPr>
              <a:t>How many teaspoons of sugar in a </a:t>
            </a:r>
            <a:r>
              <a:rPr lang="en-GB" sz="3600" b="1" dirty="0">
                <a:solidFill>
                  <a:srgbClr val="00B0F0"/>
                </a:solidFill>
              </a:rPr>
              <a:t>can of Coke</a:t>
            </a:r>
            <a:r>
              <a:rPr lang="en-GB" sz="3600" b="1" dirty="0">
                <a:solidFill>
                  <a:srgbClr val="002060"/>
                </a:solidFill>
              </a:rPr>
              <a:t>?</a:t>
            </a:r>
            <a:r>
              <a:rPr lang="en-GB" sz="2800" dirty="0"/>
              <a:t> </a:t>
            </a:r>
          </a:p>
        </p:txBody>
      </p:sp>
    </p:spTree>
    <p:extLst>
      <p:ext uri="{BB962C8B-B14F-4D97-AF65-F5344CB8AC3E}">
        <p14:creationId xmlns:p14="http://schemas.microsoft.com/office/powerpoint/2010/main" val="2050107533"/>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3" y="1"/>
            <a:ext cx="9153523" cy="6858000"/>
          </a:xfrm>
          <a:prstGeom prst="rect">
            <a:avLst/>
          </a:prstGeom>
        </p:spPr>
      </p:pic>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227"/>
          <a:stretch/>
        </p:blipFill>
        <p:spPr bwMode="auto">
          <a:xfrm>
            <a:off x="1633628" y="2506532"/>
            <a:ext cx="5876744" cy="3461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78906" y="1360903"/>
            <a:ext cx="5976664" cy="1200329"/>
          </a:xfrm>
          <a:prstGeom prst="rect">
            <a:avLst/>
          </a:prstGeom>
          <a:noFill/>
        </p:spPr>
        <p:txBody>
          <a:bodyPr wrap="square" rtlCol="0">
            <a:spAutoFit/>
          </a:bodyPr>
          <a:lstStyle/>
          <a:p>
            <a:r>
              <a:rPr lang="en-GB" sz="3600" b="1" dirty="0">
                <a:solidFill>
                  <a:srgbClr val="002060"/>
                </a:solidFill>
              </a:rPr>
              <a:t>How many teaspoons of sugar in a </a:t>
            </a:r>
            <a:r>
              <a:rPr lang="en-GB" sz="3600" b="1" dirty="0">
                <a:solidFill>
                  <a:srgbClr val="00B0F0"/>
                </a:solidFill>
              </a:rPr>
              <a:t>McDonald’s Milkshake</a:t>
            </a:r>
            <a:r>
              <a:rPr lang="en-GB" sz="3600" b="1" dirty="0">
                <a:solidFill>
                  <a:srgbClr val="002060"/>
                </a:solidFill>
              </a:rPr>
              <a:t>?</a:t>
            </a:r>
            <a:r>
              <a:rPr lang="en-GB" sz="2800" dirty="0"/>
              <a:t> </a:t>
            </a:r>
          </a:p>
        </p:txBody>
      </p:sp>
    </p:spTree>
    <p:extLst>
      <p:ext uri="{BB962C8B-B14F-4D97-AF65-F5344CB8AC3E}">
        <p14:creationId xmlns:p14="http://schemas.microsoft.com/office/powerpoint/2010/main" val="24628250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1646</TotalTime>
  <Words>844</Words>
  <Application>Microsoft Office PowerPoint</Application>
  <PresentationFormat>On-screen Show (4:3)</PresentationFormat>
  <Paragraphs>119</Paragraphs>
  <Slides>26</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PowerPoint Presentation</vt:lpstr>
      <vt:lpstr>PowerPoint Presentation</vt:lpstr>
      <vt:lpstr>How many teaspoons of sugar a day can we have as part of a healthy diet?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Brighton &amp; Hove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SUGAR</dc:title>
  <dc:creator>Louisa Scanlon</dc:creator>
  <cp:lastModifiedBy>Nicole McGregor</cp:lastModifiedBy>
  <cp:revision>87</cp:revision>
  <dcterms:created xsi:type="dcterms:W3CDTF">2015-06-05T13:34:20Z</dcterms:created>
  <dcterms:modified xsi:type="dcterms:W3CDTF">2019-10-23T13:49:34Z</dcterms:modified>
</cp:coreProperties>
</file>