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20"/>
  </p:notesMasterIdLst>
  <p:sldIdLst>
    <p:sldId id="274" r:id="rId2"/>
    <p:sldId id="256" r:id="rId3"/>
    <p:sldId id="263" r:id="rId4"/>
    <p:sldId id="257" r:id="rId5"/>
    <p:sldId id="262" r:id="rId6"/>
    <p:sldId id="268" r:id="rId7"/>
    <p:sldId id="260" r:id="rId8"/>
    <p:sldId id="261" r:id="rId9"/>
    <p:sldId id="258" r:id="rId10"/>
    <p:sldId id="259" r:id="rId11"/>
    <p:sldId id="267" r:id="rId12"/>
    <p:sldId id="266" r:id="rId13"/>
    <p:sldId id="269" r:id="rId14"/>
    <p:sldId id="271" r:id="rId15"/>
    <p:sldId id="270" r:id="rId16"/>
    <p:sldId id="264" r:id="rId17"/>
    <p:sldId id="265"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761"/>
  </p:normalViewPr>
  <p:slideViewPr>
    <p:cSldViewPr snapToGrid="0" snapToObjects="1">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EBEB8-E374-4295-BAFC-8D3DECC72436}" type="datetimeFigureOut">
              <a:rPr lang="en-GB" smtClean="0"/>
              <a:t>15/07/2019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B06A1-E535-4D08-B9AD-C758AE43FBCC}" type="slidenum">
              <a:rPr lang="en-GB" smtClean="0"/>
              <a:t>‹#›</a:t>
            </a:fld>
            <a:endParaRPr lang="en-GB"/>
          </a:p>
        </p:txBody>
      </p:sp>
    </p:spTree>
    <p:extLst>
      <p:ext uri="{BB962C8B-B14F-4D97-AF65-F5344CB8AC3E}">
        <p14:creationId xmlns:p14="http://schemas.microsoft.com/office/powerpoint/2010/main" val="278107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28233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48681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14617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92653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61163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428086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4E571-4281-AD48-BAA5-0F40472760F7}" type="slidenum">
              <a:rPr lang="en-US" smtClean="0"/>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8364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4E571-4281-AD48-BAA5-0F40472760F7}"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54997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4E571-4281-AD48-BAA5-0F40472760F7}"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81063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14672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11246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t>‹#›</a:t>
            </a:fld>
            <a:endParaRPr lang="en-US"/>
          </a:p>
        </p:txBody>
      </p:sp>
    </p:spTree>
    <p:extLst>
      <p:ext uri="{BB962C8B-B14F-4D97-AF65-F5344CB8AC3E}">
        <p14:creationId xmlns:p14="http://schemas.microsoft.com/office/powerpoint/2010/main" val="2066141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uY33NDKTLT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108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latin typeface="Kelson" panose="02000506000000020004" pitchFamily="50" charset="0"/>
              </a:rPr>
              <a:t>BOUNCEBACKABILITY</a:t>
            </a:r>
            <a:endParaRPr lang="en-GB" b="1" dirty="0">
              <a:latin typeface="Kelson" panose="02000506000000020004" pitchFamily="50" charset="0"/>
            </a:endParaRPr>
          </a:p>
        </p:txBody>
      </p:sp>
      <p:sp>
        <p:nvSpPr>
          <p:cNvPr id="9" name="Content Placeholder 2"/>
          <p:cNvSpPr txBox="1">
            <a:spLocks/>
          </p:cNvSpPr>
          <p:nvPr/>
        </p:nvSpPr>
        <p:spPr>
          <a:xfrm>
            <a:off x="457200" y="4958862"/>
            <a:ext cx="8229600" cy="103990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smtClean="0">
                <a:latin typeface="Kelson" panose="02000506000000020004" pitchFamily="50" charset="0"/>
              </a:rPr>
              <a:t>3. Managing Difficult Emotions</a:t>
            </a:r>
            <a:endParaRPr lang="en-GB" dirty="0">
              <a:latin typeface="Kelson" panose="02000506000000020004" pitchFamily="50" charset="0"/>
            </a:endParaRPr>
          </a:p>
        </p:txBody>
      </p:sp>
      <p:pic>
        <p:nvPicPr>
          <p:cNvPr id="2" name="uY33NDKTLTk"/>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928690" y="1545688"/>
            <a:ext cx="5558596" cy="3413174"/>
          </a:xfrm>
          <a:prstGeom prst="rect">
            <a:avLst/>
          </a:prstGeom>
        </p:spPr>
      </p:pic>
    </p:spTree>
    <p:extLst>
      <p:ext uri="{BB962C8B-B14F-4D97-AF65-F5344CB8AC3E}">
        <p14:creationId xmlns:p14="http://schemas.microsoft.com/office/powerpoint/2010/main" val="249925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475"/>
          <a:stretch/>
        </p:blipFill>
        <p:spPr>
          <a:xfrm>
            <a:off x="-7816" y="1097414"/>
            <a:ext cx="9151816" cy="4731279"/>
          </a:xfrm>
          <a:prstGeom prst="rect">
            <a:avLst/>
          </a:prstGeom>
        </p:spPr>
      </p:pic>
      <p:sp>
        <p:nvSpPr>
          <p:cNvPr id="2" name="TextBox 1"/>
          <p:cNvSpPr txBox="1"/>
          <p:nvPr/>
        </p:nvSpPr>
        <p:spPr>
          <a:xfrm rot="21088610">
            <a:off x="1631616" y="2193942"/>
            <a:ext cx="7280978" cy="2862322"/>
          </a:xfrm>
          <a:prstGeom prst="rect">
            <a:avLst/>
          </a:prstGeom>
          <a:noFill/>
        </p:spPr>
        <p:txBody>
          <a:bodyPr wrap="square" rtlCol="0">
            <a:spAutoFit/>
          </a:bodyPr>
          <a:lstStyle/>
          <a:p>
            <a:r>
              <a:rPr lang="en-US" sz="4400" dirty="0">
                <a:latin typeface="Kelson" panose="02000506000000020004" pitchFamily="50" charset="0"/>
              </a:rPr>
              <a:t>You have to read a poem in your class assembly and the whole school will be watching</a:t>
            </a:r>
            <a:r>
              <a:rPr lang="en-US" sz="4800" dirty="0">
                <a:latin typeface="Kelson" panose="02000506000000020004" pitchFamily="50" charset="0"/>
              </a:rPr>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7392"/>
          <a:stretch/>
        </p:blipFill>
        <p:spPr>
          <a:xfrm>
            <a:off x="5941516" y="3705225"/>
            <a:ext cx="3210300" cy="3152775"/>
          </a:xfrm>
          <a:prstGeom prst="rect">
            <a:avLst/>
          </a:prstGeom>
        </p:spPr>
      </p:pic>
      <p:pic>
        <p:nvPicPr>
          <p:cNvPr id="3" name="Picture 2"/>
          <p:cNvPicPr>
            <a:picLocks noChangeAspect="1"/>
          </p:cNvPicPr>
          <p:nvPr/>
        </p:nvPicPr>
        <p:blipFill>
          <a:blip r:embed="rId4"/>
          <a:stretch>
            <a:fillRect/>
          </a:stretch>
        </p:blipFill>
        <p:spPr>
          <a:xfrm rot="1327403" flipH="1">
            <a:off x="419086" y="129707"/>
            <a:ext cx="1895122" cy="1922910"/>
          </a:xfrm>
          <a:prstGeom prst="rect">
            <a:avLst/>
          </a:prstGeom>
        </p:spPr>
      </p:pic>
      <p:sp>
        <p:nvSpPr>
          <p:cNvPr id="6" name="TextBox 5"/>
          <p:cNvSpPr txBox="1"/>
          <p:nvPr/>
        </p:nvSpPr>
        <p:spPr>
          <a:xfrm rot="1213784">
            <a:off x="1183718" y="769392"/>
            <a:ext cx="551985" cy="830997"/>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8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195691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83" y="1900194"/>
            <a:ext cx="8520171" cy="3839063"/>
          </a:xfrm>
          <a:prstGeom prst="rect">
            <a:avLst/>
          </a:prstGeom>
        </p:spPr>
      </p:pic>
      <p:sp>
        <p:nvSpPr>
          <p:cNvPr id="2" name="TextBox 1"/>
          <p:cNvSpPr txBox="1"/>
          <p:nvPr/>
        </p:nvSpPr>
        <p:spPr>
          <a:xfrm>
            <a:off x="2024355" y="2623404"/>
            <a:ext cx="6997288" cy="2308324"/>
          </a:xfrm>
          <a:prstGeom prst="rect">
            <a:avLst/>
          </a:prstGeom>
          <a:noFill/>
        </p:spPr>
        <p:txBody>
          <a:bodyPr wrap="square" rtlCol="0">
            <a:spAutoFit/>
          </a:bodyPr>
          <a:lstStyle/>
          <a:p>
            <a:r>
              <a:rPr lang="en-US" sz="4800" dirty="0">
                <a:latin typeface="Kelson" panose="02000506000000020004" pitchFamily="50" charset="0"/>
              </a:rPr>
              <a:t>Your friend tells you </a:t>
            </a:r>
          </a:p>
          <a:p>
            <a:r>
              <a:rPr lang="en-US" sz="4800" dirty="0">
                <a:latin typeface="Kelson" panose="02000506000000020004" pitchFamily="50" charset="0"/>
              </a:rPr>
              <a:t>they are moving to </a:t>
            </a:r>
            <a:endParaRPr lang="en-US" sz="4800" dirty="0" smtClean="0">
              <a:latin typeface="Kelson" panose="02000506000000020004" pitchFamily="50" charset="0"/>
            </a:endParaRPr>
          </a:p>
          <a:p>
            <a:r>
              <a:rPr lang="en-US" sz="4800" dirty="0" smtClean="0">
                <a:latin typeface="Kelson" panose="02000506000000020004" pitchFamily="50" charset="0"/>
              </a:rPr>
              <a:t>another </a:t>
            </a:r>
            <a:r>
              <a:rPr lang="en-US" sz="4800" dirty="0">
                <a:latin typeface="Kelson" panose="02000506000000020004" pitchFamily="50" charset="0"/>
              </a:rPr>
              <a:t>school.</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6537"/>
          <a:stretch/>
        </p:blipFill>
        <p:spPr>
          <a:xfrm>
            <a:off x="3157537" y="0"/>
            <a:ext cx="5019675" cy="19001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9159">
            <a:off x="594989" y="143862"/>
            <a:ext cx="1978044" cy="2329147"/>
          </a:xfrm>
          <a:prstGeom prst="rect">
            <a:avLst/>
          </a:prstGeom>
        </p:spPr>
      </p:pic>
      <p:sp>
        <p:nvSpPr>
          <p:cNvPr id="7" name="TextBox 6"/>
          <p:cNvSpPr txBox="1"/>
          <p:nvPr/>
        </p:nvSpPr>
        <p:spPr>
          <a:xfrm rot="20314186">
            <a:off x="1308018" y="1058044"/>
            <a:ext cx="551985" cy="584775"/>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3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423515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934" y="25227"/>
            <a:ext cx="5019675" cy="43719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98893">
            <a:off x="559901" y="1538497"/>
            <a:ext cx="7858089" cy="3900076"/>
          </a:xfrm>
          <a:prstGeom prst="rect">
            <a:avLst/>
          </a:prstGeom>
        </p:spPr>
      </p:pic>
      <p:sp>
        <p:nvSpPr>
          <p:cNvPr id="2" name="TextBox 1"/>
          <p:cNvSpPr txBox="1"/>
          <p:nvPr/>
        </p:nvSpPr>
        <p:spPr>
          <a:xfrm rot="20541754">
            <a:off x="1849565" y="1915788"/>
            <a:ext cx="6997288" cy="2308324"/>
          </a:xfrm>
          <a:prstGeom prst="rect">
            <a:avLst/>
          </a:prstGeom>
          <a:noFill/>
        </p:spPr>
        <p:txBody>
          <a:bodyPr wrap="square" rtlCol="0">
            <a:spAutoFit/>
          </a:bodyPr>
          <a:lstStyle/>
          <a:p>
            <a:r>
              <a:rPr lang="en-US" sz="4800" dirty="0">
                <a:latin typeface="Kelson" panose="02000506000000020004" pitchFamily="50" charset="0"/>
              </a:rPr>
              <a:t>Someone nudges you </a:t>
            </a:r>
          </a:p>
          <a:p>
            <a:r>
              <a:rPr lang="en-US" sz="4800" dirty="0">
                <a:latin typeface="Kelson" panose="02000506000000020004" pitchFamily="50" charset="0"/>
              </a:rPr>
              <a:t>and now your painting </a:t>
            </a:r>
          </a:p>
          <a:p>
            <a:r>
              <a:rPr lang="en-US" sz="4800" dirty="0">
                <a:latin typeface="Kelson" panose="02000506000000020004" pitchFamily="50" charset="0"/>
              </a:rPr>
              <a:t>is ruined.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559"/>
          <a:stretch/>
        </p:blipFill>
        <p:spPr>
          <a:xfrm>
            <a:off x="-7200" y="174300"/>
            <a:ext cx="2815184" cy="3152775"/>
          </a:xfrm>
          <a:prstGeom prst="rect">
            <a:avLst/>
          </a:prstGeom>
        </p:spPr>
      </p:pic>
      <p:pic>
        <p:nvPicPr>
          <p:cNvPr id="3" name="Picture 2"/>
          <p:cNvPicPr>
            <a:picLocks noChangeAspect="1"/>
          </p:cNvPicPr>
          <p:nvPr/>
        </p:nvPicPr>
        <p:blipFill>
          <a:blip r:embed="rId5"/>
          <a:stretch>
            <a:fillRect/>
          </a:stretch>
        </p:blipFill>
        <p:spPr>
          <a:xfrm>
            <a:off x="6674327" y="4588151"/>
            <a:ext cx="2078916" cy="2109399"/>
          </a:xfrm>
          <a:prstGeom prst="rect">
            <a:avLst/>
          </a:prstGeom>
        </p:spPr>
      </p:pic>
      <p:sp>
        <p:nvSpPr>
          <p:cNvPr id="7" name="TextBox 6"/>
          <p:cNvSpPr txBox="1"/>
          <p:nvPr/>
        </p:nvSpPr>
        <p:spPr>
          <a:xfrm rot="2128558">
            <a:off x="7437793" y="5318677"/>
            <a:ext cx="551985" cy="769441"/>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4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60431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3848">
            <a:off x="417670" y="766342"/>
            <a:ext cx="8506267" cy="3247495"/>
          </a:xfrm>
          <a:prstGeom prst="rect">
            <a:avLst/>
          </a:prstGeom>
        </p:spPr>
      </p:pic>
      <p:sp>
        <p:nvSpPr>
          <p:cNvPr id="2" name="TextBox 1"/>
          <p:cNvSpPr txBox="1"/>
          <p:nvPr/>
        </p:nvSpPr>
        <p:spPr>
          <a:xfrm rot="347102">
            <a:off x="1917633" y="950442"/>
            <a:ext cx="6997288" cy="3046988"/>
          </a:xfrm>
          <a:prstGeom prst="rect">
            <a:avLst/>
          </a:prstGeom>
          <a:noFill/>
        </p:spPr>
        <p:txBody>
          <a:bodyPr wrap="square" rtlCol="0">
            <a:spAutoFit/>
          </a:bodyPr>
          <a:lstStyle/>
          <a:p>
            <a:r>
              <a:rPr lang="en-US" sz="4800" dirty="0">
                <a:latin typeface="Kelson" panose="02000506000000020004" pitchFamily="50" charset="0"/>
              </a:rPr>
              <a:t>A person who you know is a bully is walking towards you in the corridor.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569" b="7882"/>
          <a:stretch/>
        </p:blipFill>
        <p:spPr>
          <a:xfrm>
            <a:off x="-14399" y="3457762"/>
            <a:ext cx="2631416" cy="29148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90011" flipH="1">
            <a:off x="6653178" y="4366613"/>
            <a:ext cx="1653497" cy="1946993"/>
          </a:xfrm>
          <a:prstGeom prst="rect">
            <a:avLst/>
          </a:prstGeom>
        </p:spPr>
      </p:pic>
      <p:sp>
        <p:nvSpPr>
          <p:cNvPr id="6" name="TextBox 5"/>
          <p:cNvSpPr txBox="1"/>
          <p:nvPr/>
        </p:nvSpPr>
        <p:spPr>
          <a:xfrm rot="2191222">
            <a:off x="7195772" y="5002695"/>
            <a:ext cx="568306" cy="830997"/>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8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50948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6428"/>
          <a:stretch/>
        </p:blipFill>
        <p:spPr>
          <a:xfrm>
            <a:off x="0" y="1431151"/>
            <a:ext cx="9144000" cy="4781176"/>
          </a:xfrm>
          <a:prstGeom prst="rect">
            <a:avLst/>
          </a:prstGeom>
        </p:spPr>
      </p:pic>
      <p:sp>
        <p:nvSpPr>
          <p:cNvPr id="2" name="TextBox 1"/>
          <p:cNvSpPr txBox="1"/>
          <p:nvPr/>
        </p:nvSpPr>
        <p:spPr>
          <a:xfrm rot="21066961">
            <a:off x="1633709" y="2682672"/>
            <a:ext cx="7388945" cy="2431435"/>
          </a:xfrm>
          <a:prstGeom prst="rect">
            <a:avLst/>
          </a:prstGeom>
          <a:noFill/>
        </p:spPr>
        <p:txBody>
          <a:bodyPr wrap="square" rtlCol="0">
            <a:spAutoFit/>
          </a:bodyPr>
          <a:lstStyle/>
          <a:p>
            <a:r>
              <a:rPr lang="en-US" sz="3800" dirty="0">
                <a:latin typeface="Kelson" panose="02000506000000020004" pitchFamily="50" charset="0"/>
              </a:rPr>
              <a:t>Your best friend got picked to be the main part in the school play. </a:t>
            </a:r>
          </a:p>
          <a:p>
            <a:r>
              <a:rPr lang="en-US" sz="3800" dirty="0">
                <a:latin typeface="Kelson" panose="02000506000000020004" pitchFamily="50" charset="0"/>
              </a:rPr>
              <a:t>You had been hoping you would be picked.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5935">
            <a:off x="364334" y="297231"/>
            <a:ext cx="2251901" cy="2299374"/>
          </a:xfrm>
          <a:prstGeom prst="rect">
            <a:avLst/>
          </a:prstGeom>
        </p:spPr>
      </p:pic>
      <p:sp>
        <p:nvSpPr>
          <p:cNvPr id="3" name="TextBox 2"/>
          <p:cNvSpPr txBox="1"/>
          <p:nvPr/>
        </p:nvSpPr>
        <p:spPr>
          <a:xfrm rot="2128558">
            <a:off x="1214291" y="1105235"/>
            <a:ext cx="551985" cy="830997"/>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8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71706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7319339" y="4717642"/>
            <a:ext cx="323120" cy="4665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826226" y="4794792"/>
            <a:ext cx="260810" cy="4540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00514" y="2751775"/>
            <a:ext cx="2743135" cy="923330"/>
          </a:xfrm>
          <a:prstGeom prst="rect">
            <a:avLst/>
          </a:prstGeom>
          <a:noFill/>
        </p:spPr>
        <p:txBody>
          <a:bodyPr wrap="square" rtlCol="0">
            <a:spAutoFit/>
          </a:bodyPr>
          <a:lstStyle/>
          <a:p>
            <a:pPr algn="ctr"/>
            <a:r>
              <a:rPr lang="en-US" dirty="0">
                <a:latin typeface="Kelson" panose="02000506000000020004" pitchFamily="50" charset="0"/>
              </a:rPr>
              <a:t>You might feel a little </a:t>
            </a:r>
            <a:r>
              <a:rPr lang="en-US" u="sng" dirty="0">
                <a:latin typeface="Kelson" panose="02000506000000020004" pitchFamily="50" charset="0"/>
              </a:rPr>
              <a:t>cross</a:t>
            </a:r>
            <a:r>
              <a:rPr lang="en-US" dirty="0">
                <a:latin typeface="Kelson" panose="02000506000000020004" pitchFamily="50" charset="0"/>
              </a:rPr>
              <a:t> at the teachers for not picking you.</a:t>
            </a:r>
          </a:p>
        </p:txBody>
      </p:sp>
      <p:sp>
        <p:nvSpPr>
          <p:cNvPr id="4" name="Rectangle 3"/>
          <p:cNvSpPr/>
          <p:nvPr/>
        </p:nvSpPr>
        <p:spPr>
          <a:xfrm>
            <a:off x="731520" y="769645"/>
            <a:ext cx="7479170" cy="2246769"/>
          </a:xfrm>
          <a:prstGeom prst="rect">
            <a:avLst/>
          </a:prstGeom>
        </p:spPr>
        <p:txBody>
          <a:bodyPr wrap="square">
            <a:spAutoFit/>
          </a:bodyPr>
          <a:lstStyle/>
          <a:p>
            <a:pPr algn="ctr"/>
            <a:r>
              <a:rPr lang="en-GB" sz="2000" b="1" dirty="0">
                <a:latin typeface="Kelson" panose="02000506000000020004" pitchFamily="50" charset="0"/>
              </a:rPr>
              <a:t>Everyone acted out one emotion for each of those scenarios but often we can feel lots of different emotions at the same time. </a:t>
            </a:r>
          </a:p>
          <a:p>
            <a:pPr algn="ctr"/>
            <a:endParaRPr lang="en-GB" sz="2000" b="1" dirty="0">
              <a:latin typeface="Kelson" panose="02000506000000020004" pitchFamily="50" charset="0"/>
            </a:endParaRPr>
          </a:p>
          <a:p>
            <a:pPr algn="ctr"/>
            <a:r>
              <a:rPr lang="en-GB" sz="2000" b="1" dirty="0">
                <a:latin typeface="Kelson" panose="02000506000000020004" pitchFamily="50" charset="0"/>
              </a:rPr>
              <a:t>Can anyone think of any example from the scenarios when they might have felt more than one emotion?</a:t>
            </a:r>
          </a:p>
          <a:p>
            <a:pPr algn="ctr"/>
            <a:endParaRPr lang="en-GB" sz="2000" b="1" dirty="0">
              <a:latin typeface="Kelson" panose="02000506000000020004" pitchFamily="50" charset="0"/>
            </a:endParaRPr>
          </a:p>
        </p:txBody>
      </p:sp>
      <p:sp>
        <p:nvSpPr>
          <p:cNvPr id="5" name="TextBox 4"/>
          <p:cNvSpPr txBox="1"/>
          <p:nvPr/>
        </p:nvSpPr>
        <p:spPr>
          <a:xfrm>
            <a:off x="1213402" y="4138832"/>
            <a:ext cx="71959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atin typeface="Kelson" panose="02000506000000020004" pitchFamily="50" charset="0"/>
              </a:rPr>
              <a:t>Your best friend got picked to be the main part in the school play. </a:t>
            </a:r>
          </a:p>
          <a:p>
            <a:pPr algn="ctr"/>
            <a:r>
              <a:rPr lang="en-US" dirty="0">
                <a:latin typeface="Kelson" panose="02000506000000020004" pitchFamily="50" charset="0"/>
              </a:rPr>
              <a:t>You had been hoping you would be picked.</a:t>
            </a:r>
          </a:p>
        </p:txBody>
      </p:sp>
      <p:sp>
        <p:nvSpPr>
          <p:cNvPr id="6" name="TextBox 5"/>
          <p:cNvSpPr txBox="1"/>
          <p:nvPr/>
        </p:nvSpPr>
        <p:spPr>
          <a:xfrm>
            <a:off x="6441034" y="5233644"/>
            <a:ext cx="2642136" cy="646331"/>
          </a:xfrm>
          <a:prstGeom prst="rect">
            <a:avLst/>
          </a:prstGeom>
          <a:noFill/>
        </p:spPr>
        <p:txBody>
          <a:bodyPr wrap="square" rtlCol="0">
            <a:spAutoFit/>
          </a:bodyPr>
          <a:lstStyle/>
          <a:p>
            <a:r>
              <a:rPr lang="en-US" dirty="0">
                <a:latin typeface="Kelson" panose="02000506000000020004" pitchFamily="50" charset="0"/>
              </a:rPr>
              <a:t>You might feel </a:t>
            </a:r>
            <a:r>
              <a:rPr lang="en-US" u="sng" dirty="0">
                <a:latin typeface="Kelson" panose="02000506000000020004" pitchFamily="50" charset="0"/>
              </a:rPr>
              <a:t>sad</a:t>
            </a:r>
            <a:r>
              <a:rPr lang="en-US" dirty="0">
                <a:latin typeface="Kelson" panose="02000506000000020004" pitchFamily="50" charset="0"/>
              </a:rPr>
              <a:t> not to have been picked.</a:t>
            </a:r>
          </a:p>
        </p:txBody>
      </p:sp>
      <p:sp>
        <p:nvSpPr>
          <p:cNvPr id="7" name="TextBox 6"/>
          <p:cNvSpPr txBox="1"/>
          <p:nvPr/>
        </p:nvSpPr>
        <p:spPr>
          <a:xfrm>
            <a:off x="84056" y="5281774"/>
            <a:ext cx="3175831" cy="646331"/>
          </a:xfrm>
          <a:prstGeom prst="rect">
            <a:avLst/>
          </a:prstGeom>
          <a:noFill/>
        </p:spPr>
        <p:txBody>
          <a:bodyPr wrap="square" rtlCol="0">
            <a:spAutoFit/>
          </a:bodyPr>
          <a:lstStyle/>
          <a:p>
            <a:pPr algn="ctr"/>
            <a:r>
              <a:rPr lang="en-US" dirty="0">
                <a:latin typeface="Kelson" panose="02000506000000020004" pitchFamily="50" charset="0"/>
              </a:rPr>
              <a:t>You might feel </a:t>
            </a:r>
            <a:r>
              <a:rPr lang="en-US" u="sng" dirty="0">
                <a:latin typeface="Kelson" panose="02000506000000020004" pitchFamily="50" charset="0"/>
              </a:rPr>
              <a:t>excited</a:t>
            </a:r>
            <a:r>
              <a:rPr lang="en-US" dirty="0">
                <a:latin typeface="Kelson" panose="02000506000000020004" pitchFamily="50" charset="0"/>
              </a:rPr>
              <a:t> for your friend.</a:t>
            </a:r>
          </a:p>
        </p:txBody>
      </p:sp>
      <p:sp>
        <p:nvSpPr>
          <p:cNvPr id="8" name="TextBox 7"/>
          <p:cNvSpPr txBox="1"/>
          <p:nvPr/>
        </p:nvSpPr>
        <p:spPr>
          <a:xfrm>
            <a:off x="2846248" y="5500553"/>
            <a:ext cx="3527421" cy="923330"/>
          </a:xfrm>
          <a:prstGeom prst="rect">
            <a:avLst/>
          </a:prstGeom>
          <a:noFill/>
        </p:spPr>
        <p:txBody>
          <a:bodyPr wrap="square" rtlCol="0">
            <a:spAutoFit/>
          </a:bodyPr>
          <a:lstStyle/>
          <a:p>
            <a:pPr algn="ctr"/>
            <a:r>
              <a:rPr lang="en-US" dirty="0">
                <a:latin typeface="Kelson" panose="02000506000000020004" pitchFamily="50" charset="0"/>
              </a:rPr>
              <a:t>You might feel </a:t>
            </a:r>
            <a:r>
              <a:rPr lang="en-US" u="sng" dirty="0">
                <a:latin typeface="Kelson" panose="02000506000000020004" pitchFamily="50" charset="0"/>
              </a:rPr>
              <a:t>embarrassed</a:t>
            </a:r>
            <a:r>
              <a:rPr lang="en-US" dirty="0">
                <a:latin typeface="Kelson" panose="02000506000000020004" pitchFamily="50" charset="0"/>
              </a:rPr>
              <a:t> because everyone knew you wanted that part.</a:t>
            </a:r>
          </a:p>
        </p:txBody>
      </p:sp>
      <p:sp>
        <p:nvSpPr>
          <p:cNvPr id="9" name="TextBox 8"/>
          <p:cNvSpPr txBox="1"/>
          <p:nvPr/>
        </p:nvSpPr>
        <p:spPr>
          <a:xfrm>
            <a:off x="5312158" y="2937472"/>
            <a:ext cx="2960439" cy="646331"/>
          </a:xfrm>
          <a:prstGeom prst="rect">
            <a:avLst/>
          </a:prstGeom>
          <a:noFill/>
        </p:spPr>
        <p:txBody>
          <a:bodyPr wrap="square" rtlCol="0">
            <a:spAutoFit/>
          </a:bodyPr>
          <a:lstStyle/>
          <a:p>
            <a:pPr algn="ctr"/>
            <a:r>
              <a:rPr lang="en-US" dirty="0">
                <a:latin typeface="Kelson" panose="02000506000000020004" pitchFamily="50" charset="0"/>
              </a:rPr>
              <a:t>You could feel </a:t>
            </a:r>
            <a:r>
              <a:rPr lang="en-US" u="sng" dirty="0">
                <a:latin typeface="Kelson" panose="02000506000000020004" pitchFamily="50" charset="0"/>
              </a:rPr>
              <a:t>jealous</a:t>
            </a:r>
            <a:r>
              <a:rPr lang="en-US" dirty="0">
                <a:latin typeface="Kelson" panose="02000506000000020004" pitchFamily="50" charset="0"/>
              </a:rPr>
              <a:t> of your friend.</a:t>
            </a:r>
          </a:p>
        </p:txBody>
      </p:sp>
      <p:cxnSp>
        <p:nvCxnSpPr>
          <p:cNvPr id="11" name="Straight Arrow Connector 10"/>
          <p:cNvCxnSpPr/>
          <p:nvPr/>
        </p:nvCxnSpPr>
        <p:spPr>
          <a:xfrm flipH="1" flipV="1">
            <a:off x="2579571" y="3643054"/>
            <a:ext cx="266677" cy="4861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374746" y="3577541"/>
            <a:ext cx="340982" cy="533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8" idx="0"/>
          </p:cNvCxnSpPr>
          <p:nvPr/>
        </p:nvCxnSpPr>
        <p:spPr>
          <a:xfrm>
            <a:off x="4609958" y="4804362"/>
            <a:ext cx="1" cy="696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309"/>
            <a:ext cx="8229600" cy="1143000"/>
          </a:xfrm>
        </p:spPr>
        <p:txBody>
          <a:bodyPr>
            <a:normAutofit fontScale="90000"/>
          </a:bodyPr>
          <a:lstStyle/>
          <a:p>
            <a:r>
              <a:rPr lang="en-US" dirty="0">
                <a:latin typeface="Kelson" panose="02000506000000020004" pitchFamily="50" charset="0"/>
              </a:rPr>
              <a:t/>
            </a:r>
            <a:br>
              <a:rPr lang="en-US" dirty="0">
                <a:latin typeface="Kelson" panose="02000506000000020004" pitchFamily="50" charset="0"/>
              </a:rPr>
            </a:br>
            <a:r>
              <a:rPr lang="en-US" dirty="0">
                <a:latin typeface="Kelson" panose="02000506000000020004" pitchFamily="50" charset="0"/>
              </a:rPr>
              <a:t>Now think about the scenarios </a:t>
            </a:r>
            <a:br>
              <a:rPr lang="en-US" dirty="0">
                <a:latin typeface="Kelson" panose="02000506000000020004" pitchFamily="50" charset="0"/>
              </a:rPr>
            </a:br>
            <a:r>
              <a:rPr lang="en-US" dirty="0" smtClean="0">
                <a:latin typeface="Kelson" panose="02000506000000020004" pitchFamily="50" charset="0"/>
              </a:rPr>
              <a:t>you </a:t>
            </a:r>
            <a:r>
              <a:rPr lang="en-US" dirty="0">
                <a:latin typeface="Kelson" panose="02000506000000020004" pitchFamily="50" charset="0"/>
              </a:rPr>
              <a:t>acted out…</a:t>
            </a:r>
          </a:p>
        </p:txBody>
      </p:sp>
      <p:sp>
        <p:nvSpPr>
          <p:cNvPr id="5" name="TextBox 4"/>
          <p:cNvSpPr txBox="1"/>
          <p:nvPr/>
        </p:nvSpPr>
        <p:spPr>
          <a:xfrm>
            <a:off x="788060" y="2705940"/>
            <a:ext cx="7567880" cy="1569660"/>
          </a:xfrm>
          <a:prstGeom prst="rect">
            <a:avLst/>
          </a:prstGeom>
          <a:noFill/>
        </p:spPr>
        <p:txBody>
          <a:bodyPr wrap="square" rtlCol="0">
            <a:spAutoFit/>
          </a:bodyPr>
          <a:lstStyle/>
          <a:p>
            <a:pPr algn="ctr"/>
            <a:r>
              <a:rPr lang="en-US" sz="2400" dirty="0">
                <a:latin typeface="Kelson" panose="02000506000000020004" pitchFamily="50" charset="0"/>
              </a:rPr>
              <a:t>Rather than feeling sad, angry, jealous, frustrated or any of the other negative feelings you just acted out, could we behave differently so that we feel </a:t>
            </a:r>
            <a:r>
              <a:rPr lang="en-US" sz="2400" i="1" dirty="0">
                <a:latin typeface="Kelson" panose="02000506000000020004" pitchFamily="50" charset="0"/>
              </a:rPr>
              <a:t>better</a:t>
            </a:r>
            <a:r>
              <a:rPr lang="en-US" sz="2400" dirty="0">
                <a:latin typeface="Kelson" panose="02000506000000020004" pitchFamily="50" charset="0"/>
              </a:rPr>
              <a:t>?</a:t>
            </a:r>
          </a:p>
          <a:p>
            <a:pPr algn="ctr"/>
            <a:endParaRPr lang="en-US" sz="2400" dirty="0">
              <a:latin typeface="Kelson" panose="02000506000000020004" pitchFamily="50" charset="0"/>
            </a:endParaRPr>
          </a:p>
        </p:txBody>
      </p:sp>
      <p:sp>
        <p:nvSpPr>
          <p:cNvPr id="3" name="Rectangle 2"/>
          <p:cNvSpPr/>
          <p:nvPr/>
        </p:nvSpPr>
        <p:spPr>
          <a:xfrm>
            <a:off x="750771" y="4103729"/>
            <a:ext cx="7719938" cy="1938992"/>
          </a:xfrm>
          <a:prstGeom prst="rect">
            <a:avLst/>
          </a:prstGeom>
        </p:spPr>
        <p:txBody>
          <a:bodyPr wrap="square">
            <a:spAutoFit/>
          </a:bodyPr>
          <a:lstStyle/>
          <a:p>
            <a:pPr lvl="0" algn="ctr"/>
            <a:r>
              <a:rPr lang="en-US" sz="2400" dirty="0">
                <a:solidFill>
                  <a:prstClr val="black"/>
                </a:solidFill>
                <a:latin typeface="Kelson" panose="02000506000000020004" pitchFamily="50" charset="0"/>
              </a:rPr>
              <a:t>For example, instead of feeling angry and getting upset, how could you react to this situation…?</a:t>
            </a:r>
          </a:p>
          <a:p>
            <a:pPr lvl="0" algn="ctr"/>
            <a:endParaRPr lang="en-US" sz="2400" dirty="0">
              <a:solidFill>
                <a:prstClr val="black"/>
              </a:solidFill>
              <a:latin typeface="Kelson" panose="02000506000000020004" pitchFamily="50" charset="0"/>
            </a:endParaRPr>
          </a:p>
          <a:p>
            <a:pPr lvl="0" algn="ctr"/>
            <a:r>
              <a:rPr lang="en-US" sz="2400" dirty="0">
                <a:solidFill>
                  <a:srgbClr val="3366FF"/>
                </a:solidFill>
                <a:latin typeface="Kelson" panose="02000506000000020004" pitchFamily="50" charset="0"/>
              </a:rPr>
              <a:t>‘You’ve hurt your leg and can’t take part in your </a:t>
            </a:r>
            <a:r>
              <a:rPr lang="en-US" sz="2400" dirty="0" err="1">
                <a:solidFill>
                  <a:srgbClr val="3366FF"/>
                </a:solidFill>
                <a:latin typeface="Kelson" panose="02000506000000020004" pitchFamily="50" charset="0"/>
              </a:rPr>
              <a:t>favourite</a:t>
            </a:r>
            <a:r>
              <a:rPr lang="en-US" sz="2400" dirty="0">
                <a:solidFill>
                  <a:srgbClr val="3366FF"/>
                </a:solidFill>
                <a:latin typeface="Kelson" panose="02000506000000020004" pitchFamily="50" charset="0"/>
              </a:rPr>
              <a:t> sport anymore</a:t>
            </a:r>
            <a:r>
              <a:rPr lang="en-US" sz="2400" dirty="0">
                <a:solidFill>
                  <a:srgbClr val="0070C0"/>
                </a:solidFill>
                <a:latin typeface="Kelson" panose="02000506000000020004" pitchFamily="50" charset="0"/>
              </a:rPr>
              <a: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8739"/>
          <a:stretch/>
        </p:blipFill>
        <p:spPr>
          <a:xfrm>
            <a:off x="-7200" y="246372"/>
            <a:ext cx="1842150" cy="714375"/>
          </a:xfrm>
          <a:prstGeom prst="rect">
            <a:avLst/>
          </a:prstGeom>
        </p:spPr>
      </p:pic>
    </p:spTree>
    <p:extLst>
      <p:ext uri="{BB962C8B-B14F-4D97-AF65-F5344CB8AC3E}">
        <p14:creationId xmlns:p14="http://schemas.microsoft.com/office/powerpoint/2010/main" val="326848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645"/>
            <a:ext cx="8229600" cy="5182482"/>
          </a:xfrm>
        </p:spPr>
        <p:txBody>
          <a:bodyPr>
            <a:normAutofit/>
          </a:bodyPr>
          <a:lstStyle/>
          <a:p>
            <a:r>
              <a:rPr lang="en-US" sz="3200" dirty="0">
                <a:latin typeface="Kelson" panose="02000506000000020004" pitchFamily="50" charset="0"/>
              </a:rPr>
              <a:t>With your partner or group, look at the scenario you</a:t>
            </a:r>
            <a:r>
              <a:rPr lang="fr-FR" sz="3200" dirty="0">
                <a:latin typeface="Kelson" panose="02000506000000020004" pitchFamily="50" charset="0"/>
              </a:rPr>
              <a:t>’</a:t>
            </a:r>
            <a:r>
              <a:rPr lang="en-US" sz="3200" dirty="0" err="1">
                <a:latin typeface="Kelson" panose="02000506000000020004" pitchFamily="50" charset="0"/>
              </a:rPr>
              <a:t>ve</a:t>
            </a:r>
            <a:r>
              <a:rPr lang="en-US" sz="3200" dirty="0">
                <a:latin typeface="Kelson" panose="02000506000000020004" pitchFamily="50" charset="0"/>
              </a:rPr>
              <a:t> been given. </a:t>
            </a:r>
            <a:br>
              <a:rPr lang="en-US" sz="3200" dirty="0">
                <a:latin typeface="Kelson" panose="02000506000000020004" pitchFamily="50" charset="0"/>
              </a:rPr>
            </a:br>
            <a:r>
              <a:rPr lang="en-US" sz="3200" dirty="0">
                <a:latin typeface="Kelson" panose="02000506000000020004" pitchFamily="50" charset="0"/>
              </a:rPr>
              <a:t/>
            </a:r>
            <a:br>
              <a:rPr lang="en-US" sz="3200" dirty="0">
                <a:latin typeface="Kelson" panose="02000506000000020004" pitchFamily="50" charset="0"/>
              </a:rPr>
            </a:br>
            <a:r>
              <a:rPr lang="en-US" sz="3200" dirty="0">
                <a:latin typeface="Kelson" panose="02000506000000020004" pitchFamily="50" charset="0"/>
              </a:rPr>
              <a:t>What would be the best way to react, so that it is the nicest situation that can be for you and those around you?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62238">
            <a:off x="256125" y="731812"/>
            <a:ext cx="2266950" cy="7143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61" y="4845537"/>
            <a:ext cx="947360" cy="1254369"/>
          </a:xfrm>
          <a:prstGeom prst="rect">
            <a:avLst/>
          </a:prstGeom>
        </p:spPr>
      </p:pic>
    </p:spTree>
    <p:extLst>
      <p:ext uri="{BB962C8B-B14F-4D97-AF65-F5344CB8AC3E}">
        <p14:creationId xmlns:p14="http://schemas.microsoft.com/office/powerpoint/2010/main" val="395018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Kelson" panose="02000506000000020004" pitchFamily="50" charset="0"/>
              </a:rPr>
              <a:t>WELL DONE!</a:t>
            </a:r>
            <a:endParaRPr lang="en-GB" b="1" dirty="0">
              <a:latin typeface="Kelson" panose="02000506000000020004"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60" y="1777999"/>
            <a:ext cx="4575280" cy="3938909"/>
          </a:xfrm>
          <a:prstGeom prst="rect">
            <a:avLst/>
          </a:prstGeom>
        </p:spPr>
      </p:pic>
    </p:spTree>
    <p:extLst>
      <p:ext uri="{BB962C8B-B14F-4D97-AF65-F5344CB8AC3E}">
        <p14:creationId xmlns:p14="http://schemas.microsoft.com/office/powerpoint/2010/main" val="241932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88800" cy="3001492"/>
          </a:xfrm>
          <a:prstGeom prst="rect">
            <a:avLst/>
          </a:prstGeom>
        </p:spPr>
      </p:pic>
      <p:sp>
        <p:nvSpPr>
          <p:cNvPr id="2" name="Title 1"/>
          <p:cNvSpPr>
            <a:spLocks noGrp="1"/>
          </p:cNvSpPr>
          <p:nvPr>
            <p:ph type="ctrTitle"/>
          </p:nvPr>
        </p:nvSpPr>
        <p:spPr>
          <a:xfrm>
            <a:off x="304764" y="2904629"/>
            <a:ext cx="8659482" cy="1470025"/>
          </a:xfrm>
        </p:spPr>
        <p:txBody>
          <a:bodyPr>
            <a:normAutofit fontScale="90000"/>
          </a:bodyPr>
          <a:lstStyle/>
          <a:p>
            <a:r>
              <a:rPr lang="en-US" dirty="0">
                <a:latin typeface="Kelson" panose="02000506000000020004" pitchFamily="50" charset="0"/>
              </a:rPr>
              <a:t/>
            </a:r>
            <a:br>
              <a:rPr lang="en-US" dirty="0">
                <a:latin typeface="Kelson" panose="02000506000000020004" pitchFamily="50" charset="0"/>
              </a:rPr>
            </a:br>
            <a:r>
              <a:rPr lang="en-US" sz="4900" dirty="0">
                <a:latin typeface="Kelson" panose="02000506000000020004" pitchFamily="50" charset="0"/>
              </a:rPr>
              <a:t/>
            </a:r>
            <a:br>
              <a:rPr lang="en-US" sz="4900" dirty="0">
                <a:latin typeface="Kelson" panose="02000506000000020004" pitchFamily="50" charset="0"/>
              </a:rPr>
            </a:br>
            <a:r>
              <a:rPr lang="en-US" sz="3100" dirty="0">
                <a:latin typeface="Kelson" panose="02000506000000020004" pitchFamily="50" charset="0"/>
              </a:rPr>
              <a:t>Listen to the following situations and try to act out how you would feel in each one. Think about your face as well as your body language.</a:t>
            </a:r>
            <a:r>
              <a:rPr lang="en-US" sz="4000" dirty="0">
                <a:latin typeface="Kelson" panose="02000506000000020004" pitchFamily="50" charset="0"/>
              </a:rPr>
              <a:t/>
            </a:r>
            <a:br>
              <a:rPr lang="en-US" sz="4000" dirty="0">
                <a:latin typeface="Kelson" panose="02000506000000020004" pitchFamily="50" charset="0"/>
              </a:rPr>
            </a:br>
            <a:endParaRPr lang="en-US" sz="4000" dirty="0">
              <a:latin typeface="Kelson" panose="02000506000000020004" pitchFamily="50"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6280" b="16409"/>
          <a:stretch/>
        </p:blipFill>
        <p:spPr>
          <a:xfrm>
            <a:off x="6834490" y="4790612"/>
            <a:ext cx="2323909" cy="1882441"/>
          </a:xfrm>
          <a:prstGeom prst="rect">
            <a:avLst/>
          </a:prstGeom>
        </p:spPr>
      </p:pic>
      <p:sp>
        <p:nvSpPr>
          <p:cNvPr id="6" name="TextBox 5"/>
          <p:cNvSpPr txBox="1"/>
          <p:nvPr/>
        </p:nvSpPr>
        <p:spPr>
          <a:xfrm rot="21121621">
            <a:off x="1195201" y="1167868"/>
            <a:ext cx="5616000" cy="727200"/>
          </a:xfrm>
          <a:prstGeom prst="rect">
            <a:avLst/>
          </a:prstGeom>
          <a:noFill/>
        </p:spPr>
        <p:txBody>
          <a:bodyPr wrap="square" rtlCol="0">
            <a:spAutoFit/>
          </a:bodyPr>
          <a:lstStyle/>
          <a:p>
            <a:r>
              <a:rPr lang="en-US" sz="4000" b="1" dirty="0">
                <a:solidFill>
                  <a:prstClr val="black"/>
                </a:solidFill>
                <a:latin typeface="Kelson" panose="02000506000000020004" pitchFamily="50" charset="0"/>
                <a:ea typeface="+mj-ea"/>
                <a:cs typeface="+mj-cs"/>
              </a:rPr>
              <a:t>Emotion Scenarios</a:t>
            </a:r>
            <a:endParaRPr lang="en-GB" dirty="0">
              <a:latin typeface="Kelson" panose="02000506000000020004" pitchFamily="50"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945"/>
          <a:stretch/>
        </p:blipFill>
        <p:spPr>
          <a:xfrm>
            <a:off x="125009" y="54513"/>
            <a:ext cx="1691508" cy="1385665"/>
          </a:xfrm>
          <a:prstGeom prst="rect">
            <a:avLst/>
          </a:prstGeom>
        </p:spPr>
      </p:pic>
    </p:spTree>
    <p:extLst>
      <p:ext uri="{BB962C8B-B14F-4D97-AF65-F5344CB8AC3E}">
        <p14:creationId xmlns:p14="http://schemas.microsoft.com/office/powerpoint/2010/main" val="165581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3293">
            <a:off x="1428969" y="2137378"/>
            <a:ext cx="7128691" cy="3461706"/>
          </a:xfrm>
          <a:prstGeom prst="rect">
            <a:avLst/>
          </a:prstGeom>
        </p:spPr>
      </p:pic>
      <p:sp>
        <p:nvSpPr>
          <p:cNvPr id="2" name="TextBox 1"/>
          <p:cNvSpPr txBox="1"/>
          <p:nvPr/>
        </p:nvSpPr>
        <p:spPr>
          <a:xfrm rot="957247">
            <a:off x="2798707" y="3164169"/>
            <a:ext cx="5292641" cy="1569660"/>
          </a:xfrm>
          <a:prstGeom prst="rect">
            <a:avLst/>
          </a:prstGeom>
          <a:noFill/>
        </p:spPr>
        <p:txBody>
          <a:bodyPr wrap="square" rtlCol="0">
            <a:spAutoFit/>
          </a:bodyPr>
          <a:lstStyle/>
          <a:p>
            <a:r>
              <a:rPr lang="en-US" sz="4800" dirty="0">
                <a:latin typeface="Kelson" panose="02000506000000020004" pitchFamily="50" charset="0"/>
              </a:rPr>
              <a:t>You passed your </a:t>
            </a:r>
          </a:p>
          <a:p>
            <a:r>
              <a:rPr lang="en-US" sz="4800" dirty="0">
                <a:latin typeface="Kelson" panose="02000506000000020004" pitchFamily="50" charset="0"/>
              </a:rPr>
              <a:t>guitar exam!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19449">
            <a:off x="5910879" y="306141"/>
            <a:ext cx="2491238" cy="21697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422"/>
          <a:stretch/>
        </p:blipFill>
        <p:spPr>
          <a:xfrm>
            <a:off x="-7200" y="3321412"/>
            <a:ext cx="3131400" cy="31527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2494">
            <a:off x="537695" y="707229"/>
            <a:ext cx="1560040" cy="1836947"/>
          </a:xfrm>
          <a:prstGeom prst="rect">
            <a:avLst/>
          </a:prstGeom>
        </p:spPr>
      </p:pic>
      <p:sp>
        <p:nvSpPr>
          <p:cNvPr id="7" name="TextBox 6"/>
          <p:cNvSpPr txBox="1"/>
          <p:nvPr/>
        </p:nvSpPr>
        <p:spPr>
          <a:xfrm rot="1161388">
            <a:off x="995350" y="1204260"/>
            <a:ext cx="319142" cy="923330"/>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54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190031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530446"/>
            <a:ext cx="3886200" cy="3152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4653">
            <a:off x="197283" y="1704373"/>
            <a:ext cx="8660843" cy="3453020"/>
          </a:xfrm>
          <a:prstGeom prst="rect">
            <a:avLst/>
          </a:prstGeom>
        </p:spPr>
      </p:pic>
      <p:sp>
        <p:nvSpPr>
          <p:cNvPr id="2" name="TextBox 1"/>
          <p:cNvSpPr txBox="1"/>
          <p:nvPr/>
        </p:nvSpPr>
        <p:spPr>
          <a:xfrm rot="21196378">
            <a:off x="1697959" y="1769328"/>
            <a:ext cx="7250830" cy="2123658"/>
          </a:xfrm>
          <a:prstGeom prst="rect">
            <a:avLst/>
          </a:prstGeom>
          <a:noFill/>
        </p:spPr>
        <p:txBody>
          <a:bodyPr wrap="square" rtlCol="0">
            <a:spAutoFit/>
          </a:bodyPr>
          <a:lstStyle/>
          <a:p>
            <a:r>
              <a:rPr lang="en-US" sz="4400" dirty="0">
                <a:latin typeface="Kelson" panose="02000506000000020004" pitchFamily="50" charset="0"/>
              </a:rPr>
              <a:t>Someone in your class is having a big, exciting birthday party. </a:t>
            </a:r>
          </a:p>
        </p:txBody>
      </p:sp>
      <p:sp>
        <p:nvSpPr>
          <p:cNvPr id="3" name="Rectangle 2"/>
          <p:cNvSpPr/>
          <p:nvPr/>
        </p:nvSpPr>
        <p:spPr>
          <a:xfrm rot="21194003">
            <a:off x="1767173" y="4096899"/>
            <a:ext cx="4832477" cy="769441"/>
          </a:xfrm>
          <a:prstGeom prst="rect">
            <a:avLst/>
          </a:prstGeom>
        </p:spPr>
        <p:txBody>
          <a:bodyPr wrap="none">
            <a:spAutoFit/>
          </a:bodyPr>
          <a:lstStyle/>
          <a:p>
            <a:pPr lvl="0" algn="ctr"/>
            <a:r>
              <a:rPr lang="en-US" sz="4400" dirty="0">
                <a:solidFill>
                  <a:prstClr val="black"/>
                </a:solidFill>
                <a:latin typeface="Kelson" panose="02000506000000020004" pitchFamily="50" charset="0"/>
              </a:rPr>
              <a:t>You are not invited.</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67065"/>
          <a:stretch/>
        </p:blipFill>
        <p:spPr>
          <a:xfrm>
            <a:off x="7702823" y="1436191"/>
            <a:ext cx="1448551" cy="383074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173"/>
          <a:stretch/>
        </p:blipFill>
        <p:spPr>
          <a:xfrm>
            <a:off x="7199" y="235414"/>
            <a:ext cx="961837" cy="9875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32219" flipH="1">
            <a:off x="6881784" y="4742134"/>
            <a:ext cx="1771683" cy="1809032"/>
          </a:xfrm>
          <a:prstGeom prst="rect">
            <a:avLst/>
          </a:prstGeom>
        </p:spPr>
      </p:pic>
      <p:sp>
        <p:nvSpPr>
          <p:cNvPr id="10" name="TextBox 9"/>
          <p:cNvSpPr txBox="1"/>
          <p:nvPr/>
        </p:nvSpPr>
        <p:spPr>
          <a:xfrm rot="847865">
            <a:off x="7432183" y="5256755"/>
            <a:ext cx="551985" cy="923330"/>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54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08191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18" y="708729"/>
            <a:ext cx="5019675" cy="43719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2767"/>
            <a:ext cx="9042400" cy="2805285"/>
          </a:xfrm>
          <a:prstGeom prst="rect">
            <a:avLst/>
          </a:prstGeom>
        </p:spPr>
      </p:pic>
      <p:sp>
        <p:nvSpPr>
          <p:cNvPr id="2" name="TextBox 1"/>
          <p:cNvSpPr txBox="1"/>
          <p:nvPr/>
        </p:nvSpPr>
        <p:spPr>
          <a:xfrm>
            <a:off x="1676826" y="1366905"/>
            <a:ext cx="6997288" cy="2308324"/>
          </a:xfrm>
          <a:prstGeom prst="rect">
            <a:avLst/>
          </a:prstGeom>
          <a:noFill/>
        </p:spPr>
        <p:txBody>
          <a:bodyPr wrap="square" rtlCol="0">
            <a:spAutoFit/>
          </a:bodyPr>
          <a:lstStyle/>
          <a:p>
            <a:r>
              <a:rPr lang="en-US" sz="4800" dirty="0">
                <a:latin typeface="Kelson" panose="02000506000000020004" pitchFamily="50" charset="0"/>
              </a:rPr>
              <a:t>You are not allowed to play outside until your room is tidy.</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5444" b="20935"/>
          <a:stretch/>
        </p:blipFill>
        <p:spPr>
          <a:xfrm rot="5400000">
            <a:off x="-598155" y="3785115"/>
            <a:ext cx="3674640" cy="24927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53161" flipH="1">
            <a:off x="6598041" y="4294292"/>
            <a:ext cx="2153163" cy="2535350"/>
          </a:xfrm>
          <a:prstGeom prst="rect">
            <a:avLst/>
          </a:prstGeom>
        </p:spPr>
      </p:pic>
      <p:sp>
        <p:nvSpPr>
          <p:cNvPr id="7" name="TextBox 6"/>
          <p:cNvSpPr txBox="1"/>
          <p:nvPr/>
        </p:nvSpPr>
        <p:spPr>
          <a:xfrm rot="2440687">
            <a:off x="7398629" y="5272693"/>
            <a:ext cx="551985" cy="830997"/>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8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213400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1151"/>
            <a:ext cx="9144000" cy="4766449"/>
          </a:xfrm>
          <a:prstGeom prst="rect">
            <a:avLst/>
          </a:prstGeom>
        </p:spPr>
      </p:pic>
      <p:sp>
        <p:nvSpPr>
          <p:cNvPr id="2" name="TextBox 1"/>
          <p:cNvSpPr txBox="1"/>
          <p:nvPr/>
        </p:nvSpPr>
        <p:spPr>
          <a:xfrm rot="20951491">
            <a:off x="1340379" y="2470757"/>
            <a:ext cx="7153883" cy="2800767"/>
          </a:xfrm>
          <a:prstGeom prst="rect">
            <a:avLst/>
          </a:prstGeom>
          <a:noFill/>
        </p:spPr>
        <p:txBody>
          <a:bodyPr wrap="square" rtlCol="0">
            <a:spAutoFit/>
          </a:bodyPr>
          <a:lstStyle/>
          <a:p>
            <a:r>
              <a:rPr lang="en-US" sz="4400" dirty="0">
                <a:latin typeface="Kelson" panose="02000506000000020004" pitchFamily="50" charset="0"/>
              </a:rPr>
              <a:t>You trip and fall in the playground. You think someone might have pushed you.</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7200" y="1431151"/>
            <a:ext cx="1386637" cy="14929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43886" b="20498"/>
          <a:stretch/>
        </p:blipFill>
        <p:spPr>
          <a:xfrm>
            <a:off x="6970500" y="4356974"/>
            <a:ext cx="2180700" cy="25065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67781">
            <a:off x="1537109" y="419363"/>
            <a:ext cx="1771683" cy="1809032"/>
          </a:xfrm>
          <a:prstGeom prst="rect">
            <a:avLst/>
          </a:prstGeom>
        </p:spPr>
      </p:pic>
      <p:sp>
        <p:nvSpPr>
          <p:cNvPr id="9" name="TextBox 8"/>
          <p:cNvSpPr txBox="1"/>
          <p:nvPr/>
        </p:nvSpPr>
        <p:spPr>
          <a:xfrm rot="21134795">
            <a:off x="2166783" y="969486"/>
            <a:ext cx="551985" cy="923330"/>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54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267946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2901" y="526849"/>
            <a:ext cx="3886200" cy="31527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57197">
            <a:off x="508215" y="1623777"/>
            <a:ext cx="7718005" cy="3004069"/>
          </a:xfrm>
          <a:prstGeom prst="rect">
            <a:avLst/>
          </a:prstGeom>
        </p:spPr>
      </p:pic>
      <p:sp>
        <p:nvSpPr>
          <p:cNvPr id="2" name="TextBox 1"/>
          <p:cNvSpPr txBox="1"/>
          <p:nvPr/>
        </p:nvSpPr>
        <p:spPr>
          <a:xfrm rot="765039">
            <a:off x="1887031" y="2340981"/>
            <a:ext cx="5870929" cy="1569660"/>
          </a:xfrm>
          <a:prstGeom prst="rect">
            <a:avLst/>
          </a:prstGeom>
          <a:noFill/>
        </p:spPr>
        <p:txBody>
          <a:bodyPr wrap="square" rtlCol="0">
            <a:spAutoFit/>
          </a:bodyPr>
          <a:lstStyle/>
          <a:p>
            <a:r>
              <a:rPr lang="en-US" sz="4800" dirty="0">
                <a:latin typeface="Kelson" panose="02000506000000020004" pitchFamily="50" charset="0"/>
              </a:rPr>
              <a:t>T</a:t>
            </a:r>
            <a:r>
              <a:rPr lang="en-US" sz="4800" dirty="0" smtClean="0">
                <a:latin typeface="Kelson" panose="02000506000000020004" pitchFamily="50" charset="0"/>
              </a:rPr>
              <a:t>he school holidays begin tomorrow!</a:t>
            </a:r>
            <a:endParaRPr lang="en-US" sz="4800" dirty="0">
              <a:latin typeface="Kelson" panose="02000506000000020004" pitchFamily="50"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1538" b="20805"/>
          <a:stretch/>
        </p:blipFill>
        <p:spPr>
          <a:xfrm rot="16200000">
            <a:off x="7090810" y="4808412"/>
            <a:ext cx="2255708" cy="185067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30634">
            <a:off x="428101" y="4475883"/>
            <a:ext cx="1661640" cy="1956581"/>
          </a:xfrm>
          <a:prstGeom prst="rect">
            <a:avLst/>
          </a:prstGeom>
        </p:spPr>
      </p:pic>
      <p:sp>
        <p:nvSpPr>
          <p:cNvPr id="7" name="TextBox 6"/>
          <p:cNvSpPr txBox="1"/>
          <p:nvPr/>
        </p:nvSpPr>
        <p:spPr>
          <a:xfrm rot="19486354">
            <a:off x="1022847" y="5129907"/>
            <a:ext cx="551985" cy="707886"/>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0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105202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2530">
            <a:off x="478513" y="1297277"/>
            <a:ext cx="8109443" cy="3712441"/>
          </a:xfrm>
          <a:prstGeom prst="rect">
            <a:avLst/>
          </a:prstGeom>
        </p:spPr>
      </p:pic>
      <p:sp>
        <p:nvSpPr>
          <p:cNvPr id="2" name="TextBox 1"/>
          <p:cNvSpPr txBox="1"/>
          <p:nvPr/>
        </p:nvSpPr>
        <p:spPr>
          <a:xfrm rot="21352894">
            <a:off x="2043634" y="1473889"/>
            <a:ext cx="6997288" cy="3170099"/>
          </a:xfrm>
          <a:prstGeom prst="rect">
            <a:avLst/>
          </a:prstGeom>
          <a:noFill/>
        </p:spPr>
        <p:txBody>
          <a:bodyPr wrap="square" rtlCol="0">
            <a:spAutoFit/>
          </a:bodyPr>
          <a:lstStyle/>
          <a:p>
            <a:r>
              <a:rPr lang="en-US" sz="4000" dirty="0">
                <a:latin typeface="Kelson" panose="02000506000000020004" pitchFamily="50" charset="0"/>
              </a:rPr>
              <a:t>Your best friend has made another friend. </a:t>
            </a:r>
          </a:p>
          <a:p>
            <a:r>
              <a:rPr lang="en-US" sz="4000" dirty="0">
                <a:latin typeface="Kelson" panose="02000506000000020004" pitchFamily="50" charset="0"/>
              </a:rPr>
              <a:t>They play together at </a:t>
            </a:r>
          </a:p>
          <a:p>
            <a:r>
              <a:rPr lang="en-US" sz="4000" dirty="0">
                <a:latin typeface="Kelson" panose="02000506000000020004" pitchFamily="50" charset="0"/>
              </a:rPr>
              <a:t>playtime but don’t want </a:t>
            </a:r>
          </a:p>
          <a:p>
            <a:r>
              <a:rPr lang="en-US" sz="4000" dirty="0">
                <a:latin typeface="Kelson" panose="02000506000000020004" pitchFamily="50" charset="0"/>
              </a:rPr>
              <a:t>you to join in.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 y="16659"/>
            <a:ext cx="2218438" cy="19321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6790"/>
          <a:stretch/>
        </p:blipFill>
        <p:spPr>
          <a:xfrm>
            <a:off x="6552131" y="3411024"/>
            <a:ext cx="2845087" cy="31527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67781">
            <a:off x="4414627" y="4497260"/>
            <a:ext cx="2255301" cy="2302845"/>
          </a:xfrm>
          <a:prstGeom prst="rect">
            <a:avLst/>
          </a:prstGeom>
        </p:spPr>
      </p:pic>
      <p:sp>
        <p:nvSpPr>
          <p:cNvPr id="8" name="TextBox 7"/>
          <p:cNvSpPr txBox="1"/>
          <p:nvPr/>
        </p:nvSpPr>
        <p:spPr>
          <a:xfrm rot="21170777">
            <a:off x="5338263" y="5350392"/>
            <a:ext cx="551985" cy="830997"/>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8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407612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1034">
            <a:off x="297373" y="2164420"/>
            <a:ext cx="8589004" cy="3576683"/>
          </a:xfrm>
          <a:prstGeom prst="rect">
            <a:avLst/>
          </a:prstGeom>
        </p:spPr>
      </p:pic>
      <p:sp>
        <p:nvSpPr>
          <p:cNvPr id="2" name="TextBox 1"/>
          <p:cNvSpPr txBox="1"/>
          <p:nvPr/>
        </p:nvSpPr>
        <p:spPr>
          <a:xfrm rot="477070">
            <a:off x="1770106" y="2916690"/>
            <a:ext cx="6997288" cy="2308324"/>
          </a:xfrm>
          <a:prstGeom prst="rect">
            <a:avLst/>
          </a:prstGeom>
          <a:noFill/>
        </p:spPr>
        <p:txBody>
          <a:bodyPr wrap="square" rtlCol="0">
            <a:spAutoFit/>
          </a:bodyPr>
          <a:lstStyle/>
          <a:p>
            <a:r>
              <a:rPr lang="en-US" sz="4800" dirty="0">
                <a:latin typeface="Kelson" panose="02000506000000020004" pitchFamily="50" charset="0"/>
              </a:rPr>
              <a:t>You tried really hard but still got lots of spellings wrong in your test.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935" t="14086"/>
          <a:stretch/>
        </p:blipFill>
        <p:spPr>
          <a:xfrm>
            <a:off x="-7200" y="8505"/>
            <a:ext cx="3171523" cy="27268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31178" flipH="1">
            <a:off x="7055462" y="942135"/>
            <a:ext cx="1989887" cy="2343092"/>
          </a:xfrm>
          <a:prstGeom prst="rect">
            <a:avLst/>
          </a:prstGeom>
        </p:spPr>
      </p:pic>
      <p:sp>
        <p:nvSpPr>
          <p:cNvPr id="6" name="TextBox 5"/>
          <p:cNvSpPr txBox="1"/>
          <p:nvPr/>
        </p:nvSpPr>
        <p:spPr>
          <a:xfrm rot="19661138">
            <a:off x="7730244" y="1861110"/>
            <a:ext cx="551985" cy="707886"/>
          </a:xfrm>
          <a:prstGeom prst="rect">
            <a:avLst/>
          </a:prstGeom>
          <a:noFill/>
          <a:effectLst>
            <a:outerShdw blurRad="50800" dist="50800" dir="5400000" algn="ctr" rotWithShape="0">
              <a:srgbClr val="000000">
                <a:alpha val="0"/>
              </a:srgbClr>
            </a:outerShdw>
          </a:effectLst>
        </p:spPr>
        <p:txBody>
          <a:bodyPr wrap="square" rtlCol="0">
            <a:spAutoFit/>
          </a:bodyPr>
          <a:lstStyle/>
          <a:p>
            <a:r>
              <a:rPr lang="en-GB" sz="40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0636958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1298</TotalTime>
  <Words>398</Words>
  <Application>Microsoft Office PowerPoint</Application>
  <PresentationFormat>On-screen Show (4:3)</PresentationFormat>
  <Paragraphs>55</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Kelson</vt:lpstr>
      <vt:lpstr>Calibri</vt:lpstr>
      <vt:lpstr>1_Office Theme</vt:lpstr>
      <vt:lpstr>PowerPoint Presentation</vt:lpstr>
      <vt:lpstr>  Listen to the following situations and try to act out how you would feel in each one. Think about your face as well as your body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Now think about the scenarios  you acted out…</vt:lpstr>
      <vt:lpstr>With your partner or group, look at the scenario you’ve been given.   What would be the best way to react, so that it is the nicest situation that can be for you and those around you?</vt:lpstr>
      <vt:lpstr>PowerPoint Presentation</vt:lpstr>
    </vt:vector>
  </TitlesOfParts>
  <Company>Bromwood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Beano Studios</dc:creator>
  <cp:lastModifiedBy>Fiona Hickley</cp:lastModifiedBy>
  <cp:revision>52</cp:revision>
  <dcterms:created xsi:type="dcterms:W3CDTF">2018-12-06T09:35:14Z</dcterms:created>
  <dcterms:modified xsi:type="dcterms:W3CDTF">2019-07-15T14:35:29Z</dcterms:modified>
</cp:coreProperties>
</file>