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9"/>
  </p:notesMasterIdLst>
  <p:handoutMasterIdLst>
    <p:handoutMasterId r:id="rId10"/>
  </p:handoutMasterIdLst>
  <p:sldIdLst>
    <p:sldId id="269" r:id="rId2"/>
    <p:sldId id="261" r:id="rId3"/>
    <p:sldId id="265" r:id="rId4"/>
    <p:sldId id="266" r:id="rId5"/>
    <p:sldId id="262" r:id="rId6"/>
    <p:sldId id="260"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2761"/>
  </p:normalViewPr>
  <p:slideViewPr>
    <p:cSldViewPr snapToGrid="0" snapToObjects="1">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8E4431-9F45-4BE2-A442-250935AEE529}" type="slidenum">
              <a:rPr lang="en-GB" smtClean="0"/>
              <a:t>‹#›</a:t>
            </a:fld>
            <a:endParaRPr lang="en-GB"/>
          </a:p>
        </p:txBody>
      </p:sp>
    </p:spTree>
    <p:extLst>
      <p:ext uri="{BB962C8B-B14F-4D97-AF65-F5344CB8AC3E}">
        <p14:creationId xmlns:p14="http://schemas.microsoft.com/office/powerpoint/2010/main" val="2934478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968BF-21A9-3140-976C-319F994EB0F7}" type="datetimeFigureOut">
              <a:rPr lang="en-US" smtClean="0"/>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658C3-39E2-794E-A1D1-1112FBD9B382}" type="slidenum">
              <a:rPr lang="en-US" smtClean="0"/>
              <a:t>‹#›</a:t>
            </a:fld>
            <a:endParaRPr lang="en-US"/>
          </a:p>
        </p:txBody>
      </p:sp>
    </p:spTree>
    <p:extLst>
      <p:ext uri="{BB962C8B-B14F-4D97-AF65-F5344CB8AC3E}">
        <p14:creationId xmlns:p14="http://schemas.microsoft.com/office/powerpoint/2010/main" val="2350360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185056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320539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142740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718662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4CA858-0068-3F44-9922-290FBE3951E3}"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389940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251219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4CA858-0068-3F44-9922-290FBE3951E3}"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254195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4CA858-0068-3F44-9922-290FBE3951E3}"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162520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4CA858-0068-3F44-9922-290FBE3951E3}"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322717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47220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4CA858-0068-3F44-9922-290FBE3951E3}"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4E571-4281-AD48-BAA5-0F40472760F7}" type="slidenum">
              <a:rPr lang="en-US" smtClean="0"/>
              <a:t>‹#›</a:t>
            </a:fld>
            <a:endParaRPr lang="en-US"/>
          </a:p>
        </p:txBody>
      </p:sp>
    </p:spTree>
    <p:extLst>
      <p:ext uri="{BB962C8B-B14F-4D97-AF65-F5344CB8AC3E}">
        <p14:creationId xmlns:p14="http://schemas.microsoft.com/office/powerpoint/2010/main" val="2817566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CA858-0068-3F44-9922-290FBE3951E3}" type="datetimeFigureOut">
              <a:rPr lang="en-US" smtClean="0"/>
              <a:t>7/15/2019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4E571-4281-AD48-BAA5-0F40472760F7}" type="slidenum">
              <a:rPr lang="en-US" smtClean="0"/>
              <a:t>‹#›</a:t>
            </a:fld>
            <a:endParaRPr lang="en-US"/>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524000" y="6476073"/>
            <a:ext cx="1512000" cy="381927"/>
          </a:xfrm>
          <a:prstGeom prst="rect">
            <a:avLst/>
          </a:prstGeom>
        </p:spPr>
      </p:pic>
    </p:spTree>
    <p:extLst>
      <p:ext uri="{BB962C8B-B14F-4D97-AF65-F5344CB8AC3E}">
        <p14:creationId xmlns:p14="http://schemas.microsoft.com/office/powerpoint/2010/main" val="172139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uY33NDKTLT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1081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smtClean="0">
                <a:latin typeface="Kelson" panose="02000506000000020004" pitchFamily="50" charset="0"/>
              </a:rPr>
              <a:t>BOUNCEBACKABILITY</a:t>
            </a:r>
            <a:endParaRPr lang="en-GB" b="1" dirty="0">
              <a:latin typeface="Kelson" panose="02000506000000020004" pitchFamily="50" charset="0"/>
            </a:endParaRPr>
          </a:p>
        </p:txBody>
      </p:sp>
      <p:sp>
        <p:nvSpPr>
          <p:cNvPr id="9" name="Content Placeholder 2"/>
          <p:cNvSpPr txBox="1">
            <a:spLocks/>
          </p:cNvSpPr>
          <p:nvPr/>
        </p:nvSpPr>
        <p:spPr>
          <a:xfrm>
            <a:off x="583809" y="4958862"/>
            <a:ext cx="8229600" cy="1039903"/>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dirty="0" smtClean="0">
                <a:latin typeface="Kelson" panose="02000506000000020004" pitchFamily="50" charset="0"/>
              </a:rPr>
              <a:t>5. Understanding Change</a:t>
            </a:r>
            <a:endParaRPr lang="en-GB" dirty="0">
              <a:latin typeface="Kelson" panose="02000506000000020004" pitchFamily="50" charset="0"/>
            </a:endParaRPr>
          </a:p>
        </p:txBody>
      </p:sp>
      <p:pic>
        <p:nvPicPr>
          <p:cNvPr id="2" name="uY33NDKTLTk"/>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1888280" y="1663066"/>
            <a:ext cx="5367438" cy="3295796"/>
          </a:xfrm>
          <a:prstGeom prst="rect">
            <a:avLst/>
          </a:prstGeom>
        </p:spPr>
      </p:pic>
    </p:spTree>
    <p:extLst>
      <p:ext uri="{BB962C8B-B14F-4D97-AF65-F5344CB8AC3E}">
        <p14:creationId xmlns:p14="http://schemas.microsoft.com/office/powerpoint/2010/main" val="2844454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62" y="504421"/>
            <a:ext cx="8229600" cy="1143000"/>
          </a:xfrm>
        </p:spPr>
        <p:txBody>
          <a:bodyPr>
            <a:normAutofit fontScale="90000"/>
          </a:bodyPr>
          <a:lstStyle/>
          <a:p>
            <a:r>
              <a:rPr lang="en-US" b="1" dirty="0">
                <a:latin typeface="Kelson" panose="02000506000000020004" pitchFamily="50" charset="0"/>
              </a:rPr>
              <a:t>Can you unscramble these difficult situations?</a:t>
            </a:r>
          </a:p>
        </p:txBody>
      </p:sp>
      <p:sp>
        <p:nvSpPr>
          <p:cNvPr id="5" name="TextBox 4"/>
          <p:cNvSpPr txBox="1"/>
          <p:nvPr/>
        </p:nvSpPr>
        <p:spPr>
          <a:xfrm>
            <a:off x="757308" y="2686537"/>
            <a:ext cx="2224874"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lsoing</a:t>
            </a:r>
            <a:r>
              <a:rPr lang="en-US" sz="2000" dirty="0">
                <a:latin typeface="Kelson" panose="02000506000000020004" pitchFamily="50" charset="0"/>
              </a:rPr>
              <a:t> a </a:t>
            </a:r>
            <a:r>
              <a:rPr lang="en-US" sz="2000" dirty="0" err="1">
                <a:latin typeface="Kelson" panose="02000506000000020004" pitchFamily="50" charset="0"/>
              </a:rPr>
              <a:t>ept</a:t>
            </a:r>
            <a:endParaRPr lang="en-US" sz="2000" dirty="0">
              <a:latin typeface="Kelson" panose="02000506000000020004" pitchFamily="50" charset="0"/>
            </a:endParaRPr>
          </a:p>
        </p:txBody>
      </p:sp>
      <p:sp>
        <p:nvSpPr>
          <p:cNvPr id="6" name="TextBox 5"/>
          <p:cNvSpPr txBox="1"/>
          <p:nvPr/>
        </p:nvSpPr>
        <p:spPr>
          <a:xfrm>
            <a:off x="2714132" y="3411121"/>
            <a:ext cx="2877870"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igettng</a:t>
            </a:r>
            <a:r>
              <a:rPr lang="en-US" sz="2000" dirty="0">
                <a:latin typeface="Kelson" panose="02000506000000020004" pitchFamily="50" charset="0"/>
              </a:rPr>
              <a:t> a </a:t>
            </a:r>
            <a:r>
              <a:rPr lang="en-US" sz="2000" dirty="0" err="1">
                <a:latin typeface="Kelson" panose="02000506000000020004" pitchFamily="50" charset="0"/>
              </a:rPr>
              <a:t>enw</a:t>
            </a:r>
            <a:r>
              <a:rPr lang="en-US" sz="2000" dirty="0">
                <a:latin typeface="Kelson" panose="02000506000000020004" pitchFamily="50" charset="0"/>
              </a:rPr>
              <a:t> </a:t>
            </a:r>
            <a:r>
              <a:rPr lang="en-US" sz="2000" dirty="0" err="1">
                <a:latin typeface="Kelson" panose="02000506000000020004" pitchFamily="50" charset="0"/>
              </a:rPr>
              <a:t>ceather</a:t>
            </a:r>
            <a:endParaRPr lang="en-US" sz="2000" dirty="0">
              <a:latin typeface="Kelson" panose="02000506000000020004" pitchFamily="50" charset="0"/>
            </a:endParaRPr>
          </a:p>
        </p:txBody>
      </p:sp>
      <p:sp>
        <p:nvSpPr>
          <p:cNvPr id="7" name="TextBox 6"/>
          <p:cNvSpPr txBox="1"/>
          <p:nvPr/>
        </p:nvSpPr>
        <p:spPr>
          <a:xfrm>
            <a:off x="3367128" y="1988310"/>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mgovin</a:t>
            </a:r>
            <a:r>
              <a:rPr lang="en-US" sz="2000" dirty="0">
                <a:latin typeface="Kelson" panose="02000506000000020004" pitchFamily="50" charset="0"/>
              </a:rPr>
              <a:t> to a </a:t>
            </a:r>
            <a:r>
              <a:rPr lang="en-US" sz="2000" dirty="0" err="1">
                <a:latin typeface="Kelson" panose="02000506000000020004" pitchFamily="50" charset="0"/>
              </a:rPr>
              <a:t>ewn</a:t>
            </a:r>
            <a:r>
              <a:rPr lang="en-US" sz="2000" dirty="0">
                <a:latin typeface="Kelson" panose="02000506000000020004" pitchFamily="50" charset="0"/>
              </a:rPr>
              <a:t> </a:t>
            </a:r>
            <a:r>
              <a:rPr lang="en-US" sz="2000" dirty="0" err="1">
                <a:latin typeface="Kelson" panose="02000506000000020004" pitchFamily="50" charset="0"/>
              </a:rPr>
              <a:t>scholo</a:t>
            </a:r>
            <a:endParaRPr lang="en-US" sz="2000" dirty="0">
              <a:latin typeface="Kelson" panose="02000506000000020004" pitchFamily="50" charset="0"/>
            </a:endParaRPr>
          </a:p>
        </p:txBody>
      </p:sp>
      <p:sp>
        <p:nvSpPr>
          <p:cNvPr id="8" name="TextBox 7"/>
          <p:cNvSpPr txBox="1"/>
          <p:nvPr/>
        </p:nvSpPr>
        <p:spPr>
          <a:xfrm>
            <a:off x="6072618" y="2506250"/>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Gitteng</a:t>
            </a:r>
            <a:r>
              <a:rPr lang="en-US" sz="2000" dirty="0">
                <a:latin typeface="Kelson" panose="02000506000000020004" pitchFamily="50" charset="0"/>
              </a:rPr>
              <a:t> a </a:t>
            </a:r>
            <a:r>
              <a:rPr lang="en-US" sz="2000" dirty="0" err="1">
                <a:latin typeface="Kelson" panose="02000506000000020004" pitchFamily="50" charset="0"/>
              </a:rPr>
              <a:t>nwe</a:t>
            </a:r>
            <a:r>
              <a:rPr lang="en-US" sz="2000" dirty="0">
                <a:latin typeface="Kelson" panose="02000506000000020004" pitchFamily="50" charset="0"/>
              </a:rPr>
              <a:t> </a:t>
            </a:r>
            <a:r>
              <a:rPr lang="en-US" sz="2000" dirty="0" err="1">
                <a:latin typeface="Kelson" panose="02000506000000020004" pitchFamily="50" charset="0"/>
              </a:rPr>
              <a:t>pipul</a:t>
            </a:r>
            <a:r>
              <a:rPr lang="en-US" sz="2000" dirty="0">
                <a:latin typeface="Kelson" panose="02000506000000020004" pitchFamily="50" charset="0"/>
              </a:rPr>
              <a:t> in </a:t>
            </a:r>
            <a:r>
              <a:rPr lang="en-US" sz="2000" dirty="0" err="1">
                <a:latin typeface="Kelson" panose="02000506000000020004" pitchFamily="50" charset="0"/>
              </a:rPr>
              <a:t>oyur</a:t>
            </a:r>
            <a:r>
              <a:rPr lang="en-US" sz="2000" dirty="0">
                <a:latin typeface="Kelson" panose="02000506000000020004" pitchFamily="50" charset="0"/>
              </a:rPr>
              <a:t> </a:t>
            </a:r>
            <a:r>
              <a:rPr lang="en-US" sz="2000" dirty="0" err="1">
                <a:latin typeface="Kelson" panose="02000506000000020004" pitchFamily="50" charset="0"/>
              </a:rPr>
              <a:t>calss</a:t>
            </a:r>
            <a:endParaRPr lang="en-US" sz="2000" dirty="0">
              <a:latin typeface="Kelson" panose="02000506000000020004" pitchFamily="50" charset="0"/>
            </a:endParaRPr>
          </a:p>
        </p:txBody>
      </p:sp>
      <p:sp>
        <p:nvSpPr>
          <p:cNvPr id="9" name="TextBox 8"/>
          <p:cNvSpPr txBox="1"/>
          <p:nvPr/>
        </p:nvSpPr>
        <p:spPr>
          <a:xfrm>
            <a:off x="6180572" y="3860624"/>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Nmovig</a:t>
            </a:r>
            <a:r>
              <a:rPr lang="en-US" sz="2000" dirty="0">
                <a:latin typeface="Kelson" panose="02000506000000020004" pitchFamily="50" charset="0"/>
              </a:rPr>
              <a:t> </a:t>
            </a:r>
            <a:r>
              <a:rPr lang="en-US" sz="2000" dirty="0" err="1">
                <a:latin typeface="Kelson" panose="02000506000000020004" pitchFamily="50" charset="0"/>
              </a:rPr>
              <a:t>pu</a:t>
            </a:r>
            <a:r>
              <a:rPr lang="en-US" sz="2000" dirty="0">
                <a:latin typeface="Kelson" panose="02000506000000020004" pitchFamily="50" charset="0"/>
              </a:rPr>
              <a:t> </a:t>
            </a:r>
            <a:r>
              <a:rPr lang="en-US" sz="2000" dirty="0" err="1">
                <a:latin typeface="Kelson" panose="02000506000000020004" pitchFamily="50" charset="0"/>
              </a:rPr>
              <a:t>ot</a:t>
            </a:r>
            <a:r>
              <a:rPr lang="en-US" sz="2000" dirty="0">
                <a:latin typeface="Kelson" panose="02000506000000020004" pitchFamily="50" charset="0"/>
              </a:rPr>
              <a:t> a wen </a:t>
            </a:r>
            <a:r>
              <a:rPr lang="en-US" sz="2000" dirty="0" err="1">
                <a:latin typeface="Kelson" panose="02000506000000020004" pitchFamily="50" charset="0"/>
              </a:rPr>
              <a:t>yaer</a:t>
            </a:r>
            <a:r>
              <a:rPr lang="en-US" sz="2000" dirty="0">
                <a:latin typeface="Kelson" panose="02000506000000020004" pitchFamily="50" charset="0"/>
              </a:rPr>
              <a:t> </a:t>
            </a:r>
            <a:r>
              <a:rPr lang="en-US" sz="2000" dirty="0" err="1">
                <a:latin typeface="Kelson" panose="02000506000000020004" pitchFamily="50" charset="0"/>
              </a:rPr>
              <a:t>grupo</a:t>
            </a:r>
            <a:endParaRPr lang="en-US" sz="2000" dirty="0">
              <a:latin typeface="Kelson" panose="02000506000000020004" pitchFamily="50" charset="0"/>
            </a:endParaRPr>
          </a:p>
        </p:txBody>
      </p:sp>
      <p:sp>
        <p:nvSpPr>
          <p:cNvPr id="10" name="TextBox 9"/>
          <p:cNvSpPr txBox="1"/>
          <p:nvPr/>
        </p:nvSpPr>
        <p:spPr>
          <a:xfrm>
            <a:off x="1601695" y="4139059"/>
            <a:ext cx="2224874"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ingmov</a:t>
            </a:r>
            <a:r>
              <a:rPr lang="en-US" sz="2000" dirty="0">
                <a:latin typeface="Kelson" panose="02000506000000020004" pitchFamily="50" charset="0"/>
              </a:rPr>
              <a:t> </a:t>
            </a:r>
            <a:r>
              <a:rPr lang="en-US" sz="2000" dirty="0" err="1">
                <a:latin typeface="Kelson" panose="02000506000000020004" pitchFamily="50" charset="0"/>
              </a:rPr>
              <a:t>oushe</a:t>
            </a:r>
            <a:endParaRPr lang="en-US" sz="2000" dirty="0">
              <a:latin typeface="Kelson" panose="02000506000000020004" pitchFamily="50" charset="0"/>
            </a:endParaRPr>
          </a:p>
        </p:txBody>
      </p:sp>
      <p:sp>
        <p:nvSpPr>
          <p:cNvPr id="11" name="TextBox 10"/>
          <p:cNvSpPr txBox="1"/>
          <p:nvPr/>
        </p:nvSpPr>
        <p:spPr>
          <a:xfrm>
            <a:off x="1954176" y="5595248"/>
            <a:ext cx="2674698"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a:latin typeface="Kelson" panose="02000506000000020004" pitchFamily="50" charset="0"/>
              </a:rPr>
              <a:t>A </a:t>
            </a:r>
            <a:r>
              <a:rPr lang="en-US" sz="2000" dirty="0" err="1">
                <a:latin typeface="Kelson" panose="02000506000000020004" pitchFamily="50" charset="0"/>
              </a:rPr>
              <a:t>freind</a:t>
            </a:r>
            <a:r>
              <a:rPr lang="en-US" sz="2000" dirty="0">
                <a:latin typeface="Kelson" panose="02000506000000020004" pitchFamily="50" charset="0"/>
              </a:rPr>
              <a:t> </a:t>
            </a:r>
            <a:r>
              <a:rPr lang="en-US" sz="2000" dirty="0" err="1">
                <a:latin typeface="Kelson" panose="02000506000000020004" pitchFamily="50" charset="0"/>
              </a:rPr>
              <a:t>vmoing</a:t>
            </a:r>
            <a:r>
              <a:rPr lang="en-US" sz="2000" dirty="0">
                <a:latin typeface="Kelson" panose="02000506000000020004" pitchFamily="50" charset="0"/>
              </a:rPr>
              <a:t> </a:t>
            </a:r>
            <a:r>
              <a:rPr lang="en-US" sz="2000" dirty="0" err="1">
                <a:latin typeface="Kelson" panose="02000506000000020004" pitchFamily="50" charset="0"/>
              </a:rPr>
              <a:t>aawy</a:t>
            </a:r>
            <a:endParaRPr lang="en-US" sz="2000" dirty="0">
              <a:latin typeface="Kelson" panose="02000506000000020004" pitchFamily="50" charset="0"/>
            </a:endParaRPr>
          </a:p>
        </p:txBody>
      </p:sp>
      <p:sp>
        <p:nvSpPr>
          <p:cNvPr id="12" name="TextBox 11"/>
          <p:cNvSpPr txBox="1"/>
          <p:nvPr/>
        </p:nvSpPr>
        <p:spPr>
          <a:xfrm>
            <a:off x="3495790" y="4794715"/>
            <a:ext cx="2514668"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sparent</a:t>
            </a:r>
            <a:r>
              <a:rPr lang="en-US" sz="2000" dirty="0">
                <a:latin typeface="Kelson" panose="02000506000000020004" pitchFamily="50" charset="0"/>
              </a:rPr>
              <a:t> </a:t>
            </a:r>
            <a:r>
              <a:rPr lang="en-US" sz="2000" dirty="0" err="1">
                <a:latin typeface="Kelson" panose="02000506000000020004" pitchFamily="50" charset="0"/>
              </a:rPr>
              <a:t>steparaing</a:t>
            </a:r>
            <a:endParaRPr lang="en-US" sz="2000" dirty="0">
              <a:latin typeface="Kelson" panose="02000506000000020004" pitchFamily="50" charset="0"/>
            </a:endParaRPr>
          </a:p>
        </p:txBody>
      </p:sp>
      <p:sp>
        <p:nvSpPr>
          <p:cNvPr id="13" name="TextBox 12"/>
          <p:cNvSpPr txBox="1"/>
          <p:nvPr/>
        </p:nvSpPr>
        <p:spPr>
          <a:xfrm>
            <a:off x="6180572" y="5276692"/>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dirty="0" err="1">
                <a:latin typeface="Kelson" panose="02000506000000020004" pitchFamily="50" charset="0"/>
              </a:rPr>
              <a:t>Gnettig</a:t>
            </a:r>
            <a:r>
              <a:rPr lang="en-US" sz="2000" dirty="0">
                <a:latin typeface="Kelson" panose="02000506000000020004" pitchFamily="50" charset="0"/>
              </a:rPr>
              <a:t> a </a:t>
            </a:r>
            <a:r>
              <a:rPr lang="en-US" sz="2000" dirty="0" err="1">
                <a:latin typeface="Kelson" panose="02000506000000020004" pitchFamily="50" charset="0"/>
              </a:rPr>
              <a:t>ewn</a:t>
            </a:r>
            <a:r>
              <a:rPr lang="en-US" sz="2000" dirty="0">
                <a:latin typeface="Kelson" panose="02000506000000020004" pitchFamily="50" charset="0"/>
              </a:rPr>
              <a:t> </a:t>
            </a:r>
            <a:r>
              <a:rPr lang="en-US" sz="2000" dirty="0" err="1">
                <a:latin typeface="Kelson" panose="02000506000000020004" pitchFamily="50" charset="0"/>
              </a:rPr>
              <a:t>brethor</a:t>
            </a:r>
            <a:r>
              <a:rPr lang="en-US" sz="2000" dirty="0">
                <a:latin typeface="Kelson" panose="02000506000000020004" pitchFamily="50" charset="0"/>
              </a:rPr>
              <a:t> or </a:t>
            </a:r>
            <a:r>
              <a:rPr lang="en-US" sz="2000" dirty="0" err="1">
                <a:latin typeface="Kelson" panose="02000506000000020004" pitchFamily="50" charset="0"/>
              </a:rPr>
              <a:t>sestir</a:t>
            </a:r>
            <a:r>
              <a:rPr lang="en-US" sz="2000" dirty="0">
                <a:latin typeface="Kelson" panose="02000506000000020004" pitchFamily="50"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9099" y="1579983"/>
            <a:ext cx="852694" cy="742669"/>
          </a:xfrm>
          <a:prstGeom prst="rect">
            <a:avLst/>
          </a:prstGeom>
        </p:spPr>
      </p:pic>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56897"/>
          <a:stretch/>
        </p:blipFill>
        <p:spPr>
          <a:xfrm rot="10800000">
            <a:off x="0" y="492503"/>
            <a:ext cx="1202063" cy="24289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0" y="3430436"/>
            <a:ext cx="1430516" cy="2905218"/>
          </a:xfrm>
          <a:prstGeom prst="rect">
            <a:avLst/>
          </a:prstGeom>
        </p:spPr>
      </p:pic>
    </p:spTree>
    <p:extLst>
      <p:ext uri="{BB962C8B-B14F-4D97-AF65-F5344CB8AC3E}">
        <p14:creationId xmlns:p14="http://schemas.microsoft.com/office/powerpoint/2010/main" val="1303899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255471">
            <a:off x="55562" y="2890365"/>
            <a:ext cx="560590" cy="176657"/>
          </a:xfrm>
          <a:prstGeom prst="rect">
            <a:avLst/>
          </a:prstGeom>
        </p:spPr>
      </p:pic>
      <p:sp>
        <p:nvSpPr>
          <p:cNvPr id="2" name="Title 1"/>
          <p:cNvSpPr>
            <a:spLocks noGrp="1"/>
          </p:cNvSpPr>
          <p:nvPr>
            <p:ph type="title"/>
          </p:nvPr>
        </p:nvSpPr>
        <p:spPr>
          <a:xfrm>
            <a:off x="335857" y="595840"/>
            <a:ext cx="8229600" cy="1143000"/>
          </a:xfrm>
        </p:spPr>
        <p:txBody>
          <a:bodyPr>
            <a:noAutofit/>
          </a:bodyPr>
          <a:lstStyle/>
          <a:p>
            <a:r>
              <a:rPr lang="en-US" sz="2400" b="1" dirty="0">
                <a:latin typeface="Kelson" panose="02000506000000020004" pitchFamily="50" charset="0"/>
              </a:rPr>
              <a:t>Lots of things around us change all the time. </a:t>
            </a:r>
            <a:r>
              <a:rPr lang="en-US" sz="2400" b="1" dirty="0" smtClean="0">
                <a:latin typeface="Kelson" panose="02000506000000020004" pitchFamily="50" charset="0"/>
              </a:rPr>
              <a:t/>
            </a:r>
            <a:br>
              <a:rPr lang="en-US" sz="2400" b="1" dirty="0" smtClean="0">
                <a:latin typeface="Kelson" panose="02000506000000020004" pitchFamily="50" charset="0"/>
              </a:rPr>
            </a:br>
            <a:r>
              <a:rPr lang="en-US" sz="2400" b="1" dirty="0" smtClean="0">
                <a:latin typeface="Kelson" panose="02000506000000020004" pitchFamily="50" charset="0"/>
              </a:rPr>
              <a:t>Change </a:t>
            </a:r>
            <a:r>
              <a:rPr lang="en-US" sz="2400" b="1" dirty="0">
                <a:latin typeface="Kelson" panose="02000506000000020004" pitchFamily="50" charset="0"/>
              </a:rPr>
              <a:t>can be super exciting! But it can also be scary and uncomfortable. </a:t>
            </a:r>
          </a:p>
        </p:txBody>
      </p:sp>
      <p:sp>
        <p:nvSpPr>
          <p:cNvPr id="5" name="TextBox 4"/>
          <p:cNvSpPr txBox="1"/>
          <p:nvPr/>
        </p:nvSpPr>
        <p:spPr>
          <a:xfrm>
            <a:off x="611840" y="2299133"/>
            <a:ext cx="2224874"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a:t>soling a </a:t>
            </a:r>
            <a:r>
              <a:rPr lang="en-US" dirty="0" err="1"/>
              <a:t>ept</a:t>
            </a:r>
            <a:endParaRPr lang="en-US" dirty="0"/>
          </a:p>
        </p:txBody>
      </p:sp>
      <p:sp>
        <p:nvSpPr>
          <p:cNvPr id="6" name="TextBox 5"/>
          <p:cNvSpPr txBox="1"/>
          <p:nvPr/>
        </p:nvSpPr>
        <p:spPr>
          <a:xfrm>
            <a:off x="2836714" y="3165377"/>
            <a:ext cx="2224874" cy="369332"/>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err="1"/>
              <a:t>ingettg</a:t>
            </a:r>
            <a:r>
              <a:rPr lang="en-US" dirty="0"/>
              <a:t> a </a:t>
            </a:r>
            <a:r>
              <a:rPr lang="en-US" dirty="0" err="1"/>
              <a:t>enw</a:t>
            </a:r>
            <a:r>
              <a:rPr lang="en-US" dirty="0"/>
              <a:t> </a:t>
            </a:r>
            <a:r>
              <a:rPr lang="en-US" dirty="0" err="1"/>
              <a:t>ceather</a:t>
            </a:r>
            <a:endParaRPr lang="en-US" dirty="0"/>
          </a:p>
        </p:txBody>
      </p:sp>
      <p:sp>
        <p:nvSpPr>
          <p:cNvPr id="8" name="TextBox 7"/>
          <p:cNvSpPr txBox="1"/>
          <p:nvPr/>
        </p:nvSpPr>
        <p:spPr>
          <a:xfrm>
            <a:off x="6270803" y="2537027"/>
            <a:ext cx="2224874"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err="1"/>
              <a:t>Gitteng</a:t>
            </a:r>
            <a:r>
              <a:rPr lang="en-US" dirty="0"/>
              <a:t> a </a:t>
            </a:r>
            <a:r>
              <a:rPr lang="en-US" dirty="0" err="1"/>
              <a:t>nwe</a:t>
            </a:r>
            <a:r>
              <a:rPr lang="en-US" dirty="0"/>
              <a:t> </a:t>
            </a:r>
            <a:r>
              <a:rPr lang="en-US" dirty="0" err="1"/>
              <a:t>pipul</a:t>
            </a:r>
            <a:r>
              <a:rPr lang="en-US" dirty="0"/>
              <a:t> in </a:t>
            </a:r>
            <a:r>
              <a:rPr lang="en-US" dirty="0" err="1"/>
              <a:t>oyur</a:t>
            </a:r>
            <a:r>
              <a:rPr lang="en-US" dirty="0"/>
              <a:t> </a:t>
            </a:r>
            <a:r>
              <a:rPr lang="en-US" dirty="0" err="1"/>
              <a:t>calss</a:t>
            </a:r>
            <a:endParaRPr lang="en-US" dirty="0"/>
          </a:p>
        </p:txBody>
      </p:sp>
      <p:sp>
        <p:nvSpPr>
          <p:cNvPr id="9" name="TextBox 8"/>
          <p:cNvSpPr txBox="1"/>
          <p:nvPr/>
        </p:nvSpPr>
        <p:spPr>
          <a:xfrm>
            <a:off x="4833905" y="4009572"/>
            <a:ext cx="2224874"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err="1"/>
              <a:t>Nmovig</a:t>
            </a:r>
            <a:r>
              <a:rPr lang="en-US" dirty="0"/>
              <a:t> </a:t>
            </a:r>
            <a:r>
              <a:rPr lang="en-US" dirty="0" err="1"/>
              <a:t>pu</a:t>
            </a:r>
            <a:r>
              <a:rPr lang="en-US" dirty="0"/>
              <a:t> </a:t>
            </a:r>
            <a:r>
              <a:rPr lang="en-US" dirty="0" err="1"/>
              <a:t>ot</a:t>
            </a:r>
            <a:r>
              <a:rPr lang="en-US" dirty="0"/>
              <a:t> a wen yare </a:t>
            </a:r>
            <a:r>
              <a:rPr lang="en-US" dirty="0" err="1"/>
              <a:t>grupo</a:t>
            </a:r>
            <a:endParaRPr lang="en-US" dirty="0"/>
          </a:p>
        </p:txBody>
      </p:sp>
      <p:sp>
        <p:nvSpPr>
          <p:cNvPr id="14" name="TextBox 13"/>
          <p:cNvSpPr txBox="1"/>
          <p:nvPr/>
        </p:nvSpPr>
        <p:spPr>
          <a:xfrm>
            <a:off x="617030" y="2283744"/>
            <a:ext cx="2224874"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Losing a pet</a:t>
            </a:r>
          </a:p>
        </p:txBody>
      </p:sp>
      <p:sp>
        <p:nvSpPr>
          <p:cNvPr id="15" name="TextBox 14"/>
          <p:cNvSpPr txBox="1"/>
          <p:nvPr/>
        </p:nvSpPr>
        <p:spPr>
          <a:xfrm>
            <a:off x="2831524" y="2990894"/>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Getting a new teacher</a:t>
            </a:r>
          </a:p>
        </p:txBody>
      </p:sp>
      <p:sp>
        <p:nvSpPr>
          <p:cNvPr id="17" name="TextBox 16"/>
          <p:cNvSpPr txBox="1"/>
          <p:nvPr/>
        </p:nvSpPr>
        <p:spPr>
          <a:xfrm>
            <a:off x="6270803" y="2342426"/>
            <a:ext cx="2224874" cy="1015663"/>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Getting a new pupil in your class</a:t>
            </a:r>
          </a:p>
        </p:txBody>
      </p:sp>
      <p:sp>
        <p:nvSpPr>
          <p:cNvPr id="18" name="TextBox 17"/>
          <p:cNvSpPr txBox="1"/>
          <p:nvPr/>
        </p:nvSpPr>
        <p:spPr>
          <a:xfrm>
            <a:off x="4828715" y="3973588"/>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Moving up to a new year group</a:t>
            </a:r>
          </a:p>
        </p:txBody>
      </p:sp>
      <p:sp>
        <p:nvSpPr>
          <p:cNvPr id="19" name="TextBox 18"/>
          <p:cNvSpPr txBox="1"/>
          <p:nvPr/>
        </p:nvSpPr>
        <p:spPr>
          <a:xfrm>
            <a:off x="2114766" y="4124192"/>
            <a:ext cx="2224874"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Moving house</a:t>
            </a:r>
          </a:p>
        </p:txBody>
      </p:sp>
      <p:sp>
        <p:nvSpPr>
          <p:cNvPr id="20" name="TextBox 19"/>
          <p:cNvSpPr txBox="1"/>
          <p:nvPr/>
        </p:nvSpPr>
        <p:spPr>
          <a:xfrm>
            <a:off x="2534369" y="5820647"/>
            <a:ext cx="2757362"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b="1" dirty="0">
                <a:latin typeface="Kelson" panose="02000506000000020004" pitchFamily="50" charset="0"/>
              </a:rPr>
              <a:t>A friend </a:t>
            </a:r>
            <a:r>
              <a:rPr lang="en-US" sz="2000" b="1" dirty="0">
                <a:latin typeface="Kelson" panose="02000506000000020004" pitchFamily="50" charset="0"/>
              </a:rPr>
              <a:t>moving</a:t>
            </a:r>
            <a:r>
              <a:rPr lang="en-US" b="1" dirty="0">
                <a:latin typeface="Kelson" panose="02000506000000020004" pitchFamily="50" charset="0"/>
              </a:rPr>
              <a:t> away</a:t>
            </a:r>
          </a:p>
        </p:txBody>
      </p:sp>
      <p:sp>
        <p:nvSpPr>
          <p:cNvPr id="21" name="TextBox 20"/>
          <p:cNvSpPr txBox="1"/>
          <p:nvPr/>
        </p:nvSpPr>
        <p:spPr>
          <a:xfrm>
            <a:off x="2114766" y="5151033"/>
            <a:ext cx="3274646" cy="40011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Parents separating</a:t>
            </a:r>
          </a:p>
        </p:txBody>
      </p:sp>
      <p:sp>
        <p:nvSpPr>
          <p:cNvPr id="22" name="TextBox 21"/>
          <p:cNvSpPr txBox="1"/>
          <p:nvPr/>
        </p:nvSpPr>
        <p:spPr>
          <a:xfrm>
            <a:off x="5606375" y="5820647"/>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Getting a new brother or sister </a:t>
            </a:r>
          </a:p>
        </p:txBody>
      </p:sp>
      <p:sp>
        <p:nvSpPr>
          <p:cNvPr id="23" name="TextBox 22"/>
          <p:cNvSpPr txBox="1"/>
          <p:nvPr/>
        </p:nvSpPr>
        <p:spPr>
          <a:xfrm>
            <a:off x="3669927" y="1876985"/>
            <a:ext cx="2224874" cy="646331"/>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dirty="0" err="1"/>
              <a:t>mgovin</a:t>
            </a:r>
            <a:r>
              <a:rPr lang="en-US" dirty="0"/>
              <a:t> to a </a:t>
            </a:r>
            <a:r>
              <a:rPr lang="en-US" dirty="0" err="1"/>
              <a:t>ewn</a:t>
            </a:r>
            <a:r>
              <a:rPr lang="en-US" dirty="0"/>
              <a:t> </a:t>
            </a:r>
            <a:r>
              <a:rPr lang="en-US" dirty="0" err="1"/>
              <a:t>scholo</a:t>
            </a:r>
            <a:endParaRPr lang="en-US" dirty="0"/>
          </a:p>
        </p:txBody>
      </p:sp>
      <p:sp>
        <p:nvSpPr>
          <p:cNvPr id="16" name="TextBox 15"/>
          <p:cNvSpPr txBox="1"/>
          <p:nvPr/>
        </p:nvSpPr>
        <p:spPr>
          <a:xfrm>
            <a:off x="3675117" y="1846208"/>
            <a:ext cx="2224874" cy="707886"/>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lang="en-US" sz="2000" b="1" dirty="0">
                <a:latin typeface="Kelson" panose="02000506000000020004" pitchFamily="50" charset="0"/>
              </a:rPr>
              <a:t>Moving to a new school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5457" y="1656337"/>
            <a:ext cx="520956" cy="45373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38018"/>
          <a:stretch/>
        </p:blipFill>
        <p:spPr>
          <a:xfrm>
            <a:off x="6975697" y="3132516"/>
            <a:ext cx="2195502" cy="287368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73" y="2713026"/>
            <a:ext cx="1828452" cy="3692623"/>
          </a:xfrm>
          <a:prstGeom prst="rect">
            <a:avLst/>
          </a:prstGeom>
        </p:spPr>
      </p:pic>
    </p:spTree>
    <p:extLst>
      <p:ext uri="{BB962C8B-B14F-4D97-AF65-F5344CB8AC3E}">
        <p14:creationId xmlns:p14="http://schemas.microsoft.com/office/powerpoint/2010/main" val="87426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animBg="1"/>
      <p:bldP spid="17" grpId="0" animBg="1"/>
      <p:bldP spid="18" grpId="0" animBg="1"/>
      <p:bldP spid="19" grpId="0" animBg="1"/>
      <p:bldP spid="20" grpId="0" animBg="1"/>
      <p:bldP spid="21" grpId="0" animBg="1"/>
      <p:bldP spid="22"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457200" y="281932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latin typeface="Kelson" panose="02000506000000020004" pitchFamily="50" charset="0"/>
              </a:rPr>
              <a:t>As we get older, and become more independent, things inevitably change. </a:t>
            </a:r>
          </a:p>
          <a:p>
            <a:endParaRPr lang="en-US" sz="2400" dirty="0">
              <a:latin typeface="Kelson" panose="02000506000000020004" pitchFamily="50" charset="0"/>
            </a:endParaRPr>
          </a:p>
          <a:p>
            <a:r>
              <a:rPr lang="en-US" sz="2400" dirty="0">
                <a:latin typeface="Kelson" panose="02000506000000020004" pitchFamily="50" charset="0"/>
              </a:rPr>
              <a:t>Change is a part of life. </a:t>
            </a:r>
          </a:p>
          <a:p>
            <a:r>
              <a:rPr lang="en-US" sz="2400" dirty="0">
                <a:latin typeface="Kelson" panose="02000506000000020004" pitchFamily="50" charset="0"/>
              </a:rPr>
              <a:t>We cannot stop it. </a:t>
            </a:r>
          </a:p>
          <a:p>
            <a:endParaRPr lang="en-US" sz="2400" dirty="0">
              <a:latin typeface="Kelson" panose="02000506000000020004" pitchFamily="50" charset="0"/>
            </a:endParaRPr>
          </a:p>
          <a:p>
            <a:r>
              <a:rPr lang="en-US" sz="2400" dirty="0">
                <a:latin typeface="Kelson" panose="02000506000000020004" pitchFamily="50" charset="0"/>
              </a:rPr>
              <a:t>But we can develop the skills we need to help us cope with the difficult feelings that change can can bring. </a:t>
            </a:r>
          </a:p>
          <a:p>
            <a:endParaRPr lang="en-US" sz="2400" dirty="0">
              <a:latin typeface="Kelson" panose="02000506000000020004" pitchFamily="50" charset="0"/>
            </a:endParaRPr>
          </a:p>
          <a:p>
            <a:r>
              <a:rPr lang="en-US" sz="2400" dirty="0">
                <a:latin typeface="Kelson" panose="02000506000000020004" pitchFamily="50" charset="0"/>
              </a:rPr>
              <a:t>By doing this we are being </a:t>
            </a:r>
            <a:r>
              <a:rPr lang="en-US" sz="2400" u="sng" dirty="0">
                <a:latin typeface="Kelson" panose="02000506000000020004" pitchFamily="50" charset="0"/>
              </a:rPr>
              <a:t>resilient!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5865" b="28879"/>
          <a:stretch/>
        </p:blipFill>
        <p:spPr>
          <a:xfrm rot="5400000">
            <a:off x="122029" y="-122029"/>
            <a:ext cx="1692000" cy="193605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992" t="12863"/>
          <a:stretch/>
        </p:blipFill>
        <p:spPr>
          <a:xfrm rot="10638258">
            <a:off x="-99669" y="4654580"/>
            <a:ext cx="2088000" cy="160427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48000" y="4559859"/>
            <a:ext cx="2196000" cy="2298141"/>
          </a:xfrm>
          <a:prstGeom prst="rect">
            <a:avLst/>
          </a:prstGeom>
        </p:spPr>
      </p:pic>
    </p:spTree>
    <p:extLst>
      <p:ext uri="{BB962C8B-B14F-4D97-AF65-F5344CB8AC3E}">
        <p14:creationId xmlns:p14="http://schemas.microsoft.com/office/powerpoint/2010/main" val="355901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6042"/>
          <a:stretch/>
        </p:blipFill>
        <p:spPr>
          <a:xfrm>
            <a:off x="0" y="0"/>
            <a:ext cx="7991804" cy="2931988"/>
          </a:xfrm>
          <a:prstGeom prst="rect">
            <a:avLst/>
          </a:prstGeom>
        </p:spPr>
      </p:pic>
      <p:sp>
        <p:nvSpPr>
          <p:cNvPr id="3" name="Title 2"/>
          <p:cNvSpPr>
            <a:spLocks noGrp="1"/>
          </p:cNvSpPr>
          <p:nvPr>
            <p:ph type="ctrTitle"/>
          </p:nvPr>
        </p:nvSpPr>
        <p:spPr>
          <a:xfrm rot="21064388">
            <a:off x="1199646" y="655716"/>
            <a:ext cx="5932862" cy="1171150"/>
          </a:xfrm>
        </p:spPr>
        <p:txBody>
          <a:bodyPr>
            <a:noAutofit/>
          </a:bodyPr>
          <a:lstStyle/>
          <a:p>
            <a:pPr algn="l"/>
            <a:r>
              <a:rPr lang="en-US" sz="3600" dirty="0">
                <a:latin typeface="Kelson" panose="02000506000000020004" pitchFamily="50" charset="0"/>
              </a:rPr>
              <a:t>Take a scenario card and try to answer the following questions in your groups:</a:t>
            </a:r>
          </a:p>
        </p:txBody>
      </p:sp>
      <p:sp>
        <p:nvSpPr>
          <p:cNvPr id="4" name="TextBox 3"/>
          <p:cNvSpPr txBox="1"/>
          <p:nvPr/>
        </p:nvSpPr>
        <p:spPr>
          <a:xfrm>
            <a:off x="618817" y="2848341"/>
            <a:ext cx="8092046" cy="2862322"/>
          </a:xfrm>
          <a:prstGeom prst="rect">
            <a:avLst/>
          </a:prstGeom>
          <a:noFill/>
        </p:spPr>
        <p:txBody>
          <a:bodyPr wrap="square" rtlCol="0">
            <a:spAutoFit/>
          </a:bodyPr>
          <a:lstStyle/>
          <a:p>
            <a:pPr marL="342900" indent="-342900">
              <a:lnSpc>
                <a:spcPct val="200000"/>
              </a:lnSpc>
              <a:buFont typeface="+mj-lt"/>
              <a:buAutoNum type="arabicPeriod"/>
            </a:pPr>
            <a:r>
              <a:rPr lang="en-US" b="1" dirty="0">
                <a:latin typeface="Kelson" panose="02000506000000020004" pitchFamily="50" charset="0"/>
              </a:rPr>
              <a:t>What feelings might you experience in this scenario?</a:t>
            </a:r>
          </a:p>
          <a:p>
            <a:pPr marL="342900" indent="-342900">
              <a:lnSpc>
                <a:spcPct val="200000"/>
              </a:lnSpc>
              <a:buFont typeface="+mj-lt"/>
              <a:buAutoNum type="arabicPeriod"/>
            </a:pPr>
            <a:r>
              <a:rPr lang="en-US" b="1" dirty="0">
                <a:latin typeface="Kelson" panose="02000506000000020004" pitchFamily="50" charset="0"/>
              </a:rPr>
              <a:t>What worries might you have?</a:t>
            </a:r>
          </a:p>
          <a:p>
            <a:pPr marL="342900" indent="-342900">
              <a:lnSpc>
                <a:spcPct val="200000"/>
              </a:lnSpc>
              <a:buFont typeface="+mj-lt"/>
              <a:buAutoNum type="arabicPeriod"/>
            </a:pPr>
            <a:r>
              <a:rPr lang="en-US" b="1" dirty="0">
                <a:latin typeface="Kelson" panose="02000506000000020004" pitchFamily="50" charset="0"/>
              </a:rPr>
              <a:t>Are there any things you could do to feel better about the situation?</a:t>
            </a:r>
          </a:p>
          <a:p>
            <a:pPr marL="342900" indent="-342900">
              <a:lnSpc>
                <a:spcPct val="200000"/>
              </a:lnSpc>
              <a:buFont typeface="+mj-lt"/>
              <a:buAutoNum type="arabicPeriod"/>
            </a:pPr>
            <a:r>
              <a:rPr lang="en-US" b="1" dirty="0">
                <a:latin typeface="Kelson" panose="02000506000000020004" pitchFamily="50" charset="0"/>
              </a:rPr>
              <a:t>Is there anybody that could help you?</a:t>
            </a:r>
          </a:p>
          <a:p>
            <a:pPr marL="342900" indent="-342900">
              <a:lnSpc>
                <a:spcPct val="200000"/>
              </a:lnSpc>
              <a:buFont typeface="+mj-lt"/>
              <a:buAutoNum type="arabicPeriod"/>
            </a:pPr>
            <a:r>
              <a:rPr lang="en-US" b="1" dirty="0">
                <a:latin typeface="Kelson" panose="02000506000000020004" pitchFamily="50" charset="0"/>
              </a:rPr>
              <a:t>What positive things could this change bring?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864" y="4706752"/>
            <a:ext cx="2418235" cy="2059354"/>
          </a:xfrm>
          <a:prstGeom prst="rect">
            <a:avLst/>
          </a:prstGeom>
        </p:spPr>
      </p:pic>
    </p:spTree>
    <p:extLst>
      <p:ext uri="{BB962C8B-B14F-4D97-AF65-F5344CB8AC3E}">
        <p14:creationId xmlns:p14="http://schemas.microsoft.com/office/powerpoint/2010/main" val="361128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85826" y="2234235"/>
            <a:ext cx="4941074" cy="19097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2813025" y="2458958"/>
            <a:ext cx="3513447" cy="1569660"/>
          </a:xfrm>
          <a:prstGeom prst="rect">
            <a:avLst/>
          </a:prstGeom>
          <a:noFill/>
        </p:spPr>
        <p:txBody>
          <a:bodyPr wrap="square" rtlCol="0">
            <a:spAutoFit/>
          </a:bodyPr>
          <a:lstStyle/>
          <a:p>
            <a:pPr algn="ctr"/>
            <a:r>
              <a:rPr lang="en-US" sz="3200" b="1" dirty="0">
                <a:latin typeface="Kelson" panose="02000506000000020004" pitchFamily="50" charset="0"/>
              </a:rPr>
              <a:t>What can help us cope with change?</a:t>
            </a:r>
          </a:p>
        </p:txBody>
      </p:sp>
      <p:cxnSp>
        <p:nvCxnSpPr>
          <p:cNvPr id="6" name="Straight Arrow Connector 5"/>
          <p:cNvCxnSpPr/>
          <p:nvPr/>
        </p:nvCxnSpPr>
        <p:spPr>
          <a:xfrm flipV="1">
            <a:off x="6192573" y="2178991"/>
            <a:ext cx="286859" cy="2870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780345" y="3951161"/>
            <a:ext cx="1724277" cy="1569660"/>
          </a:xfrm>
          <a:prstGeom prst="rect">
            <a:avLst/>
          </a:prstGeom>
          <a:noFill/>
        </p:spPr>
        <p:txBody>
          <a:bodyPr wrap="square" rtlCol="0">
            <a:spAutoFit/>
          </a:bodyPr>
          <a:lstStyle/>
          <a:p>
            <a:pPr algn="ctr"/>
            <a:r>
              <a:rPr lang="en-US" sz="1600" b="1" dirty="0">
                <a:latin typeface="Kelson" panose="02000506000000020004" pitchFamily="50" charset="0"/>
              </a:rPr>
              <a:t>Talking to our friends. </a:t>
            </a:r>
            <a:r>
              <a:rPr lang="en-US" sz="1600" dirty="0">
                <a:latin typeface="Kelson" panose="02000506000000020004" pitchFamily="50" charset="0"/>
              </a:rPr>
              <a:t>Friends may be having the same worries. They can  help you to relax. </a:t>
            </a:r>
          </a:p>
        </p:txBody>
      </p:sp>
      <p:sp>
        <p:nvSpPr>
          <p:cNvPr id="8" name="TextBox 7"/>
          <p:cNvSpPr txBox="1"/>
          <p:nvPr/>
        </p:nvSpPr>
        <p:spPr>
          <a:xfrm>
            <a:off x="6392407" y="942101"/>
            <a:ext cx="2545244" cy="1569660"/>
          </a:xfrm>
          <a:prstGeom prst="rect">
            <a:avLst/>
          </a:prstGeom>
          <a:noFill/>
        </p:spPr>
        <p:txBody>
          <a:bodyPr wrap="square" rtlCol="0">
            <a:spAutoFit/>
          </a:bodyPr>
          <a:lstStyle/>
          <a:p>
            <a:pPr algn="ctr"/>
            <a:r>
              <a:rPr lang="en-US" sz="1600" b="1" dirty="0">
                <a:latin typeface="Kelson" panose="02000506000000020004" pitchFamily="50" charset="0"/>
              </a:rPr>
              <a:t>Getting support. </a:t>
            </a:r>
            <a:r>
              <a:rPr lang="en-US" sz="1600" dirty="0">
                <a:latin typeface="Kelson" panose="02000506000000020004" pitchFamily="50" charset="0"/>
              </a:rPr>
              <a:t>From our teachers or parents and carers. They might have been through this themselves and have some good advice.</a:t>
            </a:r>
          </a:p>
        </p:txBody>
      </p:sp>
      <p:sp>
        <p:nvSpPr>
          <p:cNvPr id="9" name="TextBox 8"/>
          <p:cNvSpPr txBox="1"/>
          <p:nvPr/>
        </p:nvSpPr>
        <p:spPr>
          <a:xfrm>
            <a:off x="2688657" y="4634053"/>
            <a:ext cx="3846657" cy="1569660"/>
          </a:xfrm>
          <a:prstGeom prst="rect">
            <a:avLst/>
          </a:prstGeom>
          <a:noFill/>
        </p:spPr>
        <p:txBody>
          <a:bodyPr wrap="square" rtlCol="0">
            <a:spAutoFit/>
          </a:bodyPr>
          <a:lstStyle/>
          <a:p>
            <a:pPr algn="ctr"/>
            <a:r>
              <a:rPr lang="en-US" sz="1600" b="1" dirty="0">
                <a:latin typeface="Kelson" panose="02000506000000020004" pitchFamily="50" charset="0"/>
              </a:rPr>
              <a:t>Preparation</a:t>
            </a:r>
            <a:r>
              <a:rPr lang="en-US" sz="1600" dirty="0">
                <a:latin typeface="Kelson" panose="02000506000000020004" pitchFamily="50" charset="0"/>
              </a:rPr>
              <a:t>. You may be more worried or nervous because you are unsure of what will happen. Try to find out as much as you can about the new situation and prepare yourself. This may help you feel calmer.</a:t>
            </a:r>
          </a:p>
        </p:txBody>
      </p:sp>
      <p:cxnSp>
        <p:nvCxnSpPr>
          <p:cNvPr id="12" name="Straight Arrow Connector 11"/>
          <p:cNvCxnSpPr>
            <a:stCxn id="2" idx="5"/>
          </p:cNvCxnSpPr>
          <p:nvPr/>
        </p:nvCxnSpPr>
        <p:spPr>
          <a:xfrm>
            <a:off x="6303296" y="3864321"/>
            <a:ext cx="464036" cy="427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542457" y="4153271"/>
            <a:ext cx="1" cy="418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4505" y="3714538"/>
            <a:ext cx="2000065" cy="2554545"/>
          </a:xfrm>
          <a:prstGeom prst="rect">
            <a:avLst/>
          </a:prstGeom>
          <a:noFill/>
        </p:spPr>
        <p:txBody>
          <a:bodyPr wrap="square" rtlCol="0">
            <a:spAutoFit/>
          </a:bodyPr>
          <a:lstStyle/>
          <a:p>
            <a:pPr algn="ctr"/>
            <a:r>
              <a:rPr lang="en-US" sz="1600" b="1" dirty="0">
                <a:latin typeface="Kelson" panose="02000506000000020004" pitchFamily="50" charset="0"/>
              </a:rPr>
              <a:t>Remembering positive past experiences. </a:t>
            </a:r>
            <a:r>
              <a:rPr lang="en-US" sz="1600" dirty="0">
                <a:latin typeface="Kelson" panose="02000506000000020004" pitchFamily="50" charset="0"/>
              </a:rPr>
              <a:t>Perhaps you can remember changing schools or teachers etc. before. It may have been scary to start with, but it all turned out okay.</a:t>
            </a:r>
          </a:p>
        </p:txBody>
      </p:sp>
      <p:cxnSp>
        <p:nvCxnSpPr>
          <p:cNvPr id="23" name="Straight Arrow Connector 22"/>
          <p:cNvCxnSpPr/>
          <p:nvPr/>
        </p:nvCxnSpPr>
        <p:spPr>
          <a:xfrm flipH="1">
            <a:off x="2215611" y="3858870"/>
            <a:ext cx="593300" cy="350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2765008" y="2112801"/>
            <a:ext cx="247851" cy="317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70428" y="504435"/>
            <a:ext cx="2331871" cy="2062103"/>
          </a:xfrm>
          <a:prstGeom prst="rect">
            <a:avLst/>
          </a:prstGeom>
          <a:noFill/>
        </p:spPr>
        <p:txBody>
          <a:bodyPr wrap="square" rtlCol="0">
            <a:spAutoFit/>
          </a:bodyPr>
          <a:lstStyle/>
          <a:p>
            <a:pPr algn="ctr"/>
            <a:r>
              <a:rPr lang="en-US" sz="1600" b="1" dirty="0">
                <a:latin typeface="Kelson" panose="02000506000000020004" pitchFamily="50" charset="0"/>
              </a:rPr>
              <a:t>Understanding that things can’t be rosy all the time; change is part of growing up. </a:t>
            </a:r>
            <a:r>
              <a:rPr lang="en-US" sz="1600" dirty="0">
                <a:latin typeface="Kelson" panose="02000506000000020004" pitchFamily="50" charset="0"/>
              </a:rPr>
              <a:t>But if we are brave and resilient, we will get through the harder times.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9358"/>
          <a:stretch/>
        </p:blipFill>
        <p:spPr>
          <a:xfrm flipV="1">
            <a:off x="7775697" y="6143113"/>
            <a:ext cx="1368303" cy="722702"/>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18298"/>
          <a:stretch/>
        </p:blipFill>
        <p:spPr>
          <a:xfrm>
            <a:off x="8283677" y="5104209"/>
            <a:ext cx="867697" cy="92500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26101"/>
          <a:stretch/>
        </p:blipFill>
        <p:spPr>
          <a:xfrm rot="10800000">
            <a:off x="6336002" y="5536179"/>
            <a:ext cx="2227195" cy="13352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99">
            <a:off x="3446569" y="73443"/>
            <a:ext cx="2116428" cy="2234847"/>
          </a:xfrm>
          <a:prstGeom prst="rect">
            <a:avLst/>
          </a:prstGeom>
        </p:spPr>
      </p:pic>
    </p:spTree>
    <p:extLst>
      <p:ext uri="{BB962C8B-B14F-4D97-AF65-F5344CB8AC3E}">
        <p14:creationId xmlns:p14="http://schemas.microsoft.com/office/powerpoint/2010/main" val="49467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P spid="9"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smtClean="0">
                <a:latin typeface="Kelson" panose="02000506000000020004" pitchFamily="50" charset="0"/>
              </a:rPr>
              <a:t>WELL DONE!</a:t>
            </a:r>
            <a:endParaRPr lang="en-GB" b="1" dirty="0">
              <a:latin typeface="Kelson" panose="02000506000000020004" pitchFamily="50"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360" y="1777999"/>
            <a:ext cx="4575280" cy="3938909"/>
          </a:xfrm>
          <a:prstGeom prst="rect">
            <a:avLst/>
          </a:prstGeom>
        </p:spPr>
      </p:pic>
    </p:spTree>
    <p:extLst>
      <p:ext uri="{BB962C8B-B14F-4D97-AF65-F5344CB8AC3E}">
        <p14:creationId xmlns:p14="http://schemas.microsoft.com/office/powerpoint/2010/main" val="409578189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747</TotalTime>
  <Words>407</Words>
  <Application>Microsoft Office PowerPoint</Application>
  <PresentationFormat>On-screen Show (4:3)</PresentationFormat>
  <Paragraphs>48</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1_Office Theme</vt:lpstr>
      <vt:lpstr>PowerPoint Presentation</vt:lpstr>
      <vt:lpstr>Can you unscramble these difficult situations?</vt:lpstr>
      <vt:lpstr>Lots of things around us change all the time.  Change can be super exciting! But it can also be scary and uncomfortable. </vt:lpstr>
      <vt:lpstr>PowerPoint Presentation</vt:lpstr>
      <vt:lpstr>Take a scenario card and try to answer the following questions in your groups:</vt:lpstr>
      <vt:lpstr>PowerPoint Presentation</vt:lpstr>
      <vt:lpstr>PowerPoint Presentation</vt:lpstr>
    </vt:vector>
  </TitlesOfParts>
  <Company>Bromwood Hall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Beano Studios</dc:creator>
  <cp:lastModifiedBy>Fiona Hickley</cp:lastModifiedBy>
  <cp:revision>68</cp:revision>
  <dcterms:created xsi:type="dcterms:W3CDTF">2018-12-10T10:37:01Z</dcterms:created>
  <dcterms:modified xsi:type="dcterms:W3CDTF">2019-07-15T14:38:33Z</dcterms:modified>
</cp:coreProperties>
</file>