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9"/>
  </p:notesMasterIdLst>
  <p:handoutMasterIdLst>
    <p:handoutMasterId r:id="rId40"/>
  </p:handoutMasterIdLst>
  <p:sldIdLst>
    <p:sldId id="305" r:id="rId2"/>
    <p:sldId id="258" r:id="rId3"/>
    <p:sldId id="263" r:id="rId4"/>
    <p:sldId id="264" r:id="rId5"/>
    <p:sldId id="294" r:id="rId6"/>
    <p:sldId id="289" r:id="rId7"/>
    <p:sldId id="295" r:id="rId8"/>
    <p:sldId id="307" r:id="rId9"/>
    <p:sldId id="308" r:id="rId10"/>
    <p:sldId id="309" r:id="rId11"/>
    <p:sldId id="310" r:id="rId12"/>
    <p:sldId id="290" r:id="rId13"/>
    <p:sldId id="296" r:id="rId14"/>
    <p:sldId id="311" r:id="rId15"/>
    <p:sldId id="312" r:id="rId16"/>
    <p:sldId id="313" r:id="rId17"/>
    <p:sldId id="314" r:id="rId18"/>
    <p:sldId id="315" r:id="rId19"/>
    <p:sldId id="316" r:id="rId20"/>
    <p:sldId id="317" r:id="rId21"/>
    <p:sldId id="318" r:id="rId22"/>
    <p:sldId id="319" r:id="rId23"/>
    <p:sldId id="320" r:id="rId24"/>
    <p:sldId id="306" r:id="rId25"/>
    <p:sldId id="291" r:id="rId26"/>
    <p:sldId id="297" r:id="rId27"/>
    <p:sldId id="321" r:id="rId28"/>
    <p:sldId id="292" r:id="rId29"/>
    <p:sldId id="298" r:id="rId30"/>
    <p:sldId id="322" r:id="rId31"/>
    <p:sldId id="324" r:id="rId32"/>
    <p:sldId id="325" r:id="rId33"/>
    <p:sldId id="326" r:id="rId34"/>
    <p:sldId id="293" r:id="rId35"/>
    <p:sldId id="328" r:id="rId36"/>
    <p:sldId id="327" r:id="rId37"/>
    <p:sldId id="267" r:id="rId38"/>
  </p:sldIdLst>
  <p:sldSz cx="9144000" cy="6858000" type="screen4x3"/>
  <p:notesSz cx="6858000" cy="9144000"/>
  <p:embeddedFontLst>
    <p:embeddedFont>
      <p:font typeface="Roboto" panose="02000000000000000000" pitchFamily="2" charset="0"/>
      <p:regular r:id="rId41"/>
      <p:bold r:id="rId42"/>
      <p:italic r:id="rId43"/>
      <p:boldItalic r:id="rId44"/>
    </p:embeddedFont>
    <p:embeddedFont>
      <p:font typeface="Twinkl" pitchFamily="2" charset="0"/>
      <p:regular r:id="rId45"/>
      <p:bold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ne Redon" initials="MR" lastIdx="1" clrIdx="0">
    <p:extLst>
      <p:ext uri="{19B8F6BF-5375-455C-9EA6-DF929625EA0E}">
        <p15:presenceInfo xmlns:p15="http://schemas.microsoft.com/office/powerpoint/2012/main" userId="82471e314658012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8AC"/>
    <a:srgbClr val="A873B0"/>
    <a:srgbClr val="D47DB1"/>
    <a:srgbClr val="EA516C"/>
    <a:srgbClr val="25B7BC"/>
    <a:srgbClr val="CC4794"/>
    <a:srgbClr val="F9B000"/>
    <a:srgbClr val="E5C800"/>
    <a:srgbClr val="0076B0"/>
    <a:srgbClr val="E94E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howGuides="1">
      <p:cViewPr varScale="1">
        <p:scale>
          <a:sx n="114" d="100"/>
          <a:sy n="114" d="100"/>
        </p:scale>
        <p:origin x="1506" y="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Roboto" panose="02000000000000000000" pitchFamily="2"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latin typeface="Roboto" panose="02000000000000000000" pitchFamily="2" charset="0"/>
              </a:rPr>
              <a:t>28/05/2020</a:t>
            </a:fld>
            <a:endParaRPr lang="en-GB" dirty="0">
              <a:latin typeface="Roboto" panose="02000000000000000000" pitchFamily="2"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Roboto" panose="02000000000000000000" pitchFamily="2"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latin typeface="Roboto" panose="02000000000000000000" pitchFamily="2" charset="0"/>
              </a:rPr>
              <a:t>‹#›</a:t>
            </a:fld>
            <a:endParaRPr lang="en-GB" dirty="0">
              <a:latin typeface="Roboto" panose="02000000000000000000" pitchFamily="2" charset="0"/>
            </a:endParaRPr>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panose="02000000000000000000"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panose="02000000000000000000" pitchFamily="2" charset="0"/>
              </a:defRPr>
            </a:lvl1pPr>
          </a:lstStyle>
          <a:p>
            <a:fld id="{3D02C5D1-7818-41B5-ABAD-5E4B38A5388F}" type="datetimeFigureOut">
              <a:rPr lang="en-GB" smtClean="0"/>
              <a:pPr/>
              <a:t>28/05/2020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panose="02000000000000000000" pitchFamily="2" charset="0"/>
              </a:defRPr>
            </a:lvl1pPr>
          </a:lstStyle>
          <a:p>
            <a:fld id="{FA521341-850D-40E1-BB3D-87946DC9B06D}" type="slidenum">
              <a:rPr lang="en-GB" smtClean="0"/>
              <a:pPr/>
              <a:t>‹#›</a:t>
            </a:fld>
            <a:endParaRPr lang="en-GB" dirty="0"/>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Roboto" panose="02000000000000000000" pitchFamily="2" charset="0"/>
        <a:ea typeface="+mn-ea"/>
        <a:cs typeface="+mn-cs"/>
      </a:defRPr>
    </a:lvl2pPr>
    <a:lvl3pPr marL="914400" algn="l" defTabSz="914400" rtl="0" eaLnBrk="1" latinLnBrk="0" hangingPunct="1">
      <a:defRPr sz="1200" kern="1200">
        <a:solidFill>
          <a:schemeClr val="tx1"/>
        </a:solidFill>
        <a:latin typeface="Roboto" panose="02000000000000000000" pitchFamily="2" charset="0"/>
        <a:ea typeface="+mn-ea"/>
        <a:cs typeface="+mn-cs"/>
      </a:defRPr>
    </a:lvl3pPr>
    <a:lvl4pPr marL="1371600" algn="l" defTabSz="914400" rtl="0" eaLnBrk="1" latinLnBrk="0" hangingPunct="1">
      <a:defRPr sz="1200" kern="1200">
        <a:solidFill>
          <a:schemeClr val="tx1"/>
        </a:solidFill>
        <a:latin typeface="Roboto" panose="02000000000000000000" pitchFamily="2" charset="0"/>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Roboto" panose="02000000000000000000" pitchFamily="2" charset="0"/>
                <a:ea typeface="+mn-ea"/>
                <a:cs typeface="+mn-cs"/>
              </a:rPr>
              <a:t>We hope you find the information on our website and resources useful. This resource is provided for informational and educational purposes only. It is intended to offer general information and should never be taken as professional advice on mental health. As information on mental health is complex and is a developing area, we do not warrant that the information provided is correct. You and your students should not rely on the material included within this resource and we do not accept any responsibility if you or your students do. As mental health is complex, you should undertake proper and relevant training before teaching on mental health. These resources are intended to support you once you have received such training. It is up to you to contact a suitably qualified health professional if you are concerned about your mental health and it is up to you to advise your students to contact a suitably qualified health professional if they are concerned about their mental health. When using this resource, you are responsible for the safety of those involved with using this resource, including staff and students. It is up to you to follow your school or organisation’s safeguarding policies and procedures should your use of this resource raise anything covered by the policies or procedures.</a:t>
            </a:r>
            <a:endParaRPr lang="en-GB"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pPr/>
              <a:t>1</a:t>
            </a:fld>
            <a:endParaRPr lang="en-GB" dirty="0"/>
          </a:p>
        </p:txBody>
      </p:sp>
    </p:spTree>
    <p:extLst>
      <p:ext uri="{BB962C8B-B14F-4D97-AF65-F5344CB8AC3E}">
        <p14:creationId xmlns:p14="http://schemas.microsoft.com/office/powerpoint/2010/main" val="3785172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twinkl-life"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twinkl-life"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Unit Title Slid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51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5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71" r:id="rId1"/>
    <p:sldLayoutId id="2147483661" r:id="rId2"/>
    <p:sldLayoutId id="2147483667" r:id="rId3"/>
    <p:sldLayoutId id="2147483662" r:id="rId4"/>
    <p:sldLayoutId id="2147483663" r:id="rId5"/>
    <p:sldLayoutId id="2147483666" r:id="rId6"/>
    <p:sldLayoutId id="2147483669" r:id="rId7"/>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8.png"/><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slide" Target="slide28.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62.pn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9.png"/><Relationship Id="rId7" Type="http://schemas.openxmlformats.org/officeDocument/2006/relationships/slide" Target="slide25.xm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51423"/>
            <a:ext cx="9144000" cy="61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01463" y="6464797"/>
            <a:ext cx="4141075" cy="207749"/>
          </a:xfrm>
          <a:prstGeom prst="rect">
            <a:avLst/>
          </a:prstGeom>
          <a:noFill/>
        </p:spPr>
        <p:txBody>
          <a:bodyPr wrap="square" lIns="0" tIns="0" rIns="0" bIns="0" rtlCol="0" anchor="ctr" anchorCtr="1">
            <a:noAutofit/>
          </a:bodyPr>
          <a:lstStyle/>
          <a:p>
            <a:pPr algn="ctr">
              <a:lnSpc>
                <a:spcPct val="107000"/>
              </a:lnSpc>
              <a:spcAft>
                <a:spcPts val="0"/>
              </a:spcAft>
            </a:pPr>
            <a:r>
              <a:rPr lang="en-GB" sz="800" b="1" dirty="0">
                <a:solidFill>
                  <a:srgbClr val="FFFFFF"/>
                </a:solidFill>
                <a:latin typeface="Roboto" panose="02000000000000000000" pitchFamily="2" charset="0"/>
                <a:ea typeface="Calibri" panose="020F0502020204030204" pitchFamily="34" charset="0"/>
                <a:cs typeface="Arial" panose="020B0604020202020204" pitchFamily="34" charset="0"/>
              </a:rPr>
              <a:t>PSHE and Citizenship </a:t>
            </a:r>
            <a:r>
              <a:rPr lang="en-GB" sz="800" dirty="0">
                <a:solidFill>
                  <a:srgbClr val="FFFFFF"/>
                </a:solidFill>
                <a:latin typeface="Roboto" panose="02000000000000000000" pitchFamily="2" charset="0"/>
                <a:ea typeface="Calibri" panose="020F0502020204030204" pitchFamily="34" charset="0"/>
                <a:cs typeface="Arial" panose="020B0604020202020204" pitchFamily="34" charset="0"/>
              </a:rPr>
              <a:t>| KS1 | Health and Wellbeing | Back to School | Feelings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4823" y="1051093"/>
            <a:ext cx="1614353" cy="934372"/>
          </a:xfrm>
          <a:prstGeom prst="rect">
            <a:avLst/>
          </a:prstGeom>
        </p:spPr>
      </p:pic>
      <p:sp>
        <p:nvSpPr>
          <p:cNvPr id="6" name="Text Placeholder 16"/>
          <p:cNvSpPr txBox="1">
            <a:spLocks/>
          </p:cNvSpPr>
          <p:nvPr/>
        </p:nvSpPr>
        <p:spPr>
          <a:xfrm>
            <a:off x="971600" y="3199950"/>
            <a:ext cx="7200800" cy="543989"/>
          </a:xfrm>
          <a:prstGeom prst="roundRect">
            <a:avLst>
              <a:gd name="adj" fmla="val 2585"/>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chemeClr val="bg1"/>
                </a:solidFill>
                <a:latin typeface="Roboto" panose="02000000000000000000" pitchFamily="2" charset="0"/>
                <a:cs typeface="Arial" panose="020B0604020202020204" pitchFamily="34" charset="0"/>
              </a:rPr>
              <a:t>Health and Wellbeing | Back to School</a:t>
            </a:r>
          </a:p>
        </p:txBody>
      </p:sp>
      <p:sp>
        <p:nvSpPr>
          <p:cNvPr id="7" name="Title 17"/>
          <p:cNvSpPr txBox="1">
            <a:spLocks/>
          </p:cNvSpPr>
          <p:nvPr/>
        </p:nvSpPr>
        <p:spPr>
          <a:xfrm>
            <a:off x="755650" y="2359034"/>
            <a:ext cx="7632700" cy="655294"/>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sz="5400" dirty="0">
                <a:solidFill>
                  <a:schemeClr val="bg1"/>
                </a:solidFill>
                <a:latin typeface="Roboto" panose="02000000000000000000" pitchFamily="2" charset="0"/>
                <a:cs typeface="Arial" panose="020B0604020202020204" pitchFamily="34" charset="0"/>
              </a:rPr>
              <a:t>PSHE and Citizenship</a:t>
            </a:r>
          </a:p>
        </p:txBody>
      </p:sp>
    </p:spTree>
    <p:extLst>
      <p:ext uri="{BB962C8B-B14F-4D97-AF65-F5344CB8AC3E}">
        <p14:creationId xmlns:p14="http://schemas.microsoft.com/office/powerpoint/2010/main" val="1407606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How Do I Feel Today?</a:t>
            </a:r>
          </a:p>
        </p:txBody>
      </p:sp>
      <p:pic>
        <p:nvPicPr>
          <p:cNvPr id="14" name="Whole Class">
            <a:extLst>
              <a:ext uri="{FF2B5EF4-FFF2-40B4-BE49-F238E27FC236}">
                <a16:creationId xmlns:a16="http://schemas.microsoft.com/office/drawing/2014/main" id="{E04A0B4F-9706-4B2B-BC29-82C5B85FD9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3" name="Rectangle: Rounded Corners 2">
            <a:extLst>
              <a:ext uri="{FF2B5EF4-FFF2-40B4-BE49-F238E27FC236}">
                <a16:creationId xmlns:a16="http://schemas.microsoft.com/office/drawing/2014/main" id="{1367E098-9D2C-4BC6-937A-472A7F59A4F5}"/>
              </a:ext>
            </a:extLst>
          </p:cNvPr>
          <p:cNvSpPr/>
          <p:nvPr/>
        </p:nvSpPr>
        <p:spPr>
          <a:xfrm>
            <a:off x="755650" y="1556792"/>
            <a:ext cx="7632700" cy="994306"/>
          </a:xfrm>
          <a:prstGeom prst="round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all feel differently when things change. This is because we all have different lives, different homes and different feelings. We are all </a:t>
            </a:r>
            <a:br>
              <a:rPr lang="en-GB" dirty="0"/>
            </a:br>
            <a:r>
              <a:rPr lang="en-GB" dirty="0"/>
              <a:t>different people.</a:t>
            </a:r>
          </a:p>
        </p:txBody>
      </p:sp>
      <p:sp>
        <p:nvSpPr>
          <p:cNvPr id="16" name="Rectangle: Rounded Corners 15">
            <a:extLst>
              <a:ext uri="{FF2B5EF4-FFF2-40B4-BE49-F238E27FC236}">
                <a16:creationId xmlns:a16="http://schemas.microsoft.com/office/drawing/2014/main" id="{7914B5AF-F5D6-4F64-A0A5-B1326CCFB244}"/>
              </a:ext>
            </a:extLst>
          </p:cNvPr>
          <p:cNvSpPr/>
          <p:nvPr/>
        </p:nvSpPr>
        <p:spPr>
          <a:xfrm>
            <a:off x="754247" y="3394888"/>
            <a:ext cx="4070169" cy="2102038"/>
          </a:xfrm>
          <a:prstGeom prst="round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Some people may have good feelings about being back at school together and some people might have more tricky feelings. Some people might have a mixture of feelings which might change within a day or from day to day. </a:t>
            </a:r>
          </a:p>
        </p:txBody>
      </p:sp>
      <p:pic>
        <p:nvPicPr>
          <p:cNvPr id="7" name="Picture 6" descr="A drawing of a cartoon character&#10;&#10;Description automatically generated">
            <a:extLst>
              <a:ext uri="{FF2B5EF4-FFF2-40B4-BE49-F238E27FC236}">
                <a16:creationId xmlns:a16="http://schemas.microsoft.com/office/drawing/2014/main" id="{58C27978-F2AF-4C3E-B8EC-25BFBF8B21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0072" y="2735709"/>
            <a:ext cx="1314559" cy="3573016"/>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BFDA1EC4-3353-4199-9B85-892E8000E9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76256" y="2716074"/>
            <a:ext cx="1234974" cy="3592652"/>
          </a:xfrm>
          <a:prstGeom prst="rect">
            <a:avLst/>
          </a:prstGeom>
        </p:spPr>
      </p:pic>
    </p:spTree>
    <p:extLst>
      <p:ext uri="{BB962C8B-B14F-4D97-AF65-F5344CB8AC3E}">
        <p14:creationId xmlns:p14="http://schemas.microsoft.com/office/powerpoint/2010/main" val="310707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childTnLst>
                          </p:cTn>
                        </p:par>
                        <p:par>
                          <p:cTn id="17" fill="hold">
                            <p:stCondLst>
                              <p:cond delay="1750"/>
                            </p:stCondLst>
                            <p:childTnLst>
                              <p:par>
                                <p:cTn id="18" presetID="10" presetClass="entr" presetSubtype="0" fill="hold"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How Do I Feel Today?</a:t>
            </a:r>
          </a:p>
        </p:txBody>
      </p:sp>
      <p:pic>
        <p:nvPicPr>
          <p:cNvPr id="14" name="Whole Class">
            <a:extLst>
              <a:ext uri="{FF2B5EF4-FFF2-40B4-BE49-F238E27FC236}">
                <a16:creationId xmlns:a16="http://schemas.microsoft.com/office/drawing/2014/main" id="{E04A0B4F-9706-4B2B-BC29-82C5B85FD9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3" name="Rectangle: Rounded Corners 2">
            <a:extLst>
              <a:ext uri="{FF2B5EF4-FFF2-40B4-BE49-F238E27FC236}">
                <a16:creationId xmlns:a16="http://schemas.microsoft.com/office/drawing/2014/main" id="{1367E098-9D2C-4BC6-937A-472A7F59A4F5}"/>
              </a:ext>
            </a:extLst>
          </p:cNvPr>
          <p:cNvSpPr/>
          <p:nvPr/>
        </p:nvSpPr>
        <p:spPr>
          <a:xfrm>
            <a:off x="755650" y="1556792"/>
            <a:ext cx="7632700" cy="792088"/>
          </a:xfrm>
          <a:prstGeom prst="round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No matter how we feel, our feelings are really important. They help us understand what is happening and what we need to do to be OK.</a:t>
            </a:r>
            <a:endParaRPr lang="en-GB" dirty="0"/>
          </a:p>
        </p:txBody>
      </p:sp>
      <p:sp>
        <p:nvSpPr>
          <p:cNvPr id="16" name="Rectangle: Rounded Corners 15">
            <a:extLst>
              <a:ext uri="{FF2B5EF4-FFF2-40B4-BE49-F238E27FC236}">
                <a16:creationId xmlns:a16="http://schemas.microsoft.com/office/drawing/2014/main" id="{7914B5AF-F5D6-4F64-A0A5-B1326CCFB244}"/>
              </a:ext>
            </a:extLst>
          </p:cNvPr>
          <p:cNvSpPr/>
          <p:nvPr/>
        </p:nvSpPr>
        <p:spPr>
          <a:xfrm>
            <a:off x="1677043" y="2564904"/>
            <a:ext cx="5780384" cy="466160"/>
          </a:xfrm>
          <a:prstGeom prst="round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may feel different from how your friends feel. </a:t>
            </a:r>
          </a:p>
        </p:txBody>
      </p:sp>
      <p:pic>
        <p:nvPicPr>
          <p:cNvPr id="5" name="Picture 4" descr="A picture containing drawing&#10;&#10;Description automatically generated">
            <a:extLst>
              <a:ext uri="{FF2B5EF4-FFF2-40B4-BE49-F238E27FC236}">
                <a16:creationId xmlns:a16="http://schemas.microsoft.com/office/drawing/2014/main" id="{821F0CC6-DC64-49CA-8A09-44BEC5BC2F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1600" y="3429000"/>
            <a:ext cx="1091500" cy="2839536"/>
          </a:xfrm>
          <a:prstGeom prst="rect">
            <a:avLst/>
          </a:prstGeom>
        </p:spPr>
      </p:pic>
      <p:pic>
        <p:nvPicPr>
          <p:cNvPr id="8" name="Picture 7" descr="A picture containing toy, doll, window&#10;&#10;Description automatically generated">
            <a:extLst>
              <a:ext uri="{FF2B5EF4-FFF2-40B4-BE49-F238E27FC236}">
                <a16:creationId xmlns:a16="http://schemas.microsoft.com/office/drawing/2014/main" id="{E227210C-29A7-4CAB-A414-99DFF7719D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83446" y="3356992"/>
            <a:ext cx="3804978" cy="2839536"/>
          </a:xfrm>
          <a:prstGeom prst="rect">
            <a:avLst/>
          </a:prstGeom>
        </p:spPr>
      </p:pic>
      <p:sp>
        <p:nvSpPr>
          <p:cNvPr id="9" name="Oval 8">
            <a:extLst>
              <a:ext uri="{FF2B5EF4-FFF2-40B4-BE49-F238E27FC236}">
                <a16:creationId xmlns:a16="http://schemas.microsoft.com/office/drawing/2014/main" id="{D97FDD37-D768-4407-A211-668F0068F2F2}"/>
              </a:ext>
            </a:extLst>
          </p:cNvPr>
          <p:cNvSpPr/>
          <p:nvPr/>
        </p:nvSpPr>
        <p:spPr>
          <a:xfrm>
            <a:off x="2555776" y="4005064"/>
            <a:ext cx="1440160" cy="1440160"/>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This is OK. </a:t>
            </a:r>
          </a:p>
        </p:txBody>
      </p:sp>
      <p:sp>
        <p:nvSpPr>
          <p:cNvPr id="15" name="Rectangle: Rounded Corners 14">
            <a:extLst>
              <a:ext uri="{FF2B5EF4-FFF2-40B4-BE49-F238E27FC236}">
                <a16:creationId xmlns:a16="http://schemas.microsoft.com/office/drawing/2014/main" id="{FB9F503C-75C3-4E21-89A8-3CDD96DBEA9D}"/>
              </a:ext>
            </a:extLst>
          </p:cNvPr>
          <p:cNvSpPr/>
          <p:nvPr/>
        </p:nvSpPr>
        <p:spPr>
          <a:xfrm>
            <a:off x="1671936" y="2564904"/>
            <a:ext cx="5780384" cy="466160"/>
          </a:xfrm>
          <a:prstGeom prst="roundRect">
            <a:avLst/>
          </a:prstGeom>
          <a:solidFill>
            <a:srgbClr val="CC4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may feel the same as your friends. </a:t>
            </a:r>
          </a:p>
        </p:txBody>
      </p:sp>
      <p:pic>
        <p:nvPicPr>
          <p:cNvPr id="17" name="Picture 16">
            <a:extLst>
              <a:ext uri="{FF2B5EF4-FFF2-40B4-BE49-F238E27FC236}">
                <a16:creationId xmlns:a16="http://schemas.microsoft.com/office/drawing/2014/main" id="{1E801BDC-1533-4178-9403-4A7B44A1CB6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778048" y="3318722"/>
            <a:ext cx="4435775" cy="2872565"/>
          </a:xfrm>
          <a:prstGeom prst="rect">
            <a:avLst/>
          </a:prstGeom>
        </p:spPr>
      </p:pic>
      <p:sp>
        <p:nvSpPr>
          <p:cNvPr id="18" name="Oval 17">
            <a:extLst>
              <a:ext uri="{FF2B5EF4-FFF2-40B4-BE49-F238E27FC236}">
                <a16:creationId xmlns:a16="http://schemas.microsoft.com/office/drawing/2014/main" id="{E51854B7-F1F4-4964-880F-1777BAE6C4A2}"/>
              </a:ext>
            </a:extLst>
          </p:cNvPr>
          <p:cNvSpPr/>
          <p:nvPr/>
        </p:nvSpPr>
        <p:spPr>
          <a:xfrm>
            <a:off x="6516281" y="4005064"/>
            <a:ext cx="1557863" cy="1557863"/>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This is also OK. </a:t>
            </a:r>
          </a:p>
        </p:txBody>
      </p:sp>
      <p:sp>
        <p:nvSpPr>
          <p:cNvPr id="19" name="Rectangle: Rounded Corners 18">
            <a:extLst>
              <a:ext uri="{FF2B5EF4-FFF2-40B4-BE49-F238E27FC236}">
                <a16:creationId xmlns:a16="http://schemas.microsoft.com/office/drawing/2014/main" id="{7BA8C051-998B-4A3D-AF64-34E81AF2742C}"/>
              </a:ext>
            </a:extLst>
          </p:cNvPr>
          <p:cNvSpPr/>
          <p:nvPr/>
        </p:nvSpPr>
        <p:spPr>
          <a:xfrm>
            <a:off x="1985435" y="3573016"/>
            <a:ext cx="5173130" cy="1440160"/>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really matters is that we can understand our feelings and know how to find help with them if they feel a bit too tricky or if they are stopping us feeling OK. </a:t>
            </a:r>
          </a:p>
        </p:txBody>
      </p:sp>
    </p:spTree>
    <p:extLst>
      <p:ext uri="{BB962C8B-B14F-4D97-AF65-F5344CB8AC3E}">
        <p14:creationId xmlns:p14="http://schemas.microsoft.com/office/powerpoint/2010/main" val="1723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10" presetClass="entr" presetSubtype="0" fill="hold" nodeType="after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75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par>
                          <p:cTn id="43" fill="hold">
                            <p:stCondLst>
                              <p:cond delay="1000"/>
                            </p:stCondLst>
                            <p:childTnLst>
                              <p:par>
                                <p:cTn id="44" presetID="10" presetClass="entr" presetSubtype="0" fill="hold" nodeType="afterEffect">
                                  <p:stCondLst>
                                    <p:cond delay="25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75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childTnLst>
                          </p:cTn>
                        </p:par>
                        <p:par>
                          <p:cTn id="68" fill="hold">
                            <p:stCondLst>
                              <p:cond delay="500"/>
                            </p:stCondLst>
                            <p:childTnLst>
                              <p:par>
                                <p:cTn id="69" presetID="53" presetClass="entr" presetSubtype="16"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Effect transition="in" filter="fade">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6" grpId="1" animBg="1"/>
      <p:bldP spid="9" grpId="0" animBg="1"/>
      <p:bldP spid="9" grpId="1" animBg="1"/>
      <p:bldP spid="15" grpId="0" animBg="1"/>
      <p:bldP spid="15" grpId="1" animBg="1"/>
      <p:bldP spid="18" grpId="0" animBg="1"/>
      <p:bldP spid="18" grpId="1"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Exploring</a:t>
            </a:r>
          </a:p>
        </p:txBody>
      </p:sp>
    </p:spTree>
    <p:extLst>
      <p:ext uri="{BB962C8B-B14F-4D97-AF65-F5344CB8AC3E}">
        <p14:creationId xmlns:p14="http://schemas.microsoft.com/office/powerpoint/2010/main" val="716910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800" spc="-100" dirty="0"/>
              <a:t>What Does ‘Normal’ Mean?</a:t>
            </a:r>
            <a:endParaRPr lang="en-GB" sz="3800" spc="-100" dirty="0">
              <a:latin typeface="Twinkl" pitchFamily="2" charset="0"/>
            </a:endParaRPr>
          </a:p>
        </p:txBody>
      </p:sp>
      <p:pic>
        <p:nvPicPr>
          <p:cNvPr id="3" name="Whole Class">
            <a:extLst>
              <a:ext uri="{FF2B5EF4-FFF2-40B4-BE49-F238E27FC236}">
                <a16:creationId xmlns:a16="http://schemas.microsoft.com/office/drawing/2014/main" id="{82E69228-CAE3-476A-B029-5500E26CE0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8" name="Arrow: Pentagon 7">
            <a:extLst>
              <a:ext uri="{FF2B5EF4-FFF2-40B4-BE49-F238E27FC236}">
                <a16:creationId xmlns:a16="http://schemas.microsoft.com/office/drawing/2014/main" id="{452379D7-ECCD-4FEA-8193-9B291130EDAD}"/>
              </a:ext>
            </a:extLst>
          </p:cNvPr>
          <p:cNvSpPr/>
          <p:nvPr/>
        </p:nvSpPr>
        <p:spPr>
          <a:xfrm>
            <a:off x="2699792" y="2392124"/>
            <a:ext cx="5688563" cy="720079"/>
          </a:xfrm>
          <a:custGeom>
            <a:avLst/>
            <a:gdLst>
              <a:gd name="connsiteX0" fmla="*/ 0 w 5616550"/>
              <a:gd name="connsiteY0" fmla="*/ 0 h 576064"/>
              <a:gd name="connsiteX1" fmla="*/ 5353686 w 5616550"/>
              <a:gd name="connsiteY1" fmla="*/ 0 h 576064"/>
              <a:gd name="connsiteX2" fmla="*/ 5616550 w 5616550"/>
              <a:gd name="connsiteY2" fmla="*/ 288032 h 576064"/>
              <a:gd name="connsiteX3" fmla="*/ 5353686 w 5616550"/>
              <a:gd name="connsiteY3" fmla="*/ 576064 h 576064"/>
              <a:gd name="connsiteX4" fmla="*/ 0 w 5616550"/>
              <a:gd name="connsiteY4" fmla="*/ 576064 h 576064"/>
              <a:gd name="connsiteX5" fmla="*/ 0 w 5616550"/>
              <a:gd name="connsiteY5" fmla="*/ 0 h 576064"/>
              <a:gd name="connsiteX0" fmla="*/ 0 w 5616551"/>
              <a:gd name="connsiteY0" fmla="*/ 0 h 576064"/>
              <a:gd name="connsiteX1" fmla="*/ 5353686 w 5616551"/>
              <a:gd name="connsiteY1" fmla="*/ 0 h 576064"/>
              <a:gd name="connsiteX2" fmla="*/ 5616550 w 5616551"/>
              <a:gd name="connsiteY2" fmla="*/ 288032 h 576064"/>
              <a:gd name="connsiteX3" fmla="*/ 5353686 w 5616551"/>
              <a:gd name="connsiteY3" fmla="*/ 576064 h 576064"/>
              <a:gd name="connsiteX4" fmla="*/ 0 w 5616551"/>
              <a:gd name="connsiteY4" fmla="*/ 576064 h 576064"/>
              <a:gd name="connsiteX5" fmla="*/ 0 w 5616551"/>
              <a:gd name="connsiteY5" fmla="*/ 0 h 576064"/>
              <a:gd name="connsiteX0" fmla="*/ 0 w 5616551"/>
              <a:gd name="connsiteY0" fmla="*/ 0 h 576064"/>
              <a:gd name="connsiteX1" fmla="*/ 5353686 w 5616551"/>
              <a:gd name="connsiteY1" fmla="*/ 0 h 576064"/>
              <a:gd name="connsiteX2" fmla="*/ 5616550 w 5616551"/>
              <a:gd name="connsiteY2" fmla="*/ 288032 h 576064"/>
              <a:gd name="connsiteX3" fmla="*/ 5353686 w 5616551"/>
              <a:gd name="connsiteY3" fmla="*/ 576064 h 576064"/>
              <a:gd name="connsiteX4" fmla="*/ 0 w 5616551"/>
              <a:gd name="connsiteY4" fmla="*/ 576064 h 576064"/>
              <a:gd name="connsiteX5" fmla="*/ 0 w 5616551"/>
              <a:gd name="connsiteY5" fmla="*/ 0 h 576064"/>
              <a:gd name="connsiteX0" fmla="*/ 0 w 5616551"/>
              <a:gd name="connsiteY0" fmla="*/ 0 h 576064"/>
              <a:gd name="connsiteX1" fmla="*/ 5353686 w 5616551"/>
              <a:gd name="connsiteY1" fmla="*/ 0 h 576064"/>
              <a:gd name="connsiteX2" fmla="*/ 5616550 w 5616551"/>
              <a:gd name="connsiteY2" fmla="*/ 288032 h 576064"/>
              <a:gd name="connsiteX3" fmla="*/ 5353686 w 5616551"/>
              <a:gd name="connsiteY3" fmla="*/ 576064 h 576064"/>
              <a:gd name="connsiteX4" fmla="*/ 0 w 5616551"/>
              <a:gd name="connsiteY4" fmla="*/ 576064 h 576064"/>
              <a:gd name="connsiteX5" fmla="*/ 0 w 5616551"/>
              <a:gd name="connsiteY5" fmla="*/ 0 h 576064"/>
              <a:gd name="connsiteX0" fmla="*/ 0 w 5616551"/>
              <a:gd name="connsiteY0" fmla="*/ 0 h 576079"/>
              <a:gd name="connsiteX1" fmla="*/ 5353686 w 5616551"/>
              <a:gd name="connsiteY1" fmla="*/ 0 h 576079"/>
              <a:gd name="connsiteX2" fmla="*/ 5616550 w 5616551"/>
              <a:gd name="connsiteY2" fmla="*/ 288032 h 576079"/>
              <a:gd name="connsiteX3" fmla="*/ 5353686 w 5616551"/>
              <a:gd name="connsiteY3" fmla="*/ 576064 h 576079"/>
              <a:gd name="connsiteX4" fmla="*/ 0 w 5616551"/>
              <a:gd name="connsiteY4" fmla="*/ 576064 h 576079"/>
              <a:gd name="connsiteX5" fmla="*/ 0 w 5616551"/>
              <a:gd name="connsiteY5" fmla="*/ 0 h 576079"/>
              <a:gd name="connsiteX0" fmla="*/ 0 w 5616551"/>
              <a:gd name="connsiteY0" fmla="*/ 0 h 576079"/>
              <a:gd name="connsiteX1" fmla="*/ 5353686 w 5616551"/>
              <a:gd name="connsiteY1" fmla="*/ 0 h 576079"/>
              <a:gd name="connsiteX2" fmla="*/ 5616550 w 5616551"/>
              <a:gd name="connsiteY2" fmla="*/ 288032 h 576079"/>
              <a:gd name="connsiteX3" fmla="*/ 5353686 w 5616551"/>
              <a:gd name="connsiteY3" fmla="*/ 576064 h 576079"/>
              <a:gd name="connsiteX4" fmla="*/ 0 w 5616551"/>
              <a:gd name="connsiteY4" fmla="*/ 576064 h 576079"/>
              <a:gd name="connsiteX5" fmla="*/ 0 w 5616551"/>
              <a:gd name="connsiteY5" fmla="*/ 0 h 576079"/>
              <a:gd name="connsiteX0" fmla="*/ 0 w 5616551"/>
              <a:gd name="connsiteY0" fmla="*/ 0 h 576079"/>
              <a:gd name="connsiteX1" fmla="*/ 5353686 w 5616551"/>
              <a:gd name="connsiteY1" fmla="*/ 0 h 576079"/>
              <a:gd name="connsiteX2" fmla="*/ 5616550 w 5616551"/>
              <a:gd name="connsiteY2" fmla="*/ 288032 h 576079"/>
              <a:gd name="connsiteX3" fmla="*/ 5353686 w 5616551"/>
              <a:gd name="connsiteY3" fmla="*/ 576064 h 576079"/>
              <a:gd name="connsiteX4" fmla="*/ 0 w 5616551"/>
              <a:gd name="connsiteY4" fmla="*/ 576064 h 576079"/>
              <a:gd name="connsiteX5" fmla="*/ 0 w 5616551"/>
              <a:gd name="connsiteY5" fmla="*/ 0 h 576079"/>
              <a:gd name="connsiteX0" fmla="*/ 0 w 5616551"/>
              <a:gd name="connsiteY0" fmla="*/ 0 h 576074"/>
              <a:gd name="connsiteX1" fmla="*/ 5353686 w 5616551"/>
              <a:gd name="connsiteY1" fmla="*/ 0 h 576074"/>
              <a:gd name="connsiteX2" fmla="*/ 5616550 w 5616551"/>
              <a:gd name="connsiteY2" fmla="*/ 288032 h 576074"/>
              <a:gd name="connsiteX3" fmla="*/ 5353686 w 5616551"/>
              <a:gd name="connsiteY3" fmla="*/ 576064 h 576074"/>
              <a:gd name="connsiteX4" fmla="*/ 0 w 5616551"/>
              <a:gd name="connsiteY4" fmla="*/ 576064 h 576074"/>
              <a:gd name="connsiteX5" fmla="*/ 0 w 5616551"/>
              <a:gd name="connsiteY5" fmla="*/ 0 h 576074"/>
              <a:gd name="connsiteX0" fmla="*/ 0 w 5616614"/>
              <a:gd name="connsiteY0" fmla="*/ 0 h 576079"/>
              <a:gd name="connsiteX1" fmla="*/ 5353686 w 5616614"/>
              <a:gd name="connsiteY1" fmla="*/ 0 h 576079"/>
              <a:gd name="connsiteX2" fmla="*/ 5616550 w 5616614"/>
              <a:gd name="connsiteY2" fmla="*/ 288032 h 576079"/>
              <a:gd name="connsiteX3" fmla="*/ 5353686 w 5616614"/>
              <a:gd name="connsiteY3" fmla="*/ 576064 h 576079"/>
              <a:gd name="connsiteX4" fmla="*/ 0 w 5616614"/>
              <a:gd name="connsiteY4" fmla="*/ 576064 h 576079"/>
              <a:gd name="connsiteX5" fmla="*/ 0 w 5616614"/>
              <a:gd name="connsiteY5" fmla="*/ 0 h 576079"/>
              <a:gd name="connsiteX0" fmla="*/ 0 w 5614264"/>
              <a:gd name="connsiteY0" fmla="*/ 0 h 576078"/>
              <a:gd name="connsiteX1" fmla="*/ 5353686 w 5614264"/>
              <a:gd name="connsiteY1" fmla="*/ 0 h 576078"/>
              <a:gd name="connsiteX2" fmla="*/ 5614199 w 5614264"/>
              <a:gd name="connsiteY2" fmla="*/ 282317 h 576078"/>
              <a:gd name="connsiteX3" fmla="*/ 5353686 w 5614264"/>
              <a:gd name="connsiteY3" fmla="*/ 576064 h 576078"/>
              <a:gd name="connsiteX4" fmla="*/ 0 w 5614264"/>
              <a:gd name="connsiteY4" fmla="*/ 576064 h 576078"/>
              <a:gd name="connsiteX5" fmla="*/ 0 w 5614264"/>
              <a:gd name="connsiteY5" fmla="*/ 0 h 576078"/>
              <a:gd name="connsiteX0" fmla="*/ 0 w 5616614"/>
              <a:gd name="connsiteY0" fmla="*/ 0 h 576078"/>
              <a:gd name="connsiteX1" fmla="*/ 5353686 w 5616614"/>
              <a:gd name="connsiteY1" fmla="*/ 0 h 576078"/>
              <a:gd name="connsiteX2" fmla="*/ 5616550 w 5616614"/>
              <a:gd name="connsiteY2" fmla="*/ 276602 h 576078"/>
              <a:gd name="connsiteX3" fmla="*/ 5353686 w 5616614"/>
              <a:gd name="connsiteY3" fmla="*/ 576064 h 576078"/>
              <a:gd name="connsiteX4" fmla="*/ 0 w 5616614"/>
              <a:gd name="connsiteY4" fmla="*/ 576064 h 576078"/>
              <a:gd name="connsiteX5" fmla="*/ 0 w 5616614"/>
              <a:gd name="connsiteY5" fmla="*/ 0 h 576078"/>
              <a:gd name="connsiteX0" fmla="*/ 0 w 5616555"/>
              <a:gd name="connsiteY0" fmla="*/ 0 h 576078"/>
              <a:gd name="connsiteX1" fmla="*/ 5353686 w 5616555"/>
              <a:gd name="connsiteY1" fmla="*/ 0 h 576078"/>
              <a:gd name="connsiteX2" fmla="*/ 5616550 w 5616555"/>
              <a:gd name="connsiteY2" fmla="*/ 276602 h 576078"/>
              <a:gd name="connsiteX3" fmla="*/ 5353686 w 5616555"/>
              <a:gd name="connsiteY3" fmla="*/ 576064 h 576078"/>
              <a:gd name="connsiteX4" fmla="*/ 0 w 5616555"/>
              <a:gd name="connsiteY4" fmla="*/ 576064 h 576078"/>
              <a:gd name="connsiteX5" fmla="*/ 0 w 5616555"/>
              <a:gd name="connsiteY5" fmla="*/ 0 h 57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555" h="576078">
                <a:moveTo>
                  <a:pt x="0" y="0"/>
                </a:moveTo>
                <a:lnTo>
                  <a:pt x="5353686" y="0"/>
                </a:lnTo>
                <a:cubicBezTo>
                  <a:pt x="5457975" y="3142"/>
                  <a:pt x="5617592" y="114710"/>
                  <a:pt x="5616550" y="276602"/>
                </a:cubicBezTo>
                <a:cubicBezTo>
                  <a:pt x="5615508" y="438494"/>
                  <a:pt x="5467500" y="577684"/>
                  <a:pt x="5353686" y="576064"/>
                </a:cubicBezTo>
                <a:lnTo>
                  <a:pt x="0" y="576064"/>
                </a:lnTo>
                <a:lnTo>
                  <a:pt x="0" y="0"/>
                </a:lnTo>
                <a:close/>
              </a:path>
            </a:pathLst>
          </a:cu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Ins="252000" rtlCol="0" anchor="ctr"/>
          <a:lstStyle/>
          <a:p>
            <a:pPr algn="ctr"/>
            <a:r>
              <a:rPr lang="en-GB" dirty="0"/>
              <a:t>Normal means ordinary or usual and that things are as would be expected. </a:t>
            </a:r>
          </a:p>
        </p:txBody>
      </p:sp>
      <p:pic>
        <p:nvPicPr>
          <p:cNvPr id="5" name="Picture 4" descr="A picture containing toy, doll&#10;&#10;Description automatically generated">
            <a:extLst>
              <a:ext uri="{FF2B5EF4-FFF2-40B4-BE49-F238E27FC236}">
                <a16:creationId xmlns:a16="http://schemas.microsoft.com/office/drawing/2014/main" id="{185C5336-B24C-447E-B9AA-EB36CE9F18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1556792"/>
            <a:ext cx="2314968" cy="5964677"/>
          </a:xfrm>
          <a:prstGeom prst="rect">
            <a:avLst/>
          </a:prstGeom>
        </p:spPr>
      </p:pic>
      <p:sp>
        <p:nvSpPr>
          <p:cNvPr id="6" name="Rectangle: Rounded Corners 5">
            <a:extLst>
              <a:ext uri="{FF2B5EF4-FFF2-40B4-BE49-F238E27FC236}">
                <a16:creationId xmlns:a16="http://schemas.microsoft.com/office/drawing/2014/main" id="{2C860C27-8E23-482A-8406-39BFA1623ADD}"/>
              </a:ext>
            </a:extLst>
          </p:cNvPr>
          <p:cNvSpPr/>
          <p:nvPr/>
        </p:nvSpPr>
        <p:spPr>
          <a:xfrm>
            <a:off x="3419872" y="1628800"/>
            <a:ext cx="4968478" cy="504056"/>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 you think the word ‘normal’ means?</a:t>
            </a:r>
          </a:p>
        </p:txBody>
      </p:sp>
      <p:sp>
        <p:nvSpPr>
          <p:cNvPr id="9" name="Rectangle: Rounded Corners 8">
            <a:extLst>
              <a:ext uri="{FF2B5EF4-FFF2-40B4-BE49-F238E27FC236}">
                <a16:creationId xmlns:a16="http://schemas.microsoft.com/office/drawing/2014/main" id="{CAAF8EC8-88A7-4C7E-8A9B-5C96B7E64BA8}"/>
              </a:ext>
            </a:extLst>
          </p:cNvPr>
          <p:cNvSpPr/>
          <p:nvPr/>
        </p:nvSpPr>
        <p:spPr>
          <a:xfrm>
            <a:off x="3135566" y="3371471"/>
            <a:ext cx="5252784" cy="996533"/>
          </a:xfrm>
          <a:prstGeom prst="roundRect">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might feel that even though we are back at school, things are not ordinary. Things may not be usual. Things may be different from expected.</a:t>
            </a:r>
          </a:p>
        </p:txBody>
      </p:sp>
      <p:sp>
        <p:nvSpPr>
          <p:cNvPr id="10" name="Rectangle: Rounded Corners 9">
            <a:extLst>
              <a:ext uri="{FF2B5EF4-FFF2-40B4-BE49-F238E27FC236}">
                <a16:creationId xmlns:a16="http://schemas.microsoft.com/office/drawing/2014/main" id="{620D4B89-97EE-4CBD-B8A5-F34A4606044C}"/>
              </a:ext>
            </a:extLst>
          </p:cNvPr>
          <p:cNvSpPr/>
          <p:nvPr/>
        </p:nvSpPr>
        <p:spPr>
          <a:xfrm>
            <a:off x="3135566" y="4627271"/>
            <a:ext cx="5252784" cy="1250001"/>
          </a:xfrm>
          <a:prstGeom prst="roundRect">
            <a:avLst/>
          </a:prstGeom>
          <a:solidFill>
            <a:srgbClr val="CC4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may have overheard grown-ups talking about ‘getting back to normal’ but you might have noticed that things are a bit different, even though you are back at school. </a:t>
            </a:r>
          </a:p>
        </p:txBody>
      </p:sp>
      <p:sp>
        <p:nvSpPr>
          <p:cNvPr id="11" name="Oval 10">
            <a:extLst>
              <a:ext uri="{FF2B5EF4-FFF2-40B4-BE49-F238E27FC236}">
                <a16:creationId xmlns:a16="http://schemas.microsoft.com/office/drawing/2014/main" id="{FC2A7B38-FBC6-4EFA-B205-6AF5ABF41844}"/>
              </a:ext>
            </a:extLst>
          </p:cNvPr>
          <p:cNvSpPr/>
          <p:nvPr/>
        </p:nvSpPr>
        <p:spPr>
          <a:xfrm>
            <a:off x="4703864" y="3568759"/>
            <a:ext cx="2106515" cy="2070769"/>
          </a:xfrm>
          <a:prstGeom prst="ellipse">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This is because things </a:t>
            </a:r>
            <a:r>
              <a:rPr lang="en-GB" b="1" dirty="0"/>
              <a:t>are</a:t>
            </a:r>
            <a:r>
              <a:rPr lang="en-GB" dirty="0"/>
              <a:t> a little bit different. </a:t>
            </a:r>
          </a:p>
        </p:txBody>
      </p:sp>
    </p:spTree>
    <p:extLst>
      <p:ext uri="{BB962C8B-B14F-4D97-AF65-F5344CB8AC3E}">
        <p14:creationId xmlns:p14="http://schemas.microsoft.com/office/powerpoint/2010/main" val="331781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par>
                          <p:cTn id="37" fill="hold">
                            <p:stCondLst>
                              <p:cond delay="5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animBg="1"/>
      <p:bldP spid="9" grpId="1" animBg="1"/>
      <p:bldP spid="10" grpId="0" animBg="1"/>
      <p:bldP spid="10" grpId="1"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800" spc="-100" dirty="0"/>
              <a:t>What Does ‘Normal’ Mean?</a:t>
            </a:r>
            <a:endParaRPr lang="en-GB" sz="3800" spc="-100" dirty="0">
              <a:latin typeface="Twinkl" pitchFamily="2" charset="0"/>
            </a:endParaRPr>
          </a:p>
        </p:txBody>
      </p:sp>
      <p:pic>
        <p:nvPicPr>
          <p:cNvPr id="3" name="Whole Class">
            <a:extLst>
              <a:ext uri="{FF2B5EF4-FFF2-40B4-BE49-F238E27FC236}">
                <a16:creationId xmlns:a16="http://schemas.microsoft.com/office/drawing/2014/main" id="{82E69228-CAE3-476A-B029-5500E26CE0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4" name="Rectangle: Rounded Corners 3">
            <a:extLst>
              <a:ext uri="{FF2B5EF4-FFF2-40B4-BE49-F238E27FC236}">
                <a16:creationId xmlns:a16="http://schemas.microsoft.com/office/drawing/2014/main" id="{91753F4B-C0EA-4647-838F-9427DDA2896A}"/>
              </a:ext>
            </a:extLst>
          </p:cNvPr>
          <p:cNvSpPr/>
          <p:nvPr/>
        </p:nvSpPr>
        <p:spPr>
          <a:xfrm>
            <a:off x="755650" y="1556792"/>
            <a:ext cx="7632700" cy="504056"/>
          </a:xfrm>
          <a:prstGeom prst="round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 example of normal things you do might be the meals you eat. </a:t>
            </a:r>
          </a:p>
        </p:txBody>
      </p:sp>
      <p:pic>
        <p:nvPicPr>
          <p:cNvPr id="13" name="Picture 12" descr="A picture containing drawing&#10;&#10;Description automatically generated">
            <a:extLst>
              <a:ext uri="{FF2B5EF4-FFF2-40B4-BE49-F238E27FC236}">
                <a16:creationId xmlns:a16="http://schemas.microsoft.com/office/drawing/2014/main" id="{D8A4A36C-44CC-439F-8E93-C5FB6CEB41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88432" y="2996952"/>
            <a:ext cx="4427984" cy="2509375"/>
          </a:xfrm>
          <a:prstGeom prst="rect">
            <a:avLst/>
          </a:prstGeom>
        </p:spPr>
      </p:pic>
      <p:sp>
        <p:nvSpPr>
          <p:cNvPr id="14" name="Rectangle: Rounded Corners 13">
            <a:extLst>
              <a:ext uri="{FF2B5EF4-FFF2-40B4-BE49-F238E27FC236}">
                <a16:creationId xmlns:a16="http://schemas.microsoft.com/office/drawing/2014/main" id="{C89122B8-827B-4EE9-9F62-0EAED2F2A633}"/>
              </a:ext>
            </a:extLst>
          </p:cNvPr>
          <p:cNvSpPr/>
          <p:nvPr/>
        </p:nvSpPr>
        <p:spPr>
          <a:xfrm>
            <a:off x="1259632" y="4085456"/>
            <a:ext cx="2151782" cy="1143744"/>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Every morning, you are likely to have breakfast.</a:t>
            </a:r>
          </a:p>
        </p:txBody>
      </p:sp>
      <p:pic>
        <p:nvPicPr>
          <p:cNvPr id="16" name="Picture 15" descr="A close up of a clock&#10;&#10;Description automatically generated">
            <a:extLst>
              <a:ext uri="{FF2B5EF4-FFF2-40B4-BE49-F238E27FC236}">
                <a16:creationId xmlns:a16="http://schemas.microsoft.com/office/drawing/2014/main" id="{EE106365-6D39-4D7E-805B-905E54F7EF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4551" y="2520280"/>
            <a:ext cx="1701945" cy="1700808"/>
          </a:xfrm>
          <a:prstGeom prst="rect">
            <a:avLst/>
          </a:prstGeom>
        </p:spPr>
      </p:pic>
      <p:sp>
        <p:nvSpPr>
          <p:cNvPr id="18" name="Rectangle: Rounded Corners 17">
            <a:extLst>
              <a:ext uri="{FF2B5EF4-FFF2-40B4-BE49-F238E27FC236}">
                <a16:creationId xmlns:a16="http://schemas.microsoft.com/office/drawing/2014/main" id="{AA515E8D-559C-48A8-A591-84CF60D59000}"/>
              </a:ext>
            </a:extLst>
          </p:cNvPr>
          <p:cNvSpPr/>
          <p:nvPr/>
        </p:nvSpPr>
        <p:spPr>
          <a:xfrm>
            <a:off x="1187624" y="4096361"/>
            <a:ext cx="2276625" cy="1409966"/>
          </a:xfrm>
          <a:prstGeom prst="round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Around midday, you probably have a meal called lunch or dinner.</a:t>
            </a:r>
          </a:p>
        </p:txBody>
      </p:sp>
      <p:pic>
        <p:nvPicPr>
          <p:cNvPr id="21" name="Picture 20" descr="A picture containing sitting, table, bird, photo&#10;&#10;Description automatically generated">
            <a:extLst>
              <a:ext uri="{FF2B5EF4-FFF2-40B4-BE49-F238E27FC236}">
                <a16:creationId xmlns:a16="http://schemas.microsoft.com/office/drawing/2014/main" id="{2DC282F6-53C8-42CC-A4EC-DEBC383662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36203" y="3152315"/>
            <a:ext cx="2165633" cy="1860861"/>
          </a:xfrm>
          <a:prstGeom prst="rect">
            <a:avLst/>
          </a:prstGeom>
        </p:spPr>
      </p:pic>
      <p:pic>
        <p:nvPicPr>
          <p:cNvPr id="23" name="Picture 22" descr="A picture containing drawing, clock&#10;&#10;Description automatically generated">
            <a:extLst>
              <a:ext uri="{FF2B5EF4-FFF2-40B4-BE49-F238E27FC236}">
                <a16:creationId xmlns:a16="http://schemas.microsoft.com/office/drawing/2014/main" id="{CEE29D99-C521-42CF-ACA4-2484A3B42B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47905" y="2266143"/>
            <a:ext cx="1234385" cy="3395105"/>
          </a:xfrm>
          <a:prstGeom prst="rect">
            <a:avLst/>
          </a:prstGeom>
        </p:spPr>
      </p:pic>
      <p:pic>
        <p:nvPicPr>
          <p:cNvPr id="19" name="Picture 18">
            <a:extLst>
              <a:ext uri="{FF2B5EF4-FFF2-40B4-BE49-F238E27FC236}">
                <a16:creationId xmlns:a16="http://schemas.microsoft.com/office/drawing/2014/main" id="{7D2A4BD4-D4F4-4372-B7DE-586F53787E4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474964" y="2531185"/>
            <a:ext cx="1701944" cy="1700808"/>
          </a:xfrm>
          <a:prstGeom prst="rect">
            <a:avLst/>
          </a:prstGeom>
        </p:spPr>
      </p:pic>
      <p:pic>
        <p:nvPicPr>
          <p:cNvPr id="17" name="Picture 16">
            <a:extLst>
              <a:ext uri="{FF2B5EF4-FFF2-40B4-BE49-F238E27FC236}">
                <a16:creationId xmlns:a16="http://schemas.microsoft.com/office/drawing/2014/main" id="{791DFB2D-254E-4017-936C-C7ADF7594A06}"/>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5220072" y="4432254"/>
            <a:ext cx="2458343" cy="1661042"/>
          </a:xfrm>
          <a:prstGeom prst="rect">
            <a:avLst/>
          </a:prstGeom>
        </p:spPr>
      </p:pic>
      <p:sp>
        <p:nvSpPr>
          <p:cNvPr id="24" name="Rectangle: Rounded Corners 23">
            <a:extLst>
              <a:ext uri="{FF2B5EF4-FFF2-40B4-BE49-F238E27FC236}">
                <a16:creationId xmlns:a16="http://schemas.microsoft.com/office/drawing/2014/main" id="{0A74286C-280B-4406-B34E-272C24C4EADC}"/>
              </a:ext>
            </a:extLst>
          </p:cNvPr>
          <p:cNvSpPr/>
          <p:nvPr/>
        </p:nvSpPr>
        <p:spPr>
          <a:xfrm>
            <a:off x="1268090" y="4077072"/>
            <a:ext cx="2151782" cy="1661041"/>
          </a:xfrm>
          <a:prstGeom prst="roundRect">
            <a:avLst/>
          </a:prstGeom>
          <a:solidFill>
            <a:srgbClr val="72A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 the evening, you most likely have an evening meal called dinner or tea.</a:t>
            </a:r>
          </a:p>
        </p:txBody>
      </p:sp>
      <p:pic>
        <p:nvPicPr>
          <p:cNvPr id="25" name="Picture 24">
            <a:extLst>
              <a:ext uri="{FF2B5EF4-FFF2-40B4-BE49-F238E27FC236}">
                <a16:creationId xmlns:a16="http://schemas.microsoft.com/office/drawing/2014/main" id="{9C308B57-5341-4B9E-A5D4-2D6BD70729C6}"/>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627115" y="2462843"/>
            <a:ext cx="1411894" cy="2172915"/>
          </a:xfrm>
          <a:prstGeom prst="rect">
            <a:avLst/>
          </a:prstGeom>
        </p:spPr>
      </p:pic>
      <p:pic>
        <p:nvPicPr>
          <p:cNvPr id="26" name="Picture 25">
            <a:extLst>
              <a:ext uri="{FF2B5EF4-FFF2-40B4-BE49-F238E27FC236}">
                <a16:creationId xmlns:a16="http://schemas.microsoft.com/office/drawing/2014/main" id="{72E6A694-FC7A-414D-BB08-724AEB09C09B}"/>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474964" y="2531185"/>
            <a:ext cx="1701944" cy="1700807"/>
          </a:xfrm>
          <a:prstGeom prst="rect">
            <a:avLst/>
          </a:prstGeom>
        </p:spPr>
      </p:pic>
      <p:pic>
        <p:nvPicPr>
          <p:cNvPr id="27" name="Picture 26">
            <a:extLst>
              <a:ext uri="{FF2B5EF4-FFF2-40B4-BE49-F238E27FC236}">
                <a16:creationId xmlns:a16="http://schemas.microsoft.com/office/drawing/2014/main" id="{70456C18-C989-4F45-9F44-CF0794D04E60}"/>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4540925" y="4016193"/>
            <a:ext cx="3498083" cy="1921911"/>
          </a:xfrm>
          <a:prstGeom prst="rect">
            <a:avLst/>
          </a:prstGeom>
        </p:spPr>
      </p:pic>
    </p:spTree>
    <p:extLst>
      <p:ext uri="{BB962C8B-B14F-4D97-AF65-F5344CB8AC3E}">
        <p14:creationId xmlns:p14="http://schemas.microsoft.com/office/powerpoint/2010/main" val="21180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par>
                          <p:cTn id="35" fill="hold">
                            <p:stCondLst>
                              <p:cond delay="500"/>
                            </p:stCondLst>
                            <p:childTnLst>
                              <p:par>
                                <p:cTn id="36" presetID="42"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21"/>
                                        </p:tgtEl>
                                      </p:cBhvr>
                                    </p:animEffect>
                                    <p:set>
                                      <p:cBhvr>
                                        <p:cTn id="69" dur="1" fill="hold">
                                          <p:stCondLst>
                                            <p:cond delay="499"/>
                                          </p:stCondLst>
                                        </p:cTn>
                                        <p:tgtEl>
                                          <p:spTgt spid="21"/>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23"/>
                                        </p:tgtEl>
                                      </p:cBhvr>
                                    </p:animEffect>
                                    <p:set>
                                      <p:cBhvr>
                                        <p:cTn id="72" dur="1" fill="hold">
                                          <p:stCondLst>
                                            <p:cond delay="499"/>
                                          </p:stCondLst>
                                        </p:cTn>
                                        <p:tgtEl>
                                          <p:spTgt spid="23"/>
                                        </p:tgtEl>
                                        <p:attrNameLst>
                                          <p:attrName>style.visibility</p:attrName>
                                        </p:attrNameLst>
                                      </p:cBhvr>
                                      <p:to>
                                        <p:strVal val="hidden"/>
                                      </p:to>
                                    </p:set>
                                  </p:childTnLst>
                                </p:cTn>
                              </p:par>
                            </p:childTnLst>
                          </p:cTn>
                        </p:par>
                        <p:par>
                          <p:cTn id="73" fill="hold">
                            <p:stCondLst>
                              <p:cond delay="500"/>
                            </p:stCondLst>
                            <p:childTnLst>
                              <p:par>
                                <p:cTn id="74" presetID="42" presetClass="entr" presetSubtype="0" fill="hold"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anim calcmode="lin" valueType="num">
                                      <p:cBhvr>
                                        <p:cTn id="82" dur="1000" fill="hold"/>
                                        <p:tgtEl>
                                          <p:spTgt spid="24"/>
                                        </p:tgtEl>
                                        <p:attrNameLst>
                                          <p:attrName>ppt_x</p:attrName>
                                        </p:attrNameLst>
                                      </p:cBhvr>
                                      <p:tavLst>
                                        <p:tav tm="0">
                                          <p:val>
                                            <p:strVal val="#ppt_x"/>
                                          </p:val>
                                        </p:tav>
                                        <p:tav tm="100000">
                                          <p:val>
                                            <p:strVal val="#ppt_x"/>
                                          </p:val>
                                        </p:tav>
                                      </p:tavLst>
                                    </p:anim>
                                    <p:anim calcmode="lin" valueType="num">
                                      <p:cBhvr>
                                        <p:cTn id="83" dur="1000" fill="hold"/>
                                        <p:tgtEl>
                                          <p:spTgt spid="24"/>
                                        </p:tgtEl>
                                        <p:attrNameLst>
                                          <p:attrName>ppt_y</p:attrName>
                                        </p:attrNameLst>
                                      </p:cBhvr>
                                      <p:tavLst>
                                        <p:tav tm="0">
                                          <p:val>
                                            <p:strVal val="#ppt_y+.1"/>
                                          </p:val>
                                        </p:tav>
                                        <p:tav tm="100000">
                                          <p:val>
                                            <p:strVal val="#ppt_y"/>
                                          </p:val>
                                        </p:tav>
                                      </p:tavLst>
                                    </p:anim>
                                  </p:childTnLst>
                                </p:cTn>
                              </p:par>
                            </p:childTnLst>
                          </p:cTn>
                        </p:par>
                        <p:par>
                          <p:cTn id="84" fill="hold">
                            <p:stCondLst>
                              <p:cond delay="1500"/>
                            </p:stCondLst>
                            <p:childTnLst>
                              <p:par>
                                <p:cTn id="85" presetID="10" presetClass="entr" presetSubtype="0" fill="hold"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par>
                                <p:cTn id="88" presetID="10" presetClass="entr" presetSubtype="0" fill="hold"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4" grpId="1" animBg="1"/>
      <p:bldP spid="18" grpId="0" animBg="1"/>
      <p:bldP spid="18" grpId="1"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D0D2B5A-C6EF-492C-AD35-1778B0BEB4FD}"/>
              </a:ext>
            </a:extLst>
          </p:cNvPr>
          <p:cNvSpPr txBox="1">
            <a:spLocks/>
          </p:cNvSpPr>
          <p:nvPr/>
        </p:nvSpPr>
        <p:spPr>
          <a:xfrm>
            <a:off x="457198" y="47889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800" spc="-100" dirty="0"/>
              <a:t>What Does ‘Normal’ Mean?</a:t>
            </a:r>
          </a:p>
        </p:txBody>
      </p:sp>
      <p:pic>
        <p:nvPicPr>
          <p:cNvPr id="6" name="Whole Class">
            <a:extLst>
              <a:ext uri="{FF2B5EF4-FFF2-40B4-BE49-F238E27FC236}">
                <a16:creationId xmlns:a16="http://schemas.microsoft.com/office/drawing/2014/main" id="{E6602729-29AB-41CB-A096-6BFED5907B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7" name="Rectangle: Rounded Corners 6">
            <a:extLst>
              <a:ext uri="{FF2B5EF4-FFF2-40B4-BE49-F238E27FC236}">
                <a16:creationId xmlns:a16="http://schemas.microsoft.com/office/drawing/2014/main" id="{861FEAF3-82A9-4325-8D82-D7CFDBA18189}"/>
              </a:ext>
            </a:extLst>
          </p:cNvPr>
          <p:cNvSpPr/>
          <p:nvPr/>
        </p:nvSpPr>
        <p:spPr>
          <a:xfrm>
            <a:off x="3059832" y="1700808"/>
            <a:ext cx="3853296" cy="994306"/>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Are these all normal meals for you? Would you ever have a pudding after breakfast? Why not?</a:t>
            </a:r>
          </a:p>
        </p:txBody>
      </p:sp>
      <p:sp>
        <p:nvSpPr>
          <p:cNvPr id="13" name="Rectangle: Rounded Corners 12">
            <a:extLst>
              <a:ext uri="{FF2B5EF4-FFF2-40B4-BE49-F238E27FC236}">
                <a16:creationId xmlns:a16="http://schemas.microsoft.com/office/drawing/2014/main" id="{FD9DA0AC-36CF-4268-8914-08807336F6D8}"/>
              </a:ext>
            </a:extLst>
          </p:cNvPr>
          <p:cNvSpPr/>
          <p:nvPr/>
        </p:nvSpPr>
        <p:spPr>
          <a:xfrm>
            <a:off x="755650" y="4868689"/>
            <a:ext cx="6336630" cy="1224136"/>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612000" rtlCol="0" anchor="ctr"/>
          <a:lstStyle/>
          <a:p>
            <a:pPr algn="ctr"/>
            <a:r>
              <a:rPr lang="en-GB" dirty="0"/>
              <a:t>If we did have pudding every day after breakfast, </a:t>
            </a:r>
            <a:br>
              <a:rPr lang="en-GB" dirty="0"/>
            </a:br>
            <a:r>
              <a:rPr lang="en-GB" dirty="0"/>
              <a:t>we would start to think it was normal. We would think it was strange if other people didn’t do it too. </a:t>
            </a:r>
          </a:p>
        </p:txBody>
      </p:sp>
      <p:pic>
        <p:nvPicPr>
          <p:cNvPr id="8" name="Picture 7" descr="A picture containing drawing&#10;&#10;Description automatically generated">
            <a:extLst>
              <a:ext uri="{FF2B5EF4-FFF2-40B4-BE49-F238E27FC236}">
                <a16:creationId xmlns:a16="http://schemas.microsoft.com/office/drawing/2014/main" id="{67402230-31BC-47E6-80BA-8D6135748F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937384">
            <a:off x="683568" y="1680841"/>
            <a:ext cx="2165633" cy="1227282"/>
          </a:xfrm>
          <a:prstGeom prst="rect">
            <a:avLst/>
          </a:prstGeom>
        </p:spPr>
      </p:pic>
      <p:pic>
        <p:nvPicPr>
          <p:cNvPr id="9" name="Picture 8" descr="A picture containing sitting, table, bird, photo&#10;&#10;Description automatically generated">
            <a:extLst>
              <a:ext uri="{FF2B5EF4-FFF2-40B4-BE49-F238E27FC236}">
                <a16:creationId xmlns:a16="http://schemas.microsoft.com/office/drawing/2014/main" id="{81555B3A-2B05-48D3-B792-CAA5A4D2E8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60836">
            <a:off x="7020254" y="1664693"/>
            <a:ext cx="1329070" cy="1142028"/>
          </a:xfrm>
          <a:prstGeom prst="rect">
            <a:avLst/>
          </a:prstGeom>
        </p:spPr>
      </p:pic>
      <p:pic>
        <p:nvPicPr>
          <p:cNvPr id="11" name="Picture 10" descr="A picture containing doll, toy&#10;&#10;Description automatically generated">
            <a:extLst>
              <a:ext uri="{FF2B5EF4-FFF2-40B4-BE49-F238E27FC236}">
                <a16:creationId xmlns:a16="http://schemas.microsoft.com/office/drawing/2014/main" id="{A58AE5E6-4235-411E-9E16-C80C77D02AE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48300" y="3134234"/>
            <a:ext cx="2212132" cy="3723766"/>
          </a:xfrm>
          <a:prstGeom prst="rect">
            <a:avLst/>
          </a:prstGeom>
        </p:spPr>
      </p:pic>
      <p:sp>
        <p:nvSpPr>
          <p:cNvPr id="12" name="Rectangle: Rounded Corners 11">
            <a:extLst>
              <a:ext uri="{FF2B5EF4-FFF2-40B4-BE49-F238E27FC236}">
                <a16:creationId xmlns:a16="http://schemas.microsoft.com/office/drawing/2014/main" id="{E7F2695B-4D0B-4CAE-9163-12B0007A023D}"/>
              </a:ext>
            </a:extLst>
          </p:cNvPr>
          <p:cNvSpPr/>
          <p:nvPr/>
        </p:nvSpPr>
        <p:spPr>
          <a:xfrm>
            <a:off x="1043608" y="3212976"/>
            <a:ext cx="4752454" cy="1224136"/>
          </a:xfrm>
          <a:prstGeom prst="roundRect">
            <a:avLst/>
          </a:prstGeom>
          <a:solidFill>
            <a:srgbClr val="E5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We think things are normal because:</a:t>
            </a:r>
          </a:p>
          <a:p>
            <a:pPr marL="285750" indent="-285750">
              <a:buFont typeface="Arial" panose="020B0604020202020204" pitchFamily="34" charset="0"/>
              <a:buChar char="•"/>
            </a:pPr>
            <a:r>
              <a:rPr lang="en-GB" dirty="0"/>
              <a:t>other people tell us it is normal;</a:t>
            </a:r>
          </a:p>
          <a:p>
            <a:pPr marL="285750" indent="-285750">
              <a:buFont typeface="Arial" panose="020B0604020202020204" pitchFamily="34" charset="0"/>
              <a:buChar char="•"/>
            </a:pPr>
            <a:r>
              <a:rPr lang="en-GB" dirty="0"/>
              <a:t>and it is what we are used to doing. </a:t>
            </a:r>
          </a:p>
        </p:txBody>
      </p:sp>
    </p:spTree>
    <p:extLst>
      <p:ext uri="{BB962C8B-B14F-4D97-AF65-F5344CB8AC3E}">
        <p14:creationId xmlns:p14="http://schemas.microsoft.com/office/powerpoint/2010/main" val="96220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D0D2B5A-C6EF-492C-AD35-1778B0BEB4FD}"/>
              </a:ext>
            </a:extLst>
          </p:cNvPr>
          <p:cNvSpPr txBox="1">
            <a:spLocks/>
          </p:cNvSpPr>
          <p:nvPr/>
        </p:nvSpPr>
        <p:spPr>
          <a:xfrm>
            <a:off x="457198" y="47889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800" spc="-100" dirty="0"/>
              <a:t>What Does ‘Normal’ Mean?</a:t>
            </a:r>
          </a:p>
        </p:txBody>
      </p:sp>
      <p:sp>
        <p:nvSpPr>
          <p:cNvPr id="4" name="Rectangle: Rounded Corners 3">
            <a:extLst>
              <a:ext uri="{FF2B5EF4-FFF2-40B4-BE49-F238E27FC236}">
                <a16:creationId xmlns:a16="http://schemas.microsoft.com/office/drawing/2014/main" id="{0541D26C-F2D4-4BE1-950D-AC5CC53EC164}"/>
              </a:ext>
            </a:extLst>
          </p:cNvPr>
          <p:cNvSpPr/>
          <p:nvPr/>
        </p:nvSpPr>
        <p:spPr>
          <a:xfrm>
            <a:off x="755650" y="1628800"/>
            <a:ext cx="7632700" cy="994306"/>
          </a:xfrm>
          <a:prstGeom prst="round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feels ‘normal’ to us can change. As humans, we are really good </a:t>
            </a:r>
            <a:br>
              <a:rPr lang="en-GB" dirty="0"/>
            </a:br>
            <a:r>
              <a:rPr lang="en-GB" dirty="0"/>
              <a:t>at getting used to these changes but that doesn’t mean they are easy </a:t>
            </a:r>
            <a:br>
              <a:rPr lang="en-GB" dirty="0"/>
            </a:br>
            <a:r>
              <a:rPr lang="en-GB" dirty="0"/>
              <a:t>at first. </a:t>
            </a:r>
          </a:p>
        </p:txBody>
      </p:sp>
      <p:sp>
        <p:nvSpPr>
          <p:cNvPr id="15" name="Rectangle 14">
            <a:extLst>
              <a:ext uri="{FF2B5EF4-FFF2-40B4-BE49-F238E27FC236}">
                <a16:creationId xmlns:a16="http://schemas.microsoft.com/office/drawing/2014/main" id="{E288F3BB-AD8D-4CC1-B783-7DCB35016A50}"/>
              </a:ext>
            </a:extLst>
          </p:cNvPr>
          <p:cNvSpPr/>
          <p:nvPr/>
        </p:nvSpPr>
        <p:spPr>
          <a:xfrm>
            <a:off x="457198" y="2852936"/>
            <a:ext cx="8220075" cy="569161"/>
          </a:xfrm>
          <a:prstGeom prst="rect">
            <a:avLst/>
          </a:prstGeom>
          <a:solidFill>
            <a:srgbClr val="6518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 pairs, think about how it feels to see and feel change. </a:t>
            </a:r>
          </a:p>
        </p:txBody>
      </p:sp>
      <p:pic>
        <p:nvPicPr>
          <p:cNvPr id="3" name="Picture 2" descr="A picture containing doll, toy, window, room&#10;&#10;Description automatically generated">
            <a:extLst>
              <a:ext uri="{FF2B5EF4-FFF2-40B4-BE49-F238E27FC236}">
                <a16:creationId xmlns:a16="http://schemas.microsoft.com/office/drawing/2014/main" id="{CA3B4B9B-F5A5-46A2-A901-C3306E099F9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07704" y="3325473"/>
            <a:ext cx="4962130" cy="3532527"/>
          </a:xfrm>
          <a:prstGeom prst="rect">
            <a:avLst/>
          </a:prstGeom>
        </p:spPr>
      </p:pic>
      <p:pic>
        <p:nvPicPr>
          <p:cNvPr id="16" name="border" descr="A close up of a screen&#10;&#10;Description automatically generated">
            <a:extLst>
              <a:ext uri="{FF2B5EF4-FFF2-40B4-BE49-F238E27FC236}">
                <a16:creationId xmlns:a16="http://schemas.microsoft.com/office/drawing/2014/main" id="{C08CA72E-F22C-43E1-B313-53EA02B20BD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airs">
            <a:extLst>
              <a:ext uri="{FF2B5EF4-FFF2-40B4-BE49-F238E27FC236}">
                <a16:creationId xmlns:a16="http://schemas.microsoft.com/office/drawing/2014/main" id="{65DD0A5C-BBDF-4EEF-8BAC-6F6BF16A1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40250" y="549275"/>
            <a:ext cx="864000" cy="864000"/>
          </a:xfrm>
          <a:prstGeom prst="rect">
            <a:avLst/>
          </a:prstGeom>
        </p:spPr>
      </p:pic>
    </p:spTree>
    <p:extLst>
      <p:ext uri="{BB962C8B-B14F-4D97-AF65-F5344CB8AC3E}">
        <p14:creationId xmlns:p14="http://schemas.microsoft.com/office/powerpoint/2010/main" val="160485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D0D2B5A-C6EF-492C-AD35-1778B0BEB4FD}"/>
              </a:ext>
            </a:extLst>
          </p:cNvPr>
          <p:cNvSpPr txBox="1">
            <a:spLocks/>
          </p:cNvSpPr>
          <p:nvPr/>
        </p:nvSpPr>
        <p:spPr>
          <a:xfrm>
            <a:off x="457198" y="47889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800" spc="-100" dirty="0"/>
              <a:t>What Does ‘Normal’ Mean?</a:t>
            </a:r>
          </a:p>
        </p:txBody>
      </p:sp>
      <p:pic>
        <p:nvPicPr>
          <p:cNvPr id="9" name="Whole Class">
            <a:extLst>
              <a:ext uri="{FF2B5EF4-FFF2-40B4-BE49-F238E27FC236}">
                <a16:creationId xmlns:a16="http://schemas.microsoft.com/office/drawing/2014/main" id="{E807103C-D5DB-4DB1-BB6A-170992CB89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2" name="Rectangle: Rounded Corners 1">
            <a:extLst>
              <a:ext uri="{FF2B5EF4-FFF2-40B4-BE49-F238E27FC236}">
                <a16:creationId xmlns:a16="http://schemas.microsoft.com/office/drawing/2014/main" id="{9CD105B4-7A3C-4C01-B54B-D640362AE74D}"/>
              </a:ext>
            </a:extLst>
          </p:cNvPr>
          <p:cNvSpPr/>
          <p:nvPr/>
        </p:nvSpPr>
        <p:spPr>
          <a:xfrm>
            <a:off x="755650" y="1565013"/>
            <a:ext cx="7632700" cy="792088"/>
          </a:xfrm>
          <a:prstGeom prst="round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we think of as ‘normal’ at school is decided from what we know happened before, what we read in books and what we see on the TV. </a:t>
            </a:r>
          </a:p>
        </p:txBody>
      </p:sp>
      <p:sp>
        <p:nvSpPr>
          <p:cNvPr id="11" name="Rectangle: Rounded Corners 10">
            <a:extLst>
              <a:ext uri="{FF2B5EF4-FFF2-40B4-BE49-F238E27FC236}">
                <a16:creationId xmlns:a16="http://schemas.microsoft.com/office/drawing/2014/main" id="{656F17C4-778C-4273-AC59-62557EAFF1C7}"/>
              </a:ext>
            </a:extLst>
          </p:cNvPr>
          <p:cNvSpPr/>
          <p:nvPr/>
        </p:nvSpPr>
        <p:spPr>
          <a:xfrm>
            <a:off x="755650" y="1565013"/>
            <a:ext cx="7632700" cy="792088"/>
          </a:xfrm>
          <a:prstGeom prst="roundRect">
            <a:avLst/>
          </a:prstGeom>
          <a:solidFill>
            <a:srgbClr val="6C9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Things can change in school and the new things very quickly feel ‘normal’ to us.</a:t>
            </a:r>
          </a:p>
        </p:txBody>
      </p:sp>
      <p:sp>
        <p:nvSpPr>
          <p:cNvPr id="12" name="Rectangle: Rounded Corners 11">
            <a:extLst>
              <a:ext uri="{FF2B5EF4-FFF2-40B4-BE49-F238E27FC236}">
                <a16:creationId xmlns:a16="http://schemas.microsoft.com/office/drawing/2014/main" id="{B4923C17-CD9D-4ADB-A448-15430F79E8A8}"/>
              </a:ext>
            </a:extLst>
          </p:cNvPr>
          <p:cNvSpPr/>
          <p:nvPr/>
        </p:nvSpPr>
        <p:spPr>
          <a:xfrm>
            <a:off x="763292" y="5301208"/>
            <a:ext cx="7632700" cy="792088"/>
          </a:xfrm>
          <a:prstGeom prst="round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Have you ever had something change in school or at home that felt strange at first but then became normal?</a:t>
            </a:r>
          </a:p>
        </p:txBody>
      </p:sp>
      <p:pic>
        <p:nvPicPr>
          <p:cNvPr id="7" name="Picture 6" descr="A picture containing computer&#10;&#10;Description automatically generated">
            <a:extLst>
              <a:ext uri="{FF2B5EF4-FFF2-40B4-BE49-F238E27FC236}">
                <a16:creationId xmlns:a16="http://schemas.microsoft.com/office/drawing/2014/main" id="{1687720C-E2AD-4F53-ACDB-0A0A150B53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99792" y="2492896"/>
            <a:ext cx="3096344" cy="2975550"/>
          </a:xfrm>
          <a:prstGeom prst="rect">
            <a:avLst/>
          </a:prstGeom>
        </p:spPr>
      </p:pic>
      <p:sp>
        <p:nvSpPr>
          <p:cNvPr id="18" name="Rectangle: Rounded Corners 17">
            <a:extLst>
              <a:ext uri="{FF2B5EF4-FFF2-40B4-BE49-F238E27FC236}">
                <a16:creationId xmlns:a16="http://schemas.microsoft.com/office/drawing/2014/main" id="{B9160164-85ED-4EA3-9C9A-C4D8E2D286C5}"/>
              </a:ext>
            </a:extLst>
          </p:cNvPr>
          <p:cNvSpPr/>
          <p:nvPr/>
        </p:nvSpPr>
        <p:spPr>
          <a:xfrm>
            <a:off x="755576" y="5301208"/>
            <a:ext cx="7632700" cy="792088"/>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Have you had any building work at home or at school?</a:t>
            </a:r>
          </a:p>
        </p:txBody>
      </p:sp>
      <p:pic>
        <p:nvPicPr>
          <p:cNvPr id="19" name="Picture 18">
            <a:extLst>
              <a:ext uri="{FF2B5EF4-FFF2-40B4-BE49-F238E27FC236}">
                <a16:creationId xmlns:a16="http://schemas.microsoft.com/office/drawing/2014/main" id="{D153F8F3-659E-4ABD-BE9D-3E2781948D4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699791" y="2564905"/>
            <a:ext cx="3748981" cy="2740674"/>
          </a:xfrm>
          <a:prstGeom prst="rect">
            <a:avLst/>
          </a:prstGeom>
        </p:spPr>
      </p:pic>
      <p:sp>
        <p:nvSpPr>
          <p:cNvPr id="20" name="Rectangle: Rounded Corners 19">
            <a:extLst>
              <a:ext uri="{FF2B5EF4-FFF2-40B4-BE49-F238E27FC236}">
                <a16:creationId xmlns:a16="http://schemas.microsoft.com/office/drawing/2014/main" id="{A80E99EB-6DF3-4536-8717-02C386DDBB02}"/>
              </a:ext>
            </a:extLst>
          </p:cNvPr>
          <p:cNvSpPr/>
          <p:nvPr/>
        </p:nvSpPr>
        <p:spPr>
          <a:xfrm>
            <a:off x="755576" y="5301207"/>
            <a:ext cx="7632700" cy="792088"/>
          </a:xfrm>
          <a:prstGeom prst="roundRect">
            <a:avLst/>
          </a:prstGeom>
          <a:solidFill>
            <a:srgbClr val="E5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Have you ever redecorated at home or at school?</a:t>
            </a:r>
          </a:p>
        </p:txBody>
      </p:sp>
      <p:pic>
        <p:nvPicPr>
          <p:cNvPr id="21" name="Picture 20">
            <a:extLst>
              <a:ext uri="{FF2B5EF4-FFF2-40B4-BE49-F238E27FC236}">
                <a16:creationId xmlns:a16="http://schemas.microsoft.com/office/drawing/2014/main" id="{722595A7-6F37-4161-857C-1056356F5A5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915816" y="2564904"/>
            <a:ext cx="3266970" cy="2880320"/>
          </a:xfrm>
          <a:prstGeom prst="rect">
            <a:avLst/>
          </a:prstGeom>
        </p:spPr>
      </p:pic>
      <p:sp>
        <p:nvSpPr>
          <p:cNvPr id="22" name="Rectangle: Rounded Corners 21">
            <a:extLst>
              <a:ext uri="{FF2B5EF4-FFF2-40B4-BE49-F238E27FC236}">
                <a16:creationId xmlns:a16="http://schemas.microsoft.com/office/drawing/2014/main" id="{4BD19044-32EE-4320-B4D7-43E0D6E17ECE}"/>
              </a:ext>
            </a:extLst>
          </p:cNvPr>
          <p:cNvSpPr/>
          <p:nvPr/>
        </p:nvSpPr>
        <p:spPr>
          <a:xfrm>
            <a:off x="755576" y="5301207"/>
            <a:ext cx="7632700" cy="792088"/>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Has there ever been new furniture at home or at school?</a:t>
            </a:r>
          </a:p>
        </p:txBody>
      </p:sp>
      <p:pic>
        <p:nvPicPr>
          <p:cNvPr id="23" name="Picture 22">
            <a:extLst>
              <a:ext uri="{FF2B5EF4-FFF2-40B4-BE49-F238E27FC236}">
                <a16:creationId xmlns:a16="http://schemas.microsoft.com/office/drawing/2014/main" id="{8FF62E85-0010-4331-918B-4D581CF3F08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411658" y="2754750"/>
            <a:ext cx="4325245" cy="2651490"/>
          </a:xfrm>
          <a:prstGeom prst="rect">
            <a:avLst/>
          </a:prstGeom>
        </p:spPr>
      </p:pic>
      <p:sp>
        <p:nvSpPr>
          <p:cNvPr id="24" name="Rectangle: Rounded Corners 23">
            <a:extLst>
              <a:ext uri="{FF2B5EF4-FFF2-40B4-BE49-F238E27FC236}">
                <a16:creationId xmlns:a16="http://schemas.microsoft.com/office/drawing/2014/main" id="{A0FE167B-40F9-4CF9-A843-D43D5228409C}"/>
              </a:ext>
            </a:extLst>
          </p:cNvPr>
          <p:cNvSpPr/>
          <p:nvPr/>
        </p:nvSpPr>
        <p:spPr>
          <a:xfrm>
            <a:off x="755576" y="5301208"/>
            <a:ext cx="7632700" cy="792088"/>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Has your seat in school ever changed?</a:t>
            </a:r>
          </a:p>
        </p:txBody>
      </p:sp>
      <p:pic>
        <p:nvPicPr>
          <p:cNvPr id="25" name="Picture 24">
            <a:extLst>
              <a:ext uri="{FF2B5EF4-FFF2-40B4-BE49-F238E27FC236}">
                <a16:creationId xmlns:a16="http://schemas.microsoft.com/office/drawing/2014/main" id="{359E5157-5F9A-4B75-BF77-004CC3A21E1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591375" y="2492896"/>
            <a:ext cx="2180566" cy="3015378"/>
          </a:xfrm>
          <a:prstGeom prst="rect">
            <a:avLst/>
          </a:prstGeom>
        </p:spPr>
      </p:pic>
      <p:sp>
        <p:nvSpPr>
          <p:cNvPr id="26" name="Rectangle: Rounded Corners 25">
            <a:extLst>
              <a:ext uri="{FF2B5EF4-FFF2-40B4-BE49-F238E27FC236}">
                <a16:creationId xmlns:a16="http://schemas.microsoft.com/office/drawing/2014/main" id="{BF8400B0-0BD7-4EFF-A2E9-DF16AAFF6BCE}"/>
              </a:ext>
            </a:extLst>
          </p:cNvPr>
          <p:cNvSpPr/>
          <p:nvPr/>
        </p:nvSpPr>
        <p:spPr>
          <a:xfrm>
            <a:off x="755576" y="5301208"/>
            <a:ext cx="7632700" cy="792088"/>
          </a:xfrm>
          <a:prstGeom prst="roundRect">
            <a:avLst/>
          </a:prstGeom>
          <a:solidFill>
            <a:srgbClr val="EC0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Has your classroom in school ever changed?</a:t>
            </a:r>
          </a:p>
        </p:txBody>
      </p:sp>
      <p:pic>
        <p:nvPicPr>
          <p:cNvPr id="27" name="Picture 26">
            <a:extLst>
              <a:ext uri="{FF2B5EF4-FFF2-40B4-BE49-F238E27FC236}">
                <a16:creationId xmlns:a16="http://schemas.microsoft.com/office/drawing/2014/main" id="{586A354D-CBCD-4C5B-B420-5A7A4BABB438}"/>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2634553" y="2564903"/>
            <a:ext cx="3879454" cy="2743222"/>
          </a:xfrm>
          <a:prstGeom prst="roundRect">
            <a:avLst/>
          </a:prstGeom>
        </p:spPr>
      </p:pic>
      <p:pic>
        <p:nvPicPr>
          <p:cNvPr id="29" name="Picture 28">
            <a:extLst>
              <a:ext uri="{FF2B5EF4-FFF2-40B4-BE49-F238E27FC236}">
                <a16:creationId xmlns:a16="http://schemas.microsoft.com/office/drawing/2014/main" id="{A5D2C94D-3B0F-4D02-910F-6D57937D2902}"/>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3428866" y="2564903"/>
            <a:ext cx="2013271" cy="3419846"/>
          </a:xfrm>
          <a:prstGeom prst="rect">
            <a:avLst/>
          </a:prstGeom>
        </p:spPr>
      </p:pic>
      <p:sp>
        <p:nvSpPr>
          <p:cNvPr id="28" name="Rectangle: Rounded Corners 27">
            <a:extLst>
              <a:ext uri="{FF2B5EF4-FFF2-40B4-BE49-F238E27FC236}">
                <a16:creationId xmlns:a16="http://schemas.microsoft.com/office/drawing/2014/main" id="{2A5F3E9C-D792-4B8A-993A-E7C31D0FFFDF}"/>
              </a:ext>
            </a:extLst>
          </p:cNvPr>
          <p:cNvSpPr/>
          <p:nvPr/>
        </p:nvSpPr>
        <p:spPr>
          <a:xfrm>
            <a:off x="755576" y="5301209"/>
            <a:ext cx="7632700" cy="792088"/>
          </a:xfrm>
          <a:prstGeom prst="roundRect">
            <a:avLst/>
          </a:prstGeom>
          <a:solidFill>
            <a:srgbClr val="CC4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Has your teacher in school ever changed?</a:t>
            </a:r>
          </a:p>
        </p:txBody>
      </p:sp>
    </p:spTree>
    <p:extLst>
      <p:ext uri="{BB962C8B-B14F-4D97-AF65-F5344CB8AC3E}">
        <p14:creationId xmlns:p14="http://schemas.microsoft.com/office/powerpoint/2010/main" val="342679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par>
                                <p:cTn id="54" presetID="10"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par>
                                <p:cTn id="66" presetID="10" presetClass="entr" presetSubtype="0"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5"/>
                                        </p:tgtEl>
                                      </p:cBhvr>
                                    </p:animEffect>
                                    <p:set>
                                      <p:cBhvr>
                                        <p:cTn id="73" dur="1" fill="hold">
                                          <p:stCondLst>
                                            <p:cond delay="499"/>
                                          </p:stCondLst>
                                        </p:cTn>
                                        <p:tgtEl>
                                          <p:spTgt spid="25"/>
                                        </p:tgtEl>
                                        <p:attrNameLst>
                                          <p:attrName>style.visibility</p:attrName>
                                        </p:attrNameLst>
                                      </p:cBhvr>
                                      <p:to>
                                        <p:strVal val="hidden"/>
                                      </p:to>
                                    </p:se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left)">
                                      <p:cBhvr>
                                        <p:cTn id="77" dur="500"/>
                                        <p:tgtEl>
                                          <p:spTgt spid="26"/>
                                        </p:tgtEl>
                                      </p:cBhvr>
                                    </p:animEffect>
                                  </p:childTnLst>
                                </p:cTn>
                              </p:par>
                              <p:par>
                                <p:cTn id="78" presetID="10" presetClass="entr" presetSubtype="0" fill="hold"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27"/>
                                        </p:tgtEl>
                                      </p:cBhvr>
                                    </p:animEffect>
                                    <p:set>
                                      <p:cBhvr>
                                        <p:cTn id="85" dur="1" fill="hold">
                                          <p:stCondLst>
                                            <p:cond delay="499"/>
                                          </p:stCondLst>
                                        </p:cTn>
                                        <p:tgtEl>
                                          <p:spTgt spid="27"/>
                                        </p:tgtEl>
                                        <p:attrNameLst>
                                          <p:attrName>style.visibility</p:attrName>
                                        </p:attrNameLst>
                                      </p:cBhvr>
                                      <p:to>
                                        <p:strVal val="hidden"/>
                                      </p:to>
                                    </p:se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wipe(left)">
                                      <p:cBhvr>
                                        <p:cTn id="89" dur="500"/>
                                        <p:tgtEl>
                                          <p:spTgt spid="28"/>
                                        </p:tgtEl>
                                      </p:cBhvr>
                                    </p:animEffect>
                                  </p:childTnLst>
                                </p:cTn>
                              </p:par>
                              <p:par>
                                <p:cTn id="90" presetID="10" presetClass="entr" presetSubtype="0"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8" grpId="0" animBg="1"/>
      <p:bldP spid="20" grpId="0" animBg="1"/>
      <p:bldP spid="22" grpId="0" animBg="1"/>
      <p:bldP spid="24" grpId="0" animBg="1"/>
      <p:bldP spid="26"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800" spc="-100" dirty="0"/>
              <a:t>What Does ‘Normal’ Mean?</a:t>
            </a:r>
            <a:endParaRPr lang="en-GB" sz="3800" spc="-100" dirty="0">
              <a:latin typeface="Twinkl" pitchFamily="2" charset="0"/>
            </a:endParaRPr>
          </a:p>
        </p:txBody>
      </p:sp>
      <p:pic>
        <p:nvPicPr>
          <p:cNvPr id="12" name="Pairs">
            <a:extLst>
              <a:ext uri="{FF2B5EF4-FFF2-40B4-BE49-F238E27FC236}">
                <a16:creationId xmlns:a16="http://schemas.microsoft.com/office/drawing/2014/main" id="{C200EB3E-01F6-4A9B-8BB2-81E7551B12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250" y="549275"/>
            <a:ext cx="864000" cy="86400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4E0FCC13-B978-43DA-B33B-73D71C631B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1352434">
            <a:off x="1063830" y="1734239"/>
            <a:ext cx="3027074" cy="26726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 name="Rectangle: Rounded Corners 13">
            <a:extLst>
              <a:ext uri="{FF2B5EF4-FFF2-40B4-BE49-F238E27FC236}">
                <a16:creationId xmlns:a16="http://schemas.microsoft.com/office/drawing/2014/main" id="{80B147E2-14DB-4EC3-8757-EEF50A352D06}"/>
              </a:ext>
            </a:extLst>
          </p:cNvPr>
          <p:cNvSpPr/>
          <p:nvPr/>
        </p:nvSpPr>
        <p:spPr>
          <a:xfrm>
            <a:off x="4572001" y="1916832"/>
            <a:ext cx="3816350" cy="1656184"/>
          </a:xfrm>
          <a:prstGeom prst="round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may have found, after a holiday, that you have walked to your old classroom after playtime because you have forgotten that you have changed class!</a:t>
            </a:r>
          </a:p>
        </p:txBody>
      </p:sp>
      <p:pic>
        <p:nvPicPr>
          <p:cNvPr id="16" name="Picture 15" descr="A close up of a logo&#10;&#10;Description automatically generated">
            <a:extLst>
              <a:ext uri="{FF2B5EF4-FFF2-40B4-BE49-F238E27FC236}">
                <a16:creationId xmlns:a16="http://schemas.microsoft.com/office/drawing/2014/main" id="{62511ED8-0C82-44ED-8E47-DB413A43A2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9827" y="4221088"/>
            <a:ext cx="2208869" cy="1762633"/>
          </a:xfrm>
          <a:prstGeom prst="rect">
            <a:avLst/>
          </a:prstGeom>
        </p:spPr>
      </p:pic>
      <p:sp>
        <p:nvSpPr>
          <p:cNvPr id="17" name="Rectangle: Rounded Corners 16">
            <a:extLst>
              <a:ext uri="{FF2B5EF4-FFF2-40B4-BE49-F238E27FC236}">
                <a16:creationId xmlns:a16="http://schemas.microsoft.com/office/drawing/2014/main" id="{83A157EE-82A3-49F4-ABCF-70E15FED4DA2}"/>
              </a:ext>
            </a:extLst>
          </p:cNvPr>
          <p:cNvSpPr/>
          <p:nvPr/>
        </p:nvSpPr>
        <p:spPr>
          <a:xfrm>
            <a:off x="1068582" y="4956006"/>
            <a:ext cx="3816350" cy="783704"/>
          </a:xfrm>
          <a:prstGeom prst="roundRect">
            <a:avLst/>
          </a:prstGeom>
          <a:solidFill>
            <a:srgbClr val="F39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This is because your brain is still getting used to the change. </a:t>
            </a:r>
          </a:p>
        </p:txBody>
      </p:sp>
    </p:spTree>
    <p:extLst>
      <p:ext uri="{BB962C8B-B14F-4D97-AF65-F5344CB8AC3E}">
        <p14:creationId xmlns:p14="http://schemas.microsoft.com/office/powerpoint/2010/main" val="209635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800" spc="-100" dirty="0"/>
              <a:t>What Does ‘Normal’ Mean?</a:t>
            </a:r>
            <a:endParaRPr lang="en-GB" sz="3800" spc="-100" dirty="0">
              <a:latin typeface="Twinkl" pitchFamily="2" charset="0"/>
            </a:endParaRPr>
          </a:p>
        </p:txBody>
      </p:sp>
      <p:pic>
        <p:nvPicPr>
          <p:cNvPr id="12" name="Pairs">
            <a:extLst>
              <a:ext uri="{FF2B5EF4-FFF2-40B4-BE49-F238E27FC236}">
                <a16:creationId xmlns:a16="http://schemas.microsoft.com/office/drawing/2014/main" id="{C200EB3E-01F6-4A9B-8BB2-81E7551B12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250" y="549275"/>
            <a:ext cx="864000" cy="864000"/>
          </a:xfrm>
          <a:prstGeom prst="rect">
            <a:avLst/>
          </a:prstGeom>
        </p:spPr>
      </p:pic>
      <p:sp>
        <p:nvSpPr>
          <p:cNvPr id="17" name="Rectangle: Rounded Corners 16">
            <a:extLst>
              <a:ext uri="{FF2B5EF4-FFF2-40B4-BE49-F238E27FC236}">
                <a16:creationId xmlns:a16="http://schemas.microsoft.com/office/drawing/2014/main" id="{83A157EE-82A3-49F4-ABCF-70E15FED4DA2}"/>
              </a:ext>
            </a:extLst>
          </p:cNvPr>
          <p:cNvSpPr/>
          <p:nvPr/>
        </p:nvSpPr>
        <p:spPr>
          <a:xfrm>
            <a:off x="750885" y="1667396"/>
            <a:ext cx="7632700" cy="783704"/>
          </a:xfrm>
          <a:prstGeom prst="roundRect">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Our brains are amazing and can help us get used to changes and make the changes quickly feel normal. </a:t>
            </a:r>
          </a:p>
        </p:txBody>
      </p:sp>
      <p:pic>
        <p:nvPicPr>
          <p:cNvPr id="4" name="Picture 3" descr="A picture containing food, mug, cup&#10;&#10;Description automatically generated">
            <a:extLst>
              <a:ext uri="{FF2B5EF4-FFF2-40B4-BE49-F238E27FC236}">
                <a16:creationId xmlns:a16="http://schemas.microsoft.com/office/drawing/2014/main" id="{3B057DF6-F97B-489E-8432-BC6B8F309A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1449" y="3140968"/>
            <a:ext cx="3451572" cy="2742436"/>
          </a:xfrm>
          <a:prstGeom prst="rect">
            <a:avLst/>
          </a:prstGeom>
        </p:spPr>
      </p:pic>
      <p:sp>
        <p:nvSpPr>
          <p:cNvPr id="11" name="Rectangle: Rounded Corners 10">
            <a:extLst>
              <a:ext uri="{FF2B5EF4-FFF2-40B4-BE49-F238E27FC236}">
                <a16:creationId xmlns:a16="http://schemas.microsoft.com/office/drawing/2014/main" id="{556F6F5D-E2EC-43A2-A689-28773EAC1C20}"/>
              </a:ext>
            </a:extLst>
          </p:cNvPr>
          <p:cNvSpPr/>
          <p:nvPr/>
        </p:nvSpPr>
        <p:spPr>
          <a:xfrm>
            <a:off x="755650" y="2938627"/>
            <a:ext cx="7632700" cy="783704"/>
          </a:xfrm>
          <a:prstGeom prst="roundRect">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Our brains will also look for things that are the same to help us realise that, even when some things have changed, other things are the same. </a:t>
            </a:r>
          </a:p>
        </p:txBody>
      </p:sp>
      <p:sp>
        <p:nvSpPr>
          <p:cNvPr id="5" name="Rectangle 4">
            <a:extLst>
              <a:ext uri="{FF2B5EF4-FFF2-40B4-BE49-F238E27FC236}">
                <a16:creationId xmlns:a16="http://schemas.microsoft.com/office/drawing/2014/main" id="{F7207EC4-188F-4E21-86C5-286021842652}"/>
              </a:ext>
            </a:extLst>
          </p:cNvPr>
          <p:cNvSpPr/>
          <p:nvPr/>
        </p:nvSpPr>
        <p:spPr>
          <a:xfrm>
            <a:off x="432853" y="4365104"/>
            <a:ext cx="8244420" cy="648072"/>
          </a:xfrm>
          <a:prstGeom prst="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 pairs, think about things that are the same at school as they used to be.</a:t>
            </a:r>
          </a:p>
        </p:txBody>
      </p:sp>
      <p:pic>
        <p:nvPicPr>
          <p:cNvPr id="15" name="border" descr="A close up of a screen&#10;&#10;Description automatically generated">
            <a:extLst>
              <a:ext uri="{FF2B5EF4-FFF2-40B4-BE49-F238E27FC236}">
                <a16:creationId xmlns:a16="http://schemas.microsoft.com/office/drawing/2014/main" id="{A05B1B11-1572-419B-9C5C-F24E323F859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994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anim calcmode="lin" valueType="num">
                                      <p:cBhvr>
                                        <p:cTn id="12" dur="750" fill="hold"/>
                                        <p:tgtEl>
                                          <p:spTgt spid="4"/>
                                        </p:tgtEl>
                                        <p:attrNameLst>
                                          <p:attrName>ppt_x</p:attrName>
                                        </p:attrNameLst>
                                      </p:cBhvr>
                                      <p:tavLst>
                                        <p:tav tm="0">
                                          <p:val>
                                            <p:strVal val="#ppt_x"/>
                                          </p:val>
                                        </p:tav>
                                        <p:tav tm="100000">
                                          <p:val>
                                            <p:strVal val="#ppt_x"/>
                                          </p:val>
                                        </p:tav>
                                      </p:tavLst>
                                    </p:anim>
                                    <p:anim calcmode="lin" valueType="num">
                                      <p:cBhvr>
                                        <p:cTn id="13" dur="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3E660-263A-4260-AC0E-63D3FB4BFEAE}"/>
              </a:ext>
            </a:extLst>
          </p:cNvPr>
          <p:cNvSpPr>
            <a:spLocks noGrp="1"/>
          </p:cNvSpPr>
          <p:nvPr>
            <p:ph type="title"/>
          </p:nvPr>
        </p:nvSpPr>
        <p:spPr/>
        <p:txBody>
          <a:bodyPr/>
          <a:lstStyle/>
          <a:p>
            <a:r>
              <a:rPr lang="en-GB" sz="3900" spc="-100" dirty="0"/>
              <a:t>What Makes Me Feel Good?</a:t>
            </a:r>
          </a:p>
        </p:txBody>
      </p:sp>
      <p:pic>
        <p:nvPicPr>
          <p:cNvPr id="3" name="Whole Class">
            <a:extLst>
              <a:ext uri="{FF2B5EF4-FFF2-40B4-BE49-F238E27FC236}">
                <a16:creationId xmlns:a16="http://schemas.microsoft.com/office/drawing/2014/main" id="{A7D62760-81C5-4B5D-B3BE-C08324DF51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4" name="Rectangle: Rounded Corners 3">
            <a:extLst>
              <a:ext uri="{FF2B5EF4-FFF2-40B4-BE49-F238E27FC236}">
                <a16:creationId xmlns:a16="http://schemas.microsoft.com/office/drawing/2014/main" id="{1B6A56B6-4B2D-499F-BE9B-E806CD012EC2}"/>
              </a:ext>
            </a:extLst>
          </p:cNvPr>
          <p:cNvSpPr/>
          <p:nvPr/>
        </p:nvSpPr>
        <p:spPr>
          <a:xfrm>
            <a:off x="755650" y="1545209"/>
            <a:ext cx="7632700" cy="515639"/>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makes you feel good?</a:t>
            </a:r>
          </a:p>
        </p:txBody>
      </p:sp>
      <p:pic>
        <p:nvPicPr>
          <p:cNvPr id="7" name="Picture 6" descr="A picture containing sitting, table, food, clock&#10;&#10;Description automatically generated">
            <a:extLst>
              <a:ext uri="{FF2B5EF4-FFF2-40B4-BE49-F238E27FC236}">
                <a16:creationId xmlns:a16="http://schemas.microsoft.com/office/drawing/2014/main" id="{41FDD9B4-1053-44A6-BA4F-A0D9AFD92C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198" y="1659591"/>
            <a:ext cx="3466730" cy="4710919"/>
          </a:xfrm>
          <a:prstGeom prst="rect">
            <a:avLst/>
          </a:prstGeom>
        </p:spPr>
      </p:pic>
      <p:pic>
        <p:nvPicPr>
          <p:cNvPr id="9" name="border" descr="A close up of a screen&#10;&#10;Description automatically generated">
            <a:extLst>
              <a:ext uri="{FF2B5EF4-FFF2-40B4-BE49-F238E27FC236}">
                <a16:creationId xmlns:a16="http://schemas.microsoft.com/office/drawing/2014/main" id="{C3D786F0-6BB1-4B00-A55E-E32A3FD14E7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Rounded Corners 7">
            <a:extLst>
              <a:ext uri="{FF2B5EF4-FFF2-40B4-BE49-F238E27FC236}">
                <a16:creationId xmlns:a16="http://schemas.microsoft.com/office/drawing/2014/main" id="{22FEA2C8-92AD-4438-A094-2DDE643209C7}"/>
              </a:ext>
            </a:extLst>
          </p:cNvPr>
          <p:cNvSpPr/>
          <p:nvPr/>
        </p:nvSpPr>
        <p:spPr>
          <a:xfrm>
            <a:off x="4068018" y="3497566"/>
            <a:ext cx="4104382" cy="1322657"/>
          </a:xfrm>
          <a:prstGeom prst="round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do you feel when it is your birthday and you know you are going to have lots of yummy food and get some presents? </a:t>
            </a:r>
          </a:p>
        </p:txBody>
      </p:sp>
      <p:pic>
        <p:nvPicPr>
          <p:cNvPr id="10" name="Picture 9">
            <a:extLst>
              <a:ext uri="{FF2B5EF4-FFF2-40B4-BE49-F238E27FC236}">
                <a16:creationId xmlns:a16="http://schemas.microsoft.com/office/drawing/2014/main" id="{2BCC05A2-B7B4-4BC9-9EC1-5D4051AE566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092823" y="1859097"/>
            <a:ext cx="3155777" cy="4263067"/>
          </a:xfrm>
          <a:prstGeom prst="rect">
            <a:avLst/>
          </a:prstGeom>
        </p:spPr>
      </p:pic>
      <p:sp>
        <p:nvSpPr>
          <p:cNvPr id="11" name="Rectangle: Rounded Corners 10">
            <a:extLst>
              <a:ext uri="{FF2B5EF4-FFF2-40B4-BE49-F238E27FC236}">
                <a16:creationId xmlns:a16="http://schemas.microsoft.com/office/drawing/2014/main" id="{45ADB4A5-699C-47EC-ACC7-AF544D6BE19D}"/>
              </a:ext>
            </a:extLst>
          </p:cNvPr>
          <p:cNvSpPr/>
          <p:nvPr/>
        </p:nvSpPr>
        <p:spPr>
          <a:xfrm>
            <a:off x="961333" y="3671853"/>
            <a:ext cx="3619087" cy="1087651"/>
          </a:xfrm>
          <a:prstGeom prst="roundRect">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do you feel when you are sat with someone you love and reading a story together? </a:t>
            </a:r>
          </a:p>
        </p:txBody>
      </p:sp>
      <p:sp>
        <p:nvSpPr>
          <p:cNvPr id="12" name="Rectangle: Rounded Corners 11">
            <a:extLst>
              <a:ext uri="{FF2B5EF4-FFF2-40B4-BE49-F238E27FC236}">
                <a16:creationId xmlns:a16="http://schemas.microsoft.com/office/drawing/2014/main" id="{521BE615-4A77-4DB1-A1A3-08638477F352}"/>
              </a:ext>
            </a:extLst>
          </p:cNvPr>
          <p:cNvSpPr/>
          <p:nvPr/>
        </p:nvSpPr>
        <p:spPr>
          <a:xfrm>
            <a:off x="2764284" y="2894208"/>
            <a:ext cx="3619087" cy="1087651"/>
          </a:xfrm>
          <a:prstGeom prst="roundRect">
            <a:avLst/>
          </a:prstGeom>
          <a:solidFill>
            <a:srgbClr val="6FB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Both of these things will probably make you feel good. </a:t>
            </a:r>
          </a:p>
        </p:txBody>
      </p:sp>
      <p:sp>
        <p:nvSpPr>
          <p:cNvPr id="13" name="Rectangle: Rounded Corners 12">
            <a:extLst>
              <a:ext uri="{FF2B5EF4-FFF2-40B4-BE49-F238E27FC236}">
                <a16:creationId xmlns:a16="http://schemas.microsoft.com/office/drawing/2014/main" id="{4EC6C12B-D646-445E-84E1-8A404D5670D0}"/>
              </a:ext>
            </a:extLst>
          </p:cNvPr>
          <p:cNvSpPr/>
          <p:nvPr/>
        </p:nvSpPr>
        <p:spPr>
          <a:xfrm>
            <a:off x="2764284" y="4271070"/>
            <a:ext cx="3619087" cy="742106"/>
          </a:xfrm>
          <a:prstGeom prst="roundRect">
            <a:avLst/>
          </a:prstGeom>
          <a:solidFill>
            <a:srgbClr val="6FB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Are the feelings the same?</a:t>
            </a:r>
          </a:p>
        </p:txBody>
      </p:sp>
    </p:spTree>
    <p:extLst>
      <p:ext uri="{BB962C8B-B14F-4D97-AF65-F5344CB8AC3E}">
        <p14:creationId xmlns:p14="http://schemas.microsoft.com/office/powerpoint/2010/main" val="11883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8" grpId="1" animBg="1"/>
      <p:bldP spid="11" grpId="0" animBg="1"/>
      <p:bldP spid="11" grpId="1"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3E660-263A-4260-AC0E-63D3FB4BFEAE}"/>
              </a:ext>
            </a:extLst>
          </p:cNvPr>
          <p:cNvSpPr>
            <a:spLocks noGrp="1"/>
          </p:cNvSpPr>
          <p:nvPr>
            <p:ph type="title"/>
          </p:nvPr>
        </p:nvSpPr>
        <p:spPr/>
        <p:txBody>
          <a:bodyPr/>
          <a:lstStyle/>
          <a:p>
            <a:r>
              <a:rPr lang="en-GB" sz="3900" spc="-100" dirty="0"/>
              <a:t>What Makes Me Feel Good?</a:t>
            </a:r>
          </a:p>
        </p:txBody>
      </p:sp>
      <p:pic>
        <p:nvPicPr>
          <p:cNvPr id="3" name="Whole Class">
            <a:extLst>
              <a:ext uri="{FF2B5EF4-FFF2-40B4-BE49-F238E27FC236}">
                <a16:creationId xmlns:a16="http://schemas.microsoft.com/office/drawing/2014/main" id="{A7D62760-81C5-4B5D-B3BE-C08324DF51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4" name="Rectangle: Rounded Corners 3">
            <a:extLst>
              <a:ext uri="{FF2B5EF4-FFF2-40B4-BE49-F238E27FC236}">
                <a16:creationId xmlns:a16="http://schemas.microsoft.com/office/drawing/2014/main" id="{1B6A56B6-4B2D-499F-BE9B-E806CD012EC2}"/>
              </a:ext>
            </a:extLst>
          </p:cNvPr>
          <p:cNvSpPr/>
          <p:nvPr/>
        </p:nvSpPr>
        <p:spPr>
          <a:xfrm>
            <a:off x="755650" y="1545209"/>
            <a:ext cx="7632700" cy="515639"/>
          </a:xfrm>
          <a:prstGeom prst="round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There are many different ways you can feel good. </a:t>
            </a:r>
          </a:p>
        </p:txBody>
      </p:sp>
      <p:sp>
        <p:nvSpPr>
          <p:cNvPr id="8" name="Rectangle: Rounded Corners 7">
            <a:extLst>
              <a:ext uri="{FF2B5EF4-FFF2-40B4-BE49-F238E27FC236}">
                <a16:creationId xmlns:a16="http://schemas.microsoft.com/office/drawing/2014/main" id="{22FEA2C8-92AD-4438-A094-2DDE643209C7}"/>
              </a:ext>
            </a:extLst>
          </p:cNvPr>
          <p:cNvSpPr/>
          <p:nvPr/>
        </p:nvSpPr>
        <p:spPr>
          <a:xfrm>
            <a:off x="755650" y="3140968"/>
            <a:ext cx="3765088" cy="1944216"/>
          </a:xfrm>
          <a:prstGeom prst="roundRect">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Being excited is most definitely a good feeling but it can often be quite a strong feeling. It may make you feel a bit low afterwards or it can be more difficult to make good choices.</a:t>
            </a:r>
          </a:p>
        </p:txBody>
      </p:sp>
      <p:pic>
        <p:nvPicPr>
          <p:cNvPr id="14" name="Picture 13" descr="A picture containing toy, doll&#10;&#10;Description automatically generated">
            <a:extLst>
              <a:ext uri="{FF2B5EF4-FFF2-40B4-BE49-F238E27FC236}">
                <a16:creationId xmlns:a16="http://schemas.microsoft.com/office/drawing/2014/main" id="{F8F7BF90-35F2-4465-8C29-B705AD477D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0738" y="2420888"/>
            <a:ext cx="3857193" cy="3705798"/>
          </a:xfrm>
          <a:prstGeom prst="rect">
            <a:avLst/>
          </a:prstGeom>
        </p:spPr>
      </p:pic>
      <p:sp>
        <p:nvSpPr>
          <p:cNvPr id="15" name="Rectangle: Rounded Corners 14">
            <a:extLst>
              <a:ext uri="{FF2B5EF4-FFF2-40B4-BE49-F238E27FC236}">
                <a16:creationId xmlns:a16="http://schemas.microsoft.com/office/drawing/2014/main" id="{7860E8B7-2BC4-4D4A-A747-80985572EEBC}"/>
              </a:ext>
            </a:extLst>
          </p:cNvPr>
          <p:cNvSpPr/>
          <p:nvPr/>
        </p:nvSpPr>
        <p:spPr>
          <a:xfrm>
            <a:off x="4283968" y="3519990"/>
            <a:ext cx="3765088" cy="1368152"/>
          </a:xfrm>
          <a:prstGeom prst="roundRect">
            <a:avLst/>
          </a:prstGeom>
          <a:solidFill>
            <a:srgbClr val="6FB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Feeling calm and OK is another good feeling. This feeling might stay with you for a longer amount of time.</a:t>
            </a:r>
          </a:p>
        </p:txBody>
      </p:sp>
      <p:pic>
        <p:nvPicPr>
          <p:cNvPr id="16" name="Picture 15">
            <a:extLst>
              <a:ext uri="{FF2B5EF4-FFF2-40B4-BE49-F238E27FC236}">
                <a16:creationId xmlns:a16="http://schemas.microsoft.com/office/drawing/2014/main" id="{336D9FA5-7CA3-47E6-8792-1278B9B8A46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195736" y="2182224"/>
            <a:ext cx="1296144" cy="4126501"/>
          </a:xfrm>
          <a:prstGeom prst="rect">
            <a:avLst/>
          </a:prstGeom>
        </p:spPr>
      </p:pic>
      <p:sp>
        <p:nvSpPr>
          <p:cNvPr id="17" name="Rectangle: Rounded Corners 16">
            <a:extLst>
              <a:ext uri="{FF2B5EF4-FFF2-40B4-BE49-F238E27FC236}">
                <a16:creationId xmlns:a16="http://schemas.microsoft.com/office/drawing/2014/main" id="{BE08CAFE-FADE-4775-B421-32266CCBB419}"/>
              </a:ext>
            </a:extLst>
          </p:cNvPr>
          <p:cNvSpPr/>
          <p:nvPr/>
        </p:nvSpPr>
        <p:spPr>
          <a:xfrm>
            <a:off x="1186563" y="3366848"/>
            <a:ext cx="3765088" cy="1565195"/>
          </a:xfrm>
          <a:prstGeom prst="roundRect">
            <a:avLst/>
          </a:prstGeom>
          <a:solidFill>
            <a:srgbClr val="F87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Sometimes, people can think that feeling good has to mean being very happy and excited. You might feel that way about being back at school or you might not. </a:t>
            </a:r>
          </a:p>
        </p:txBody>
      </p:sp>
      <p:pic>
        <p:nvPicPr>
          <p:cNvPr id="18" name="Picture 17">
            <a:extLst>
              <a:ext uri="{FF2B5EF4-FFF2-40B4-BE49-F238E27FC236}">
                <a16:creationId xmlns:a16="http://schemas.microsoft.com/office/drawing/2014/main" id="{957EE9A3-CB12-4780-B6FB-F100AE2F8BF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603806" y="2221030"/>
            <a:ext cx="1583425" cy="3990344"/>
          </a:xfrm>
          <a:prstGeom prst="rect">
            <a:avLst/>
          </a:prstGeom>
        </p:spPr>
      </p:pic>
    </p:spTree>
    <p:extLst>
      <p:ext uri="{BB962C8B-B14F-4D97-AF65-F5344CB8AC3E}">
        <p14:creationId xmlns:p14="http://schemas.microsoft.com/office/powerpoint/2010/main" val="284820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8" grpId="1" animBg="1"/>
      <p:bldP spid="15" grpId="0" animBg="1"/>
      <p:bldP spid="15" grpId="1"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3E660-263A-4260-AC0E-63D3FB4BFEAE}"/>
              </a:ext>
            </a:extLst>
          </p:cNvPr>
          <p:cNvSpPr>
            <a:spLocks noGrp="1"/>
          </p:cNvSpPr>
          <p:nvPr>
            <p:ph type="title"/>
          </p:nvPr>
        </p:nvSpPr>
        <p:spPr/>
        <p:txBody>
          <a:bodyPr/>
          <a:lstStyle/>
          <a:p>
            <a:r>
              <a:rPr lang="en-GB" sz="3900" spc="-100" dirty="0"/>
              <a:t>What Makes Me Feel Good?</a:t>
            </a:r>
          </a:p>
        </p:txBody>
      </p:sp>
      <p:sp>
        <p:nvSpPr>
          <p:cNvPr id="13" name="Rectangle: Rounded Corners 12">
            <a:extLst>
              <a:ext uri="{FF2B5EF4-FFF2-40B4-BE49-F238E27FC236}">
                <a16:creationId xmlns:a16="http://schemas.microsoft.com/office/drawing/2014/main" id="{943A3797-F37F-477B-B5B2-F06F5B2FAA08}"/>
              </a:ext>
            </a:extLst>
          </p:cNvPr>
          <p:cNvSpPr/>
          <p:nvPr/>
        </p:nvSpPr>
        <p:spPr>
          <a:xfrm>
            <a:off x="755650" y="2144439"/>
            <a:ext cx="7632700" cy="936104"/>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lang="en-GB" dirty="0"/>
              <a:t>You can feel good and stable at school by looking for things that are still the same. </a:t>
            </a:r>
          </a:p>
        </p:txBody>
      </p:sp>
      <p:sp>
        <p:nvSpPr>
          <p:cNvPr id="4" name="Rectangle: Rounded Corners 3">
            <a:extLst>
              <a:ext uri="{FF2B5EF4-FFF2-40B4-BE49-F238E27FC236}">
                <a16:creationId xmlns:a16="http://schemas.microsoft.com/office/drawing/2014/main" id="{1B6A56B6-4B2D-499F-BE9B-E806CD012EC2}"/>
              </a:ext>
            </a:extLst>
          </p:cNvPr>
          <p:cNvSpPr/>
          <p:nvPr/>
        </p:nvSpPr>
        <p:spPr>
          <a:xfrm>
            <a:off x="755650" y="1772816"/>
            <a:ext cx="7632700" cy="587647"/>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If you feel calm and settled at school, you can still be feeling ‘good’.</a:t>
            </a:r>
          </a:p>
        </p:txBody>
      </p:sp>
      <p:pic>
        <p:nvPicPr>
          <p:cNvPr id="12" name="Individual Work">
            <a:extLst>
              <a:ext uri="{FF2B5EF4-FFF2-40B4-BE49-F238E27FC236}">
                <a16:creationId xmlns:a16="http://schemas.microsoft.com/office/drawing/2014/main" id="{BB869FB3-5854-49CC-AE2B-F07438CD2D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250" y="549275"/>
            <a:ext cx="864000" cy="864000"/>
          </a:xfrm>
          <a:prstGeom prst="rect">
            <a:avLst/>
          </a:prstGeom>
        </p:spPr>
      </p:pic>
      <p:sp>
        <p:nvSpPr>
          <p:cNvPr id="6" name="Rectangle 5">
            <a:extLst>
              <a:ext uri="{FF2B5EF4-FFF2-40B4-BE49-F238E27FC236}">
                <a16:creationId xmlns:a16="http://schemas.microsoft.com/office/drawing/2014/main" id="{149BBEE5-ED2C-4EDD-A7D9-BA39B295C102}"/>
              </a:ext>
            </a:extLst>
          </p:cNvPr>
          <p:cNvSpPr/>
          <p:nvPr/>
        </p:nvSpPr>
        <p:spPr>
          <a:xfrm>
            <a:off x="397147" y="3639233"/>
            <a:ext cx="8351317" cy="587647"/>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This is called ‘stability’.</a:t>
            </a:r>
          </a:p>
        </p:txBody>
      </p:sp>
      <p:pic>
        <p:nvPicPr>
          <p:cNvPr id="19" name="border" descr="A close up of a screen&#10;&#10;Description automatically generated">
            <a:extLst>
              <a:ext uri="{FF2B5EF4-FFF2-40B4-BE49-F238E27FC236}">
                <a16:creationId xmlns:a16="http://schemas.microsoft.com/office/drawing/2014/main" id="{71D7194E-2D4E-46A7-965B-F99EEB55A09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0" name="Rectangle: Rounded Corners 19">
            <a:extLst>
              <a:ext uri="{FF2B5EF4-FFF2-40B4-BE49-F238E27FC236}">
                <a16:creationId xmlns:a16="http://schemas.microsoft.com/office/drawing/2014/main" id="{EE829B37-DBAC-426E-B032-050B688B7DF3}"/>
              </a:ext>
            </a:extLst>
          </p:cNvPr>
          <p:cNvSpPr/>
          <p:nvPr/>
        </p:nvSpPr>
        <p:spPr>
          <a:xfrm>
            <a:off x="750884" y="4785569"/>
            <a:ext cx="7637465" cy="587647"/>
          </a:xfrm>
          <a:prstGeom prst="roundRect">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stability helps you to cope with anything that is new or different.</a:t>
            </a:r>
          </a:p>
        </p:txBody>
      </p:sp>
    </p:spTree>
    <p:extLst>
      <p:ext uri="{BB962C8B-B14F-4D97-AF65-F5344CB8AC3E}">
        <p14:creationId xmlns:p14="http://schemas.microsoft.com/office/powerpoint/2010/main" val="127384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P spid="6"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3E660-263A-4260-AC0E-63D3FB4BFEAE}"/>
              </a:ext>
            </a:extLst>
          </p:cNvPr>
          <p:cNvSpPr>
            <a:spLocks noGrp="1"/>
          </p:cNvSpPr>
          <p:nvPr>
            <p:ph type="title"/>
          </p:nvPr>
        </p:nvSpPr>
        <p:spPr/>
        <p:txBody>
          <a:bodyPr/>
          <a:lstStyle/>
          <a:p>
            <a:r>
              <a:rPr lang="en-GB" sz="3900" spc="-100" dirty="0"/>
              <a:t>What Makes Me Feel Good?</a:t>
            </a:r>
          </a:p>
        </p:txBody>
      </p:sp>
      <p:sp>
        <p:nvSpPr>
          <p:cNvPr id="4" name="Rectangle: Rounded Corners 3">
            <a:extLst>
              <a:ext uri="{FF2B5EF4-FFF2-40B4-BE49-F238E27FC236}">
                <a16:creationId xmlns:a16="http://schemas.microsoft.com/office/drawing/2014/main" id="{1B6A56B6-4B2D-499F-BE9B-E806CD012EC2}"/>
              </a:ext>
            </a:extLst>
          </p:cNvPr>
          <p:cNvSpPr/>
          <p:nvPr/>
        </p:nvSpPr>
        <p:spPr>
          <a:xfrm>
            <a:off x="755650" y="1628800"/>
            <a:ext cx="7632700" cy="994306"/>
          </a:xfrm>
          <a:prstGeom prst="roundRect">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Close your eyes now and think about all the things that are the same </a:t>
            </a:r>
            <a:br>
              <a:rPr lang="en-GB" dirty="0"/>
            </a:br>
            <a:r>
              <a:rPr lang="en-GB" dirty="0"/>
              <a:t>in school. Think about the buildings, the people and the friendships.</a:t>
            </a:r>
          </a:p>
        </p:txBody>
      </p:sp>
      <p:pic>
        <p:nvPicPr>
          <p:cNvPr id="12" name="Individual Work">
            <a:extLst>
              <a:ext uri="{FF2B5EF4-FFF2-40B4-BE49-F238E27FC236}">
                <a16:creationId xmlns:a16="http://schemas.microsoft.com/office/drawing/2014/main" id="{BB869FB3-5854-49CC-AE2B-F07438CD2D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250" y="549275"/>
            <a:ext cx="864000" cy="864000"/>
          </a:xfrm>
          <a:prstGeom prst="rect">
            <a:avLst/>
          </a:prstGeom>
        </p:spPr>
      </p:pic>
      <p:pic>
        <p:nvPicPr>
          <p:cNvPr id="19" name="border" descr="A close up of a screen&#10;&#10;Description automatically generated">
            <a:extLst>
              <a:ext uri="{FF2B5EF4-FFF2-40B4-BE49-F238E27FC236}">
                <a16:creationId xmlns:a16="http://schemas.microsoft.com/office/drawing/2014/main" id="{71D7194E-2D4E-46A7-965B-F99EEB55A09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6" descr="A picture containing graffiti&#10;&#10;Description automatically generated">
            <a:extLst>
              <a:ext uri="{FF2B5EF4-FFF2-40B4-BE49-F238E27FC236}">
                <a16:creationId xmlns:a16="http://schemas.microsoft.com/office/drawing/2014/main" id="{EE085E27-0F0F-40EE-B32D-306ABDA454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7922" y="2879009"/>
            <a:ext cx="2408155" cy="3213816"/>
          </a:xfrm>
          <a:prstGeom prst="rect">
            <a:avLst/>
          </a:prstGeom>
        </p:spPr>
      </p:pic>
      <p:sp>
        <p:nvSpPr>
          <p:cNvPr id="8" name="Oval 7">
            <a:extLst>
              <a:ext uri="{FF2B5EF4-FFF2-40B4-BE49-F238E27FC236}">
                <a16:creationId xmlns:a16="http://schemas.microsoft.com/office/drawing/2014/main" id="{1F52928A-3CB5-44D0-B3AC-EDFDD4AD9072}"/>
              </a:ext>
            </a:extLst>
          </p:cNvPr>
          <p:cNvSpPr/>
          <p:nvPr/>
        </p:nvSpPr>
        <p:spPr>
          <a:xfrm>
            <a:off x="4860032" y="2937745"/>
            <a:ext cx="3096344" cy="3096344"/>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en-GB" dirty="0"/>
              <a:t>If you go slowly when things are changing, and stay focused on the things that are the same, the new things will very quickly begin to feel normal for you.</a:t>
            </a:r>
          </a:p>
        </p:txBody>
      </p:sp>
    </p:spTree>
    <p:extLst>
      <p:ext uri="{BB962C8B-B14F-4D97-AF65-F5344CB8AC3E}">
        <p14:creationId xmlns:p14="http://schemas.microsoft.com/office/powerpoint/2010/main" val="32366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0 3.33333E-6 L -0.23628 0.00324 " pathEditMode="relative" rAng="0" ptsTypes="AA">
                                      <p:cBhvr>
                                        <p:cTn id="15" dur="2000" fill="hold"/>
                                        <p:tgtEl>
                                          <p:spTgt spid="7"/>
                                        </p:tgtEl>
                                        <p:attrNameLst>
                                          <p:attrName>ppt_x</p:attrName>
                                          <p:attrName>ppt_y</p:attrName>
                                        </p:attrNameLst>
                                      </p:cBhvr>
                                      <p:rCtr x="-11823" y="162"/>
                                    </p:animMotion>
                                  </p:childTnLst>
                                </p:cTn>
                              </p:par>
                            </p:childTnLst>
                          </p:cTn>
                        </p:par>
                        <p:par>
                          <p:cTn id="16" fill="hold">
                            <p:stCondLst>
                              <p:cond delay="2000"/>
                            </p:stCondLst>
                            <p:childTnLst>
                              <p:par>
                                <p:cTn id="17" presetID="3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ame&#10;&#10;Description automatically generated">
            <a:extLst>
              <a:ext uri="{FF2B5EF4-FFF2-40B4-BE49-F238E27FC236}">
                <a16:creationId xmlns:a16="http://schemas.microsoft.com/office/drawing/2014/main" id="{98F4823E-1892-45D0-9DF6-021ECB89CB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96068"/>
            <a:ext cx="9144000" cy="6465864"/>
          </a:xfrm>
          <a:prstGeom prst="rect">
            <a:avLst/>
          </a:prstGeom>
        </p:spPr>
      </p:pic>
      <p:pic>
        <p:nvPicPr>
          <p:cNvPr id="10" name="border" descr="A close up of a screen&#10;&#10;Description automatically generated">
            <a:extLst>
              <a:ext uri="{FF2B5EF4-FFF2-40B4-BE49-F238E27FC236}">
                <a16:creationId xmlns:a16="http://schemas.microsoft.com/office/drawing/2014/main" id="{4C8850CE-AC28-4564-9E09-9B4180D73A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14" name="Group 13">
            <a:extLst>
              <a:ext uri="{FF2B5EF4-FFF2-40B4-BE49-F238E27FC236}">
                <a16:creationId xmlns:a16="http://schemas.microsoft.com/office/drawing/2014/main" id="{A918ADFB-772A-4411-B332-D26FC0CA2CB9}"/>
              </a:ext>
            </a:extLst>
          </p:cNvPr>
          <p:cNvGrpSpPr/>
          <p:nvPr/>
        </p:nvGrpSpPr>
        <p:grpSpPr>
          <a:xfrm>
            <a:off x="1403648" y="2160428"/>
            <a:ext cx="2553459" cy="1715140"/>
            <a:chOff x="1403648" y="2160428"/>
            <a:chExt cx="2553459" cy="1715140"/>
          </a:xfrm>
        </p:grpSpPr>
        <p:sp>
          <p:nvSpPr>
            <p:cNvPr id="11" name="Cloud 5">
              <a:hlinkClick r:id="rId4" action="ppaction://hlinksldjump"/>
              <a:extLst>
                <a:ext uri="{FF2B5EF4-FFF2-40B4-BE49-F238E27FC236}">
                  <a16:creationId xmlns:a16="http://schemas.microsoft.com/office/drawing/2014/main" id="{388F4BDB-2BE0-4720-9935-8BEC6269FA5F}"/>
                </a:ext>
              </a:extLst>
            </p:cNvPr>
            <p:cNvSpPr/>
            <p:nvPr/>
          </p:nvSpPr>
          <p:spPr>
            <a:xfrm>
              <a:off x="1403648" y="2160428"/>
              <a:ext cx="2553459" cy="171514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38360 w 43256"/>
                <a:gd name="connsiteY2" fmla="*/ 5285 h 43219"/>
                <a:gd name="connsiteX3" fmla="*/ 38436 w 43256"/>
                <a:gd name="connsiteY3" fmla="*/ 6549 h 43219"/>
                <a:gd name="connsiteX4" fmla="*/ 29114 w 43256"/>
                <a:gd name="connsiteY4" fmla="*/ 3811 h 43219"/>
                <a:gd name="connsiteX5" fmla="*/ 29856 w 43256"/>
                <a:gd name="connsiteY5" fmla="*/ 2199 h 43219"/>
                <a:gd name="connsiteX6" fmla="*/ 22177 w 43256"/>
                <a:gd name="connsiteY6" fmla="*/ 4579 h 43219"/>
                <a:gd name="connsiteX7" fmla="*/ 22536 w 43256"/>
                <a:gd name="connsiteY7" fmla="*/ 3189 h 43219"/>
                <a:gd name="connsiteX8" fmla="*/ 14036 w 43256"/>
                <a:gd name="connsiteY8" fmla="*/ 5051 h 43219"/>
                <a:gd name="connsiteX9" fmla="*/ 15336 w 43256"/>
                <a:gd name="connsiteY9" fmla="*/ 6399 h 43219"/>
                <a:gd name="connsiteX10" fmla="*/ 4163 w 43256"/>
                <a:gd name="connsiteY10" fmla="*/ 15648 h 43219"/>
                <a:gd name="connsiteX11" fmla="*/ 3936 w 43256"/>
                <a:gd name="connsiteY1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8360 w 43256"/>
                <a:gd name="connsiteY0" fmla="*/ 5285 h 43219"/>
                <a:gd name="connsiteX1" fmla="*/ 38436 w 43256"/>
                <a:gd name="connsiteY1" fmla="*/ 6549 h 43219"/>
                <a:gd name="connsiteX2" fmla="*/ 29114 w 43256"/>
                <a:gd name="connsiteY2" fmla="*/ 3811 h 43219"/>
                <a:gd name="connsiteX3" fmla="*/ 29856 w 43256"/>
                <a:gd name="connsiteY3" fmla="*/ 2199 h 43219"/>
                <a:gd name="connsiteX4" fmla="*/ 22177 w 43256"/>
                <a:gd name="connsiteY4" fmla="*/ 4579 h 43219"/>
                <a:gd name="connsiteX5" fmla="*/ 22536 w 43256"/>
                <a:gd name="connsiteY5" fmla="*/ 3189 h 43219"/>
                <a:gd name="connsiteX6" fmla="*/ 14036 w 43256"/>
                <a:gd name="connsiteY6" fmla="*/ 5051 h 43219"/>
                <a:gd name="connsiteX7" fmla="*/ 15336 w 43256"/>
                <a:gd name="connsiteY7" fmla="*/ 6399 h 43219"/>
                <a:gd name="connsiteX8" fmla="*/ 4163 w 43256"/>
                <a:gd name="connsiteY8" fmla="*/ 15648 h 43219"/>
                <a:gd name="connsiteX9" fmla="*/ 3936 w 43256"/>
                <a:gd name="connsiteY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8360 w 43256"/>
                <a:gd name="connsiteY0" fmla="*/ 5285 h 43219"/>
                <a:gd name="connsiteX1" fmla="*/ 38436 w 43256"/>
                <a:gd name="connsiteY1" fmla="*/ 6549 h 43219"/>
                <a:gd name="connsiteX2" fmla="*/ 29114 w 43256"/>
                <a:gd name="connsiteY2" fmla="*/ 3811 h 43219"/>
                <a:gd name="connsiteX3" fmla="*/ 29856 w 43256"/>
                <a:gd name="connsiteY3" fmla="*/ 2199 h 43219"/>
                <a:gd name="connsiteX4" fmla="*/ 22177 w 43256"/>
                <a:gd name="connsiteY4" fmla="*/ 4579 h 43219"/>
                <a:gd name="connsiteX5" fmla="*/ 22536 w 43256"/>
                <a:gd name="connsiteY5" fmla="*/ 3189 h 43219"/>
                <a:gd name="connsiteX6" fmla="*/ 4163 w 43256"/>
                <a:gd name="connsiteY6" fmla="*/ 15648 h 43219"/>
                <a:gd name="connsiteX7" fmla="*/ 3936 w 43256"/>
                <a:gd name="connsiteY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9114 w 43256"/>
                <a:gd name="connsiteY0" fmla="*/ 3811 h 43219"/>
                <a:gd name="connsiteX1" fmla="*/ 29856 w 43256"/>
                <a:gd name="connsiteY1" fmla="*/ 2199 h 43219"/>
                <a:gd name="connsiteX2" fmla="*/ 22177 w 43256"/>
                <a:gd name="connsiteY2" fmla="*/ 4579 h 43219"/>
                <a:gd name="connsiteX3" fmla="*/ 22536 w 43256"/>
                <a:gd name="connsiteY3" fmla="*/ 3189 h 43219"/>
                <a:gd name="connsiteX4" fmla="*/ 4163 w 43256"/>
                <a:gd name="connsiteY4" fmla="*/ 15648 h 43219"/>
                <a:gd name="connsiteX5" fmla="*/ 3936 w 43256"/>
                <a:gd name="connsiteY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2177 w 43256"/>
                <a:gd name="connsiteY0" fmla="*/ 4579 h 43219"/>
                <a:gd name="connsiteX1" fmla="*/ 22536 w 43256"/>
                <a:gd name="connsiteY1" fmla="*/ 3189 h 43219"/>
                <a:gd name="connsiteX2" fmla="*/ 4163 w 43256"/>
                <a:gd name="connsiteY2" fmla="*/ 15648 h 43219"/>
                <a:gd name="connsiteX3" fmla="*/ 3936 w 43256"/>
                <a:gd name="connsiteY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163 w 43256"/>
                <a:gd name="connsiteY0" fmla="*/ 15648 h 43219"/>
                <a:gd name="connsiteX1" fmla="*/ 3936 w 43256"/>
                <a:gd name="connsiteY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042 w 43256"/>
                <a:gd name="connsiteY0" fmla="*/ 14628 h 43219"/>
                <a:gd name="connsiteX1" fmla="*/ 3936 w 43256"/>
                <a:gd name="connsiteY1" fmla="*/ 1422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042" y="14628"/>
                  </a:moveTo>
                  <a:cubicBezTo>
                    <a:pt x="3939" y="14164"/>
                    <a:pt x="3984" y="14710"/>
                    <a:pt x="3936" y="14229"/>
                  </a:cubicBezTo>
                </a:path>
              </a:pathLst>
            </a:custGeom>
            <a:solidFill>
              <a:schemeClr val="bg1"/>
            </a:solidFill>
            <a:ln w="28575">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4" action="ppaction://hlinksldjump"/>
            </p:cNvPr>
            <p:cNvSpPr/>
            <p:nvPr/>
          </p:nvSpPr>
          <p:spPr>
            <a:xfrm>
              <a:off x="1895381" y="2894888"/>
              <a:ext cx="1569992" cy="246221"/>
            </a:xfrm>
            <a:prstGeom prst="rect">
              <a:avLst/>
            </a:prstGeom>
          </p:spPr>
          <p:txBody>
            <a:bodyPr wrap="square" lIns="0" tIns="0" rIns="0" bIns="0">
              <a:spAutoFit/>
            </a:bodyPr>
            <a:lstStyle/>
            <a:p>
              <a:pPr algn="ctr"/>
              <a:r>
                <a:rPr lang="en-GB" sz="1600" b="1" dirty="0"/>
                <a:t>Consolidating</a:t>
              </a:r>
            </a:p>
          </p:txBody>
        </p:sp>
      </p:grpSp>
      <p:grpSp>
        <p:nvGrpSpPr>
          <p:cNvPr id="15" name="Group 14">
            <a:extLst>
              <a:ext uri="{FF2B5EF4-FFF2-40B4-BE49-F238E27FC236}">
                <a16:creationId xmlns:a16="http://schemas.microsoft.com/office/drawing/2014/main" id="{FB6ADB98-282C-4982-BE75-A57159DFF7BD}"/>
              </a:ext>
            </a:extLst>
          </p:cNvPr>
          <p:cNvGrpSpPr/>
          <p:nvPr/>
        </p:nvGrpSpPr>
        <p:grpSpPr>
          <a:xfrm>
            <a:off x="5076056" y="2145807"/>
            <a:ext cx="2553459" cy="1715140"/>
            <a:chOff x="5076056" y="2145807"/>
            <a:chExt cx="2553459" cy="1715140"/>
          </a:xfrm>
        </p:grpSpPr>
        <p:sp>
          <p:nvSpPr>
            <p:cNvPr id="12" name="Cloud 5">
              <a:hlinkClick r:id="rId5" action="ppaction://hlinksldjump"/>
              <a:extLst>
                <a:ext uri="{FF2B5EF4-FFF2-40B4-BE49-F238E27FC236}">
                  <a16:creationId xmlns:a16="http://schemas.microsoft.com/office/drawing/2014/main" id="{C88805F2-1E22-49B7-BD71-07CAD38B334C}"/>
                </a:ext>
              </a:extLst>
            </p:cNvPr>
            <p:cNvSpPr/>
            <p:nvPr/>
          </p:nvSpPr>
          <p:spPr>
            <a:xfrm>
              <a:off x="5076056" y="2145807"/>
              <a:ext cx="2553459" cy="171514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38360 w 43256"/>
                <a:gd name="connsiteY2" fmla="*/ 5285 h 43219"/>
                <a:gd name="connsiteX3" fmla="*/ 38436 w 43256"/>
                <a:gd name="connsiteY3" fmla="*/ 6549 h 43219"/>
                <a:gd name="connsiteX4" fmla="*/ 29114 w 43256"/>
                <a:gd name="connsiteY4" fmla="*/ 3811 h 43219"/>
                <a:gd name="connsiteX5" fmla="*/ 29856 w 43256"/>
                <a:gd name="connsiteY5" fmla="*/ 2199 h 43219"/>
                <a:gd name="connsiteX6" fmla="*/ 22177 w 43256"/>
                <a:gd name="connsiteY6" fmla="*/ 4579 h 43219"/>
                <a:gd name="connsiteX7" fmla="*/ 22536 w 43256"/>
                <a:gd name="connsiteY7" fmla="*/ 3189 h 43219"/>
                <a:gd name="connsiteX8" fmla="*/ 14036 w 43256"/>
                <a:gd name="connsiteY8" fmla="*/ 5051 h 43219"/>
                <a:gd name="connsiteX9" fmla="*/ 15336 w 43256"/>
                <a:gd name="connsiteY9" fmla="*/ 6399 h 43219"/>
                <a:gd name="connsiteX10" fmla="*/ 4163 w 43256"/>
                <a:gd name="connsiteY10" fmla="*/ 15648 h 43219"/>
                <a:gd name="connsiteX11" fmla="*/ 3936 w 43256"/>
                <a:gd name="connsiteY1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8360 w 43256"/>
                <a:gd name="connsiteY0" fmla="*/ 5285 h 43219"/>
                <a:gd name="connsiteX1" fmla="*/ 38436 w 43256"/>
                <a:gd name="connsiteY1" fmla="*/ 6549 h 43219"/>
                <a:gd name="connsiteX2" fmla="*/ 29114 w 43256"/>
                <a:gd name="connsiteY2" fmla="*/ 3811 h 43219"/>
                <a:gd name="connsiteX3" fmla="*/ 29856 w 43256"/>
                <a:gd name="connsiteY3" fmla="*/ 2199 h 43219"/>
                <a:gd name="connsiteX4" fmla="*/ 22177 w 43256"/>
                <a:gd name="connsiteY4" fmla="*/ 4579 h 43219"/>
                <a:gd name="connsiteX5" fmla="*/ 22536 w 43256"/>
                <a:gd name="connsiteY5" fmla="*/ 3189 h 43219"/>
                <a:gd name="connsiteX6" fmla="*/ 14036 w 43256"/>
                <a:gd name="connsiteY6" fmla="*/ 5051 h 43219"/>
                <a:gd name="connsiteX7" fmla="*/ 15336 w 43256"/>
                <a:gd name="connsiteY7" fmla="*/ 6399 h 43219"/>
                <a:gd name="connsiteX8" fmla="*/ 4163 w 43256"/>
                <a:gd name="connsiteY8" fmla="*/ 15648 h 43219"/>
                <a:gd name="connsiteX9" fmla="*/ 3936 w 43256"/>
                <a:gd name="connsiteY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8360 w 43256"/>
                <a:gd name="connsiteY0" fmla="*/ 5285 h 43219"/>
                <a:gd name="connsiteX1" fmla="*/ 38436 w 43256"/>
                <a:gd name="connsiteY1" fmla="*/ 6549 h 43219"/>
                <a:gd name="connsiteX2" fmla="*/ 29114 w 43256"/>
                <a:gd name="connsiteY2" fmla="*/ 3811 h 43219"/>
                <a:gd name="connsiteX3" fmla="*/ 29856 w 43256"/>
                <a:gd name="connsiteY3" fmla="*/ 2199 h 43219"/>
                <a:gd name="connsiteX4" fmla="*/ 22177 w 43256"/>
                <a:gd name="connsiteY4" fmla="*/ 4579 h 43219"/>
                <a:gd name="connsiteX5" fmla="*/ 22536 w 43256"/>
                <a:gd name="connsiteY5" fmla="*/ 3189 h 43219"/>
                <a:gd name="connsiteX6" fmla="*/ 4163 w 43256"/>
                <a:gd name="connsiteY6" fmla="*/ 15648 h 43219"/>
                <a:gd name="connsiteX7" fmla="*/ 3936 w 43256"/>
                <a:gd name="connsiteY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9114 w 43256"/>
                <a:gd name="connsiteY0" fmla="*/ 3811 h 43219"/>
                <a:gd name="connsiteX1" fmla="*/ 29856 w 43256"/>
                <a:gd name="connsiteY1" fmla="*/ 2199 h 43219"/>
                <a:gd name="connsiteX2" fmla="*/ 22177 w 43256"/>
                <a:gd name="connsiteY2" fmla="*/ 4579 h 43219"/>
                <a:gd name="connsiteX3" fmla="*/ 22536 w 43256"/>
                <a:gd name="connsiteY3" fmla="*/ 3189 h 43219"/>
                <a:gd name="connsiteX4" fmla="*/ 4163 w 43256"/>
                <a:gd name="connsiteY4" fmla="*/ 15648 h 43219"/>
                <a:gd name="connsiteX5" fmla="*/ 3936 w 43256"/>
                <a:gd name="connsiteY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2177 w 43256"/>
                <a:gd name="connsiteY0" fmla="*/ 4579 h 43219"/>
                <a:gd name="connsiteX1" fmla="*/ 22536 w 43256"/>
                <a:gd name="connsiteY1" fmla="*/ 3189 h 43219"/>
                <a:gd name="connsiteX2" fmla="*/ 4163 w 43256"/>
                <a:gd name="connsiteY2" fmla="*/ 15648 h 43219"/>
                <a:gd name="connsiteX3" fmla="*/ 3936 w 43256"/>
                <a:gd name="connsiteY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163 w 43256"/>
                <a:gd name="connsiteY0" fmla="*/ 15648 h 43219"/>
                <a:gd name="connsiteX1" fmla="*/ 3936 w 43256"/>
                <a:gd name="connsiteY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042 w 43256"/>
                <a:gd name="connsiteY0" fmla="*/ 14628 h 43219"/>
                <a:gd name="connsiteX1" fmla="*/ 3936 w 43256"/>
                <a:gd name="connsiteY1" fmla="*/ 1422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042" y="14628"/>
                  </a:moveTo>
                  <a:cubicBezTo>
                    <a:pt x="3939" y="14164"/>
                    <a:pt x="3984" y="14710"/>
                    <a:pt x="3936" y="14229"/>
                  </a:cubicBezTo>
                </a:path>
              </a:pathLst>
            </a:custGeom>
            <a:solidFill>
              <a:schemeClr val="bg1"/>
            </a:solidFill>
            <a:ln w="28575">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5" action="ppaction://hlinksldjump"/>
            </p:cNvPr>
            <p:cNvSpPr/>
            <p:nvPr/>
          </p:nvSpPr>
          <p:spPr>
            <a:xfrm>
              <a:off x="5567789" y="2880267"/>
              <a:ext cx="1569992" cy="246221"/>
            </a:xfrm>
            <a:prstGeom prst="rect">
              <a:avLst/>
            </a:prstGeom>
          </p:spPr>
          <p:txBody>
            <a:bodyPr wrap="square" lIns="0" tIns="0" rIns="0" bIns="0">
              <a:spAutoFit/>
            </a:bodyPr>
            <a:lstStyle/>
            <a:p>
              <a:pPr algn="ctr"/>
              <a:r>
                <a:rPr lang="en-GB" sz="1600" b="1" dirty="0"/>
                <a:t>Reflecting</a:t>
              </a:r>
              <a:r>
                <a:rPr lang="en-GB" sz="1600" b="1" dirty="0">
                  <a:solidFill>
                    <a:schemeClr val="bg1"/>
                  </a:solidFill>
                </a:rPr>
                <a:t> </a:t>
              </a:r>
            </a:p>
          </p:txBody>
        </p:sp>
      </p:grpSp>
    </p:spTree>
    <p:extLst>
      <p:ext uri="{BB962C8B-B14F-4D97-AF65-F5344CB8AC3E}">
        <p14:creationId xmlns:p14="http://schemas.microsoft.com/office/powerpoint/2010/main" val="3349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4.44444E-6 3.7037E-6 L -0.00053 0.05463 " pathEditMode="relative" rAng="0" ptsTypes="AA">
                                      <p:cBhvr>
                                        <p:cTn id="6" dur="2000" fill="hold"/>
                                        <p:tgtEl>
                                          <p:spTgt spid="14"/>
                                        </p:tgtEl>
                                        <p:attrNameLst>
                                          <p:attrName>ppt_x</p:attrName>
                                          <p:attrName>ppt_y</p:attrName>
                                        </p:attrNameLst>
                                      </p:cBhvr>
                                      <p:rCtr x="-35" y="2731"/>
                                    </p:animMotion>
                                  </p:childTnLst>
                                </p:cTn>
                              </p:par>
                              <p:par>
                                <p:cTn id="7" presetID="42" presetClass="path" presetSubtype="0" repeatCount="indefinite" accel="50000" decel="50000" autoRev="1" fill="hold" nodeType="withEffect">
                                  <p:stCondLst>
                                    <p:cond delay="0"/>
                                  </p:stCondLst>
                                  <p:childTnLst>
                                    <p:animMotion origin="layout" path="M 4.44444E-6 3.7037E-6 L -0.00053 0.05463 " pathEditMode="relative" rAng="0" ptsTypes="AA">
                                      <p:cBhvr>
                                        <p:cTn id="8" dur="2000" fill="hold"/>
                                        <p:tgtEl>
                                          <p:spTgt spid="15"/>
                                        </p:tgtEl>
                                        <p:attrNameLst>
                                          <p:attrName>ppt_x</p:attrName>
                                          <p:attrName>ppt_y</p:attrName>
                                        </p:attrNameLst>
                                      </p:cBhvr>
                                      <p:rCtr x="-35" y="27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Consolidating</a:t>
            </a:r>
          </a:p>
        </p:txBody>
      </p:sp>
    </p:spTree>
    <p:extLst>
      <p:ext uri="{BB962C8B-B14F-4D97-AF65-F5344CB8AC3E}">
        <p14:creationId xmlns:p14="http://schemas.microsoft.com/office/powerpoint/2010/main" val="3978299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Positive Changes</a:t>
            </a:r>
            <a:endParaRPr lang="en-GB" dirty="0">
              <a:latin typeface="Twinkl" pitchFamily="2" charset="0"/>
            </a:endParaRPr>
          </a:p>
        </p:txBody>
      </p:sp>
      <p:sp>
        <p:nvSpPr>
          <p:cNvPr id="3" name="Rectangle: Rounded Corners 2">
            <a:extLst>
              <a:ext uri="{FF2B5EF4-FFF2-40B4-BE49-F238E27FC236}">
                <a16:creationId xmlns:a16="http://schemas.microsoft.com/office/drawing/2014/main" id="{E55AD06C-F44D-47C9-9D59-6AF3A6E52C3A}"/>
              </a:ext>
            </a:extLst>
          </p:cNvPr>
          <p:cNvSpPr/>
          <p:nvPr/>
        </p:nvSpPr>
        <p:spPr>
          <a:xfrm>
            <a:off x="755650" y="1556792"/>
            <a:ext cx="7632700" cy="504056"/>
          </a:xfrm>
          <a:prstGeom prst="roundRect">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may have noticed that some good things have happened recently.</a:t>
            </a:r>
          </a:p>
        </p:txBody>
      </p:sp>
      <p:pic>
        <p:nvPicPr>
          <p:cNvPr id="4" name="Whole Class">
            <a:extLst>
              <a:ext uri="{FF2B5EF4-FFF2-40B4-BE49-F238E27FC236}">
                <a16:creationId xmlns:a16="http://schemas.microsoft.com/office/drawing/2014/main" id="{917CE456-6736-44C2-9358-03D0B8A9D5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pic>
        <p:nvPicPr>
          <p:cNvPr id="6" name="Picture 5" descr="A close up of a logo&#10;&#10;Description automatically generated">
            <a:extLst>
              <a:ext uri="{FF2B5EF4-FFF2-40B4-BE49-F238E27FC236}">
                <a16:creationId xmlns:a16="http://schemas.microsoft.com/office/drawing/2014/main" id="{519746DC-8C68-4E54-9DF2-A5CF3EBC2F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3718" y="2420888"/>
            <a:ext cx="5076564" cy="2992659"/>
          </a:xfrm>
          <a:prstGeom prst="rect">
            <a:avLst/>
          </a:prstGeom>
        </p:spPr>
      </p:pic>
      <p:sp>
        <p:nvSpPr>
          <p:cNvPr id="7" name="Rectangle: Rounded Corners 6">
            <a:extLst>
              <a:ext uri="{FF2B5EF4-FFF2-40B4-BE49-F238E27FC236}">
                <a16:creationId xmlns:a16="http://schemas.microsoft.com/office/drawing/2014/main" id="{F5D83AFF-1CFD-44DC-9AC8-57B584463929}"/>
              </a:ext>
            </a:extLst>
          </p:cNvPr>
          <p:cNvSpPr/>
          <p:nvPr/>
        </p:nvSpPr>
        <p:spPr>
          <a:xfrm>
            <a:off x="755650" y="5597364"/>
            <a:ext cx="7632700" cy="504056"/>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might have spent more time with your family.</a:t>
            </a:r>
          </a:p>
        </p:txBody>
      </p:sp>
      <p:sp>
        <p:nvSpPr>
          <p:cNvPr id="9" name="Rectangle: Rounded Corners 8">
            <a:extLst>
              <a:ext uri="{FF2B5EF4-FFF2-40B4-BE49-F238E27FC236}">
                <a16:creationId xmlns:a16="http://schemas.microsoft.com/office/drawing/2014/main" id="{B51399BD-E960-4686-9E2E-9BBDD88AFB84}"/>
              </a:ext>
            </a:extLst>
          </p:cNvPr>
          <p:cNvSpPr/>
          <p:nvPr/>
        </p:nvSpPr>
        <p:spPr>
          <a:xfrm>
            <a:off x="755576" y="5301208"/>
            <a:ext cx="7632700" cy="792088"/>
          </a:xfrm>
          <a:prstGeom prst="roundRect">
            <a:avLst/>
          </a:prstGeom>
          <a:solidFill>
            <a:srgbClr val="E5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might have used a computer to keep in touch with people who live far away.</a:t>
            </a:r>
          </a:p>
        </p:txBody>
      </p:sp>
      <p:pic>
        <p:nvPicPr>
          <p:cNvPr id="10" name="Picture 9">
            <a:extLst>
              <a:ext uri="{FF2B5EF4-FFF2-40B4-BE49-F238E27FC236}">
                <a16:creationId xmlns:a16="http://schemas.microsoft.com/office/drawing/2014/main" id="{D74A276E-C692-4111-9A12-04B125AE272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066410" y="1947927"/>
            <a:ext cx="5486389" cy="3879511"/>
          </a:xfrm>
          <a:prstGeom prst="rect">
            <a:avLst/>
          </a:prstGeom>
        </p:spPr>
      </p:pic>
      <p:sp>
        <p:nvSpPr>
          <p:cNvPr id="11" name="Rectangle: Rounded Corners 10">
            <a:extLst>
              <a:ext uri="{FF2B5EF4-FFF2-40B4-BE49-F238E27FC236}">
                <a16:creationId xmlns:a16="http://schemas.microsoft.com/office/drawing/2014/main" id="{AD423DC6-B796-4E08-8B59-7006A1FCAB86}"/>
              </a:ext>
            </a:extLst>
          </p:cNvPr>
          <p:cNvSpPr/>
          <p:nvPr/>
        </p:nvSpPr>
        <p:spPr>
          <a:xfrm>
            <a:off x="4427984" y="3408444"/>
            <a:ext cx="3777661" cy="1246140"/>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Perhaps you have been going for more walks with your family and found new places to explore.</a:t>
            </a:r>
          </a:p>
        </p:txBody>
      </p:sp>
      <p:pic>
        <p:nvPicPr>
          <p:cNvPr id="12" name="Picture 11">
            <a:extLst>
              <a:ext uri="{FF2B5EF4-FFF2-40B4-BE49-F238E27FC236}">
                <a16:creationId xmlns:a16="http://schemas.microsoft.com/office/drawing/2014/main" id="{4DB2338B-FD81-4437-82F1-C9D066590A6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403648" y="2119825"/>
            <a:ext cx="3024336" cy="4189495"/>
          </a:xfrm>
          <a:prstGeom prst="rect">
            <a:avLst/>
          </a:prstGeom>
        </p:spPr>
      </p:pic>
    </p:spTree>
    <p:extLst>
      <p:ext uri="{BB962C8B-B14F-4D97-AF65-F5344CB8AC3E}">
        <p14:creationId xmlns:p14="http://schemas.microsoft.com/office/powerpoint/2010/main" val="93881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22" presetClass="exit" presetSubtype="8" fill="hold" grpId="1" nodeType="withEffect">
                                  <p:stCondLst>
                                    <p:cond delay="0"/>
                                  </p:stCondLst>
                                  <p:childTnLst>
                                    <p:animEffect transition="out" filter="wipe(left)">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22" presetClass="exit" presetSubtype="8" fill="hold" grpId="1" nodeType="withEffect">
                                  <p:stCondLst>
                                    <p:cond delay="0"/>
                                  </p:stCondLst>
                                  <p:childTnLst>
                                    <p:animEffect transition="out" filter="wipe(left)">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7" grpId="1" animBg="1"/>
      <p:bldP spid="9" grpId="0" animBg="1"/>
      <p:bldP spid="9" grpId="1"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DE993-D4A7-45A0-B7B4-7F41AFDC9565}"/>
              </a:ext>
            </a:extLst>
          </p:cNvPr>
          <p:cNvSpPr>
            <a:spLocks noGrp="1"/>
          </p:cNvSpPr>
          <p:nvPr>
            <p:ph type="title"/>
          </p:nvPr>
        </p:nvSpPr>
        <p:spPr/>
        <p:txBody>
          <a:bodyPr/>
          <a:lstStyle/>
          <a:p>
            <a:r>
              <a:rPr lang="en-GB" dirty="0"/>
              <a:t>Positive Changes</a:t>
            </a:r>
          </a:p>
        </p:txBody>
      </p:sp>
      <p:pic>
        <p:nvPicPr>
          <p:cNvPr id="3" name="Individual Work">
            <a:extLst>
              <a:ext uri="{FF2B5EF4-FFF2-40B4-BE49-F238E27FC236}">
                <a16:creationId xmlns:a16="http://schemas.microsoft.com/office/drawing/2014/main" id="{1ECC9FC1-4EC8-46E1-B339-F379D4CA63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250" y="549275"/>
            <a:ext cx="864000" cy="864000"/>
          </a:xfrm>
          <a:prstGeom prst="rect">
            <a:avLst/>
          </a:prstGeom>
        </p:spPr>
      </p:pic>
      <p:sp>
        <p:nvSpPr>
          <p:cNvPr id="6" name="Arrow: Pentagon 7">
            <a:extLst>
              <a:ext uri="{FF2B5EF4-FFF2-40B4-BE49-F238E27FC236}">
                <a16:creationId xmlns:a16="http://schemas.microsoft.com/office/drawing/2014/main" id="{E3F12EE7-9652-454F-8809-824007DC7139}"/>
              </a:ext>
            </a:extLst>
          </p:cNvPr>
          <p:cNvSpPr/>
          <p:nvPr/>
        </p:nvSpPr>
        <p:spPr>
          <a:xfrm>
            <a:off x="3707904" y="1594894"/>
            <a:ext cx="4688036" cy="994306"/>
          </a:xfrm>
          <a:prstGeom prst="round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108000" rtlCol="0" anchor="ctr"/>
          <a:lstStyle/>
          <a:p>
            <a:pPr algn="ctr"/>
            <a:r>
              <a:rPr lang="en-GB" dirty="0"/>
              <a:t>Using your </a:t>
            </a:r>
            <a:r>
              <a:rPr lang="en-GB" b="1" dirty="0"/>
              <a:t>Positive Changes Activity Sheet</a:t>
            </a:r>
            <a:r>
              <a:rPr lang="en-GB" dirty="0"/>
              <a:t>, think about some things that have been a bit different but in a good way. </a:t>
            </a:r>
          </a:p>
        </p:txBody>
      </p:sp>
      <p:pic>
        <p:nvPicPr>
          <p:cNvPr id="5" name="Picture 4" descr="A screenshot of a cell phone&#10;&#10;Description automatically generated">
            <a:extLst>
              <a:ext uri="{FF2B5EF4-FFF2-40B4-BE49-F238E27FC236}">
                <a16:creationId xmlns:a16="http://schemas.microsoft.com/office/drawing/2014/main" id="{64AA5BA3-D65D-4332-AD4E-F86B52420B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650" y="1467700"/>
            <a:ext cx="3168278" cy="4481580"/>
          </a:xfrm>
          <a:prstGeom prst="rect">
            <a:avLst/>
          </a:prstGeom>
          <a:ln>
            <a:solidFill>
              <a:schemeClr val="tx1"/>
            </a:solidFill>
          </a:ln>
          <a:effectLst>
            <a:outerShdw blurRad="50800" dist="38100" dir="2700000" algn="tl" rotWithShape="0">
              <a:prstClr val="black">
                <a:alpha val="40000"/>
              </a:prstClr>
            </a:outerShdw>
          </a:effectLst>
        </p:spPr>
      </p:pic>
      <p:sp>
        <p:nvSpPr>
          <p:cNvPr id="7" name="Rectangle: Rounded Corners 6">
            <a:extLst>
              <a:ext uri="{FF2B5EF4-FFF2-40B4-BE49-F238E27FC236}">
                <a16:creationId xmlns:a16="http://schemas.microsoft.com/office/drawing/2014/main" id="{7682595E-BD3E-4FAB-9FD7-F0CFDC1FF7E3}"/>
              </a:ext>
            </a:extLst>
          </p:cNvPr>
          <p:cNvSpPr/>
          <p:nvPr/>
        </p:nvSpPr>
        <p:spPr>
          <a:xfrm>
            <a:off x="4067944" y="2773957"/>
            <a:ext cx="4320406" cy="731382"/>
          </a:xfrm>
          <a:prstGeom prst="round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are you looking forward to doing now that you are back at school? </a:t>
            </a:r>
          </a:p>
        </p:txBody>
      </p:sp>
      <p:sp>
        <p:nvSpPr>
          <p:cNvPr id="8" name="Rectangle: Rounded Corners 7">
            <a:extLst>
              <a:ext uri="{FF2B5EF4-FFF2-40B4-BE49-F238E27FC236}">
                <a16:creationId xmlns:a16="http://schemas.microsoft.com/office/drawing/2014/main" id="{B27BDC52-3F31-4285-87DC-D2653D132F89}"/>
              </a:ext>
            </a:extLst>
          </p:cNvPr>
          <p:cNvSpPr/>
          <p:nvPr/>
        </p:nvSpPr>
        <p:spPr>
          <a:xfrm>
            <a:off x="4075881" y="3690096"/>
            <a:ext cx="4320406" cy="994306"/>
          </a:xfrm>
          <a:prstGeom prst="roundRect">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Playing together with your friends is a really good way to explore how you are feeling and to help you feel OK. </a:t>
            </a:r>
          </a:p>
        </p:txBody>
      </p:sp>
      <p:sp>
        <p:nvSpPr>
          <p:cNvPr id="9" name="Rectangle: Rounded Corners 8">
            <a:extLst>
              <a:ext uri="{FF2B5EF4-FFF2-40B4-BE49-F238E27FC236}">
                <a16:creationId xmlns:a16="http://schemas.microsoft.com/office/drawing/2014/main" id="{6B5D788B-3DFA-42B6-AFDF-AC0D946567CB}"/>
              </a:ext>
            </a:extLst>
          </p:cNvPr>
          <p:cNvSpPr/>
          <p:nvPr/>
        </p:nvSpPr>
        <p:spPr>
          <a:xfrm>
            <a:off x="4067944" y="4869160"/>
            <a:ext cx="4320406" cy="992907"/>
          </a:xfrm>
          <a:prstGeom prst="roundRect">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Things might be a little different but your friends are still your friends and there are still ways you can play. </a:t>
            </a:r>
          </a:p>
        </p:txBody>
      </p:sp>
      <p:sp>
        <p:nvSpPr>
          <p:cNvPr id="11" name="Oval 10">
            <a:extLst>
              <a:ext uri="{FF2B5EF4-FFF2-40B4-BE49-F238E27FC236}">
                <a16:creationId xmlns:a16="http://schemas.microsoft.com/office/drawing/2014/main" id="{0B0A99A4-8732-4E16-85AD-53B3474F1E96}"/>
              </a:ext>
            </a:extLst>
          </p:cNvPr>
          <p:cNvSpPr/>
          <p:nvPr/>
        </p:nvSpPr>
        <p:spPr>
          <a:xfrm>
            <a:off x="1331640" y="2996952"/>
            <a:ext cx="2016224" cy="2016224"/>
          </a:xfrm>
          <a:prstGeom prst="ellipse">
            <a:avLst/>
          </a:prstGeom>
          <a:solidFill>
            <a:srgbClr val="F88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This will help you to feel good!</a:t>
            </a:r>
          </a:p>
        </p:txBody>
      </p:sp>
    </p:spTree>
    <p:extLst>
      <p:ext uri="{BB962C8B-B14F-4D97-AF65-F5344CB8AC3E}">
        <p14:creationId xmlns:p14="http://schemas.microsoft.com/office/powerpoint/2010/main" val="36729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Reflecting</a:t>
            </a:r>
          </a:p>
        </p:txBody>
      </p:sp>
    </p:spTree>
    <p:extLst>
      <p:ext uri="{BB962C8B-B14F-4D97-AF65-F5344CB8AC3E}">
        <p14:creationId xmlns:p14="http://schemas.microsoft.com/office/powerpoint/2010/main" val="4043001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Emotion Boss</a:t>
            </a:r>
            <a:endParaRPr lang="en-GB" dirty="0">
              <a:latin typeface="Twinkl" pitchFamily="2" charset="0"/>
            </a:endParaRPr>
          </a:p>
        </p:txBody>
      </p:sp>
      <p:pic>
        <p:nvPicPr>
          <p:cNvPr id="3" name="Whole Class">
            <a:extLst>
              <a:ext uri="{FF2B5EF4-FFF2-40B4-BE49-F238E27FC236}">
                <a16:creationId xmlns:a16="http://schemas.microsoft.com/office/drawing/2014/main" id="{0645C0DF-A8AC-4C4F-913C-58227EA20D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4" name="Rectangle: Rounded Corners 3">
            <a:extLst>
              <a:ext uri="{FF2B5EF4-FFF2-40B4-BE49-F238E27FC236}">
                <a16:creationId xmlns:a16="http://schemas.microsoft.com/office/drawing/2014/main" id="{EB7D787F-E359-4B73-A59D-853F18CD767F}"/>
              </a:ext>
            </a:extLst>
          </p:cNvPr>
          <p:cNvSpPr/>
          <p:nvPr/>
        </p:nvSpPr>
        <p:spPr>
          <a:xfrm>
            <a:off x="755650" y="1703561"/>
            <a:ext cx="7632700" cy="504056"/>
          </a:xfrm>
          <a:prstGeom prst="roundRect">
            <a:avLst/>
          </a:prstGeom>
          <a:solidFill>
            <a:srgbClr val="E5C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are you feeling today?</a:t>
            </a:r>
          </a:p>
        </p:txBody>
      </p:sp>
      <p:sp>
        <p:nvSpPr>
          <p:cNvPr id="5" name="Rectangle: Rounded Corners 4">
            <a:extLst>
              <a:ext uri="{FF2B5EF4-FFF2-40B4-BE49-F238E27FC236}">
                <a16:creationId xmlns:a16="http://schemas.microsoft.com/office/drawing/2014/main" id="{95E68EA1-2BAA-4CA8-B459-517BBBE943C1}"/>
              </a:ext>
            </a:extLst>
          </p:cNvPr>
          <p:cNvSpPr/>
          <p:nvPr/>
        </p:nvSpPr>
        <p:spPr>
          <a:xfrm>
            <a:off x="755650" y="1562298"/>
            <a:ext cx="7632700" cy="786582"/>
          </a:xfrm>
          <a:prstGeom prst="roundRect">
            <a:avLst/>
          </a:prstGeom>
          <a:solidFill>
            <a:srgbClr val="2CB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Close your eyes and think about one or two words that could be used to explain how you are feeling. </a:t>
            </a:r>
          </a:p>
        </p:txBody>
      </p:sp>
      <p:sp>
        <p:nvSpPr>
          <p:cNvPr id="9" name="Rectangle: Rounded Corners 8">
            <a:extLst>
              <a:ext uri="{FF2B5EF4-FFF2-40B4-BE49-F238E27FC236}">
                <a16:creationId xmlns:a16="http://schemas.microsoft.com/office/drawing/2014/main" id="{B708A073-C39F-48C4-933C-AD05D8F60497}"/>
              </a:ext>
            </a:extLst>
          </p:cNvPr>
          <p:cNvSpPr/>
          <p:nvPr/>
        </p:nvSpPr>
        <p:spPr>
          <a:xfrm>
            <a:off x="3563888" y="2708920"/>
            <a:ext cx="4824462" cy="648072"/>
          </a:xfrm>
          <a:prstGeom prst="roundRect">
            <a:avLst/>
          </a:prstGeom>
          <a:solidFill>
            <a:srgbClr val="6C9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can you tell what are you are feeling?</a:t>
            </a:r>
          </a:p>
        </p:txBody>
      </p:sp>
      <p:sp>
        <p:nvSpPr>
          <p:cNvPr id="10" name="Rectangle: Rounded Corners 9">
            <a:extLst>
              <a:ext uri="{FF2B5EF4-FFF2-40B4-BE49-F238E27FC236}">
                <a16:creationId xmlns:a16="http://schemas.microsoft.com/office/drawing/2014/main" id="{9812FBD1-CE27-4A40-AB4E-CD8B0B5EE2BC}"/>
              </a:ext>
            </a:extLst>
          </p:cNvPr>
          <p:cNvSpPr/>
          <p:nvPr/>
        </p:nvSpPr>
        <p:spPr>
          <a:xfrm>
            <a:off x="3563888" y="3566448"/>
            <a:ext cx="4824462" cy="1309280"/>
          </a:xfrm>
          <a:prstGeom prst="roundRect">
            <a:avLst/>
          </a:prstGeom>
          <a:solidFill>
            <a:srgbClr val="6FB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Our feelings can sometimes be a bit confusing. We get signs about our feelings through how we think and how our </a:t>
            </a:r>
            <a:br>
              <a:rPr lang="en-GB" dirty="0"/>
            </a:br>
            <a:r>
              <a:rPr lang="en-GB" dirty="0"/>
              <a:t>body feels.</a:t>
            </a:r>
          </a:p>
        </p:txBody>
      </p:sp>
      <p:sp>
        <p:nvSpPr>
          <p:cNvPr id="11" name="Rectangle: Rounded Corners 10">
            <a:extLst>
              <a:ext uri="{FF2B5EF4-FFF2-40B4-BE49-F238E27FC236}">
                <a16:creationId xmlns:a16="http://schemas.microsoft.com/office/drawing/2014/main" id="{1AF8C106-4122-487F-9CE4-DA02FD6E95A3}"/>
              </a:ext>
            </a:extLst>
          </p:cNvPr>
          <p:cNvSpPr/>
          <p:nvPr/>
        </p:nvSpPr>
        <p:spPr>
          <a:xfrm>
            <a:off x="3585567" y="5085184"/>
            <a:ext cx="4824462" cy="786582"/>
          </a:xfrm>
          <a:prstGeom prst="round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Do you think we are all feeling exactly the same at the same time? </a:t>
            </a:r>
          </a:p>
        </p:txBody>
      </p:sp>
      <p:pic>
        <p:nvPicPr>
          <p:cNvPr id="7" name="Picture 6" descr="A picture containing shirt&#10;&#10;Description automatically generated">
            <a:extLst>
              <a:ext uri="{FF2B5EF4-FFF2-40B4-BE49-F238E27FC236}">
                <a16:creationId xmlns:a16="http://schemas.microsoft.com/office/drawing/2014/main" id="{164FC2C9-43DE-41C2-8D1E-A0B0AF1152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5474" y="2466624"/>
            <a:ext cx="2773051" cy="3770688"/>
          </a:xfrm>
          <a:prstGeom prst="rect">
            <a:avLst/>
          </a:prstGeom>
        </p:spPr>
      </p:pic>
    </p:spTree>
    <p:extLst>
      <p:ext uri="{BB962C8B-B14F-4D97-AF65-F5344CB8AC3E}">
        <p14:creationId xmlns:p14="http://schemas.microsoft.com/office/powerpoint/2010/main" val="405322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0 3.33333E-6 L -0.23628 0.00324 " pathEditMode="relative" rAng="0" ptsTypes="AA">
                                      <p:cBhvr>
                                        <p:cTn id="19" dur="2000" fill="hold"/>
                                        <p:tgtEl>
                                          <p:spTgt spid="7"/>
                                        </p:tgtEl>
                                        <p:attrNameLst>
                                          <p:attrName>ppt_x</p:attrName>
                                          <p:attrName>ppt_y</p:attrName>
                                        </p:attrNameLst>
                                      </p:cBhvr>
                                      <p:rCtr x="-11823" y="162"/>
                                    </p:animMotion>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Aim</a:t>
            </a:r>
          </a:p>
        </p:txBody>
      </p:sp>
      <p:sp>
        <p:nvSpPr>
          <p:cNvPr id="16" name="Content Placeholder 15"/>
          <p:cNvSpPr>
            <a:spLocks noGrp="1"/>
          </p:cNvSpPr>
          <p:nvPr>
            <p:ph idx="1"/>
          </p:nvPr>
        </p:nvSpPr>
        <p:spPr/>
        <p:txBody>
          <a:bodyPr>
            <a:normAutofit/>
          </a:bodyPr>
          <a:lstStyle/>
          <a:p>
            <a:r>
              <a:rPr lang="en-GB" dirty="0"/>
              <a:t>I can understand that change can feel tricky and know ways to help me feel better about it.</a:t>
            </a:r>
          </a:p>
        </p:txBody>
      </p:sp>
      <p:sp>
        <p:nvSpPr>
          <p:cNvPr id="20" name="Content Placeholder 15"/>
          <p:cNvSpPr txBox="1">
            <a:spLocks/>
          </p:cNvSpPr>
          <p:nvPr/>
        </p:nvSpPr>
        <p:spPr>
          <a:xfrm>
            <a:off x="628650" y="3466802"/>
            <a:ext cx="7886700" cy="2410469"/>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I can talk about and understand my feelings.</a:t>
            </a:r>
          </a:p>
          <a:p>
            <a:r>
              <a:rPr lang="en-GB" dirty="0">
                <a:latin typeface="Twinkl" pitchFamily="50" charset="0"/>
              </a:rPr>
              <a:t>I can explain why change can feel tricky and how to get support </a:t>
            </a:r>
            <a:br>
              <a:rPr lang="en-GB" dirty="0">
                <a:latin typeface="Twinkl" pitchFamily="50" charset="0"/>
              </a:rPr>
            </a:br>
            <a:r>
              <a:rPr lang="en-GB" dirty="0">
                <a:latin typeface="Twinkl" pitchFamily="50" charset="0"/>
              </a:rPr>
              <a:t>with this. </a:t>
            </a:r>
          </a:p>
          <a:p>
            <a:r>
              <a:rPr lang="en-GB" dirty="0">
                <a:latin typeface="Twinkl" pitchFamily="50" charset="0"/>
              </a:rPr>
              <a:t>I can explain how to be in charge of my feelings and decide how I react or respond to them.</a:t>
            </a:r>
          </a:p>
        </p:txBody>
      </p:sp>
      <p:sp>
        <p:nvSpPr>
          <p:cNvPr id="9" name="TextBox 21"/>
          <p:cNvSpPr txBox="1">
            <a:spLocks noChangeArrowheads="1"/>
          </p:cNvSpPr>
          <p:nvPr/>
        </p:nvSpPr>
        <p:spPr bwMode="auto">
          <a:xfrm>
            <a:off x="2519770" y="6289769"/>
            <a:ext cx="4104456" cy="7026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GB" sz="800" baseline="30000" dirty="0">
                <a:latin typeface="Roboto" panose="02000000000000000000" pitchFamily="2" charset="0"/>
                <a:cs typeface="Arial" panose="020B0604020202020204" pitchFamily="34" charset="0"/>
              </a:rPr>
              <a:t>This resource is fully in line with the Learning Outcomes and Core Themes outlined in the PSHE Association’s </a:t>
            </a:r>
            <a:r>
              <a:rPr lang="en-GB" sz="800" b="1" u="sng" baseline="30000" dirty="0">
                <a:solidFill>
                  <a:schemeClr val="accent1"/>
                </a:solidFill>
                <a:latin typeface="Roboto" panose="02000000000000000000" pitchFamily="2" charset="0"/>
                <a:cs typeface="Arial" panose="020B0604020202020204" pitchFamily="34" charset="0"/>
                <a:hlinkClick r:id="rId2"/>
              </a:rPr>
              <a:t>Programme of Study</a:t>
            </a:r>
            <a:r>
              <a:rPr lang="en-GB" sz="800" baseline="30000" dirty="0">
                <a:latin typeface="Roboto" panose="02000000000000000000" pitchFamily="2" charset="0"/>
                <a:cs typeface="Arial" panose="020B0604020202020204" pitchFamily="34" charset="0"/>
              </a:rPr>
              <a:t>.</a:t>
            </a:r>
          </a:p>
        </p:txBody>
      </p:sp>
    </p:spTree>
    <p:extLst>
      <p:ext uri="{BB962C8B-B14F-4D97-AF65-F5344CB8AC3E}">
        <p14:creationId xmlns:p14="http://schemas.microsoft.com/office/powerpoint/2010/main" val="44728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Emotion Boss</a:t>
            </a:r>
            <a:endParaRPr lang="en-GB" dirty="0">
              <a:latin typeface="Twinkl" pitchFamily="2" charset="0"/>
            </a:endParaRPr>
          </a:p>
        </p:txBody>
      </p:sp>
      <p:pic>
        <p:nvPicPr>
          <p:cNvPr id="3" name="Whole Class">
            <a:extLst>
              <a:ext uri="{FF2B5EF4-FFF2-40B4-BE49-F238E27FC236}">
                <a16:creationId xmlns:a16="http://schemas.microsoft.com/office/drawing/2014/main" id="{0645C0DF-A8AC-4C4F-913C-58227EA20D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5" name="Rectangle: Rounded Corners 4">
            <a:extLst>
              <a:ext uri="{FF2B5EF4-FFF2-40B4-BE49-F238E27FC236}">
                <a16:creationId xmlns:a16="http://schemas.microsoft.com/office/drawing/2014/main" id="{95E68EA1-2BAA-4CA8-B459-517BBBE943C1}"/>
              </a:ext>
            </a:extLst>
          </p:cNvPr>
          <p:cNvSpPr/>
          <p:nvPr/>
        </p:nvSpPr>
        <p:spPr>
          <a:xfrm>
            <a:off x="755650" y="1562298"/>
            <a:ext cx="7632700" cy="786582"/>
          </a:xfrm>
          <a:prstGeom prst="roundRect">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will often have similar feelings in similar situations to your friends but your feelings will never be exactly the same. </a:t>
            </a:r>
          </a:p>
        </p:txBody>
      </p:sp>
      <p:pic>
        <p:nvPicPr>
          <p:cNvPr id="12" name="Picture 11" descr="A picture containing drawing&#10;&#10;Description automatically generated">
            <a:extLst>
              <a:ext uri="{FF2B5EF4-FFF2-40B4-BE49-F238E27FC236}">
                <a16:creationId xmlns:a16="http://schemas.microsoft.com/office/drawing/2014/main" id="{E9C3E14F-F31E-4C35-91F2-8CE3514D72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1923" y="3178363"/>
            <a:ext cx="1787333" cy="2266861"/>
          </a:xfrm>
          <a:prstGeom prst="rect">
            <a:avLst/>
          </a:prstGeom>
        </p:spPr>
      </p:pic>
      <p:pic>
        <p:nvPicPr>
          <p:cNvPr id="14" name="Picture 13" descr="A close up of a logo&#10;&#10;Description automatically generated">
            <a:extLst>
              <a:ext uri="{FF2B5EF4-FFF2-40B4-BE49-F238E27FC236}">
                <a16:creationId xmlns:a16="http://schemas.microsoft.com/office/drawing/2014/main" id="{E76D0C08-550F-4D1B-A2C1-70862AB420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46770" y="3178362"/>
            <a:ext cx="2247335" cy="2266862"/>
          </a:xfrm>
          <a:prstGeom prst="rect">
            <a:avLst/>
          </a:prstGeom>
        </p:spPr>
      </p:pic>
      <p:sp>
        <p:nvSpPr>
          <p:cNvPr id="15" name="Rectangle: Rounded Corners 14">
            <a:extLst>
              <a:ext uri="{FF2B5EF4-FFF2-40B4-BE49-F238E27FC236}">
                <a16:creationId xmlns:a16="http://schemas.microsoft.com/office/drawing/2014/main" id="{36FF322E-6420-4EAA-AC60-2F4D89BD68E7}"/>
              </a:ext>
            </a:extLst>
          </p:cNvPr>
          <p:cNvSpPr/>
          <p:nvPr/>
        </p:nvSpPr>
        <p:spPr>
          <a:xfrm>
            <a:off x="5796136" y="2983606"/>
            <a:ext cx="2592288" cy="2461618"/>
          </a:xfrm>
          <a:prstGeom prst="roundRect">
            <a:avLst/>
          </a:prstGeom>
          <a:no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398A040B-2CE5-44DE-AB54-29249D17075C}"/>
              </a:ext>
            </a:extLst>
          </p:cNvPr>
          <p:cNvSpPr/>
          <p:nvPr/>
        </p:nvSpPr>
        <p:spPr>
          <a:xfrm>
            <a:off x="755649" y="2655592"/>
            <a:ext cx="4680447" cy="1571933"/>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all have slightly different lives at home and we all have our own unique personalities. This means that you may feel differently to someone else, even in the same situation. </a:t>
            </a:r>
          </a:p>
        </p:txBody>
      </p:sp>
      <p:sp>
        <p:nvSpPr>
          <p:cNvPr id="17" name="Rectangle: Rounded Corners 16">
            <a:extLst>
              <a:ext uri="{FF2B5EF4-FFF2-40B4-BE49-F238E27FC236}">
                <a16:creationId xmlns:a16="http://schemas.microsoft.com/office/drawing/2014/main" id="{F9CFD90F-3620-48A9-93E0-6C6743BDBB3B}"/>
              </a:ext>
            </a:extLst>
          </p:cNvPr>
          <p:cNvSpPr/>
          <p:nvPr/>
        </p:nvSpPr>
        <p:spPr>
          <a:xfrm>
            <a:off x="755577" y="4534237"/>
            <a:ext cx="4680448" cy="1343035"/>
          </a:xfrm>
          <a:prstGeom prst="round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Some feelings are comfortable and make you feel good. However, other feelings can make life feel tricky if you aren’t sure what to do with those feelings. </a:t>
            </a:r>
          </a:p>
        </p:txBody>
      </p:sp>
    </p:spTree>
    <p:extLst>
      <p:ext uri="{BB962C8B-B14F-4D97-AF65-F5344CB8AC3E}">
        <p14:creationId xmlns:p14="http://schemas.microsoft.com/office/powerpoint/2010/main" val="289876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xit" presetSubtype="0" fill="hold" nodeType="with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Emotion Boss</a:t>
            </a:r>
            <a:endParaRPr lang="en-GB" dirty="0">
              <a:latin typeface="Twinkl" pitchFamily="2" charset="0"/>
            </a:endParaRPr>
          </a:p>
        </p:txBody>
      </p:sp>
      <p:pic>
        <p:nvPicPr>
          <p:cNvPr id="3" name="Whole Class">
            <a:extLst>
              <a:ext uri="{FF2B5EF4-FFF2-40B4-BE49-F238E27FC236}">
                <a16:creationId xmlns:a16="http://schemas.microsoft.com/office/drawing/2014/main" id="{0645C0DF-A8AC-4C4F-913C-58227EA20D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5" name="Rectangle: Rounded Corners 4">
            <a:extLst>
              <a:ext uri="{FF2B5EF4-FFF2-40B4-BE49-F238E27FC236}">
                <a16:creationId xmlns:a16="http://schemas.microsoft.com/office/drawing/2014/main" id="{95E68EA1-2BAA-4CA8-B459-517BBBE943C1}"/>
              </a:ext>
            </a:extLst>
          </p:cNvPr>
          <p:cNvSpPr/>
          <p:nvPr/>
        </p:nvSpPr>
        <p:spPr>
          <a:xfrm>
            <a:off x="3419872" y="2327873"/>
            <a:ext cx="4968478" cy="1605183"/>
          </a:xfrm>
          <a:prstGeom prst="roundRect">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Sometimes, it can feel tempting to try and ‘block’ the trickier feelings and pretend you aren’t feeling that way. Doing this doesn’t make the feelings totally go away though and it can make them even trickier. </a:t>
            </a:r>
          </a:p>
        </p:txBody>
      </p:sp>
      <p:pic>
        <p:nvPicPr>
          <p:cNvPr id="6" name="Picture 5" descr="A close up of a toy&#10;&#10;Description automatically generated">
            <a:extLst>
              <a:ext uri="{FF2B5EF4-FFF2-40B4-BE49-F238E27FC236}">
                <a16:creationId xmlns:a16="http://schemas.microsoft.com/office/drawing/2014/main" id="{673FF2C7-561D-418B-8B43-2310C0A763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354" y="1562298"/>
            <a:ext cx="2188470" cy="4701772"/>
          </a:xfrm>
          <a:prstGeom prst="rect">
            <a:avLst/>
          </a:prstGeom>
        </p:spPr>
      </p:pic>
      <p:sp>
        <p:nvSpPr>
          <p:cNvPr id="13" name="Rectangle: Rounded Corners 12">
            <a:extLst>
              <a:ext uri="{FF2B5EF4-FFF2-40B4-BE49-F238E27FC236}">
                <a16:creationId xmlns:a16="http://schemas.microsoft.com/office/drawing/2014/main" id="{095DA0FE-1273-4BEB-9026-FEE2D17F79B0}"/>
              </a:ext>
            </a:extLst>
          </p:cNvPr>
          <p:cNvSpPr/>
          <p:nvPr/>
        </p:nvSpPr>
        <p:spPr>
          <a:xfrm>
            <a:off x="3419872" y="4149080"/>
            <a:ext cx="4968478" cy="1239419"/>
          </a:xfrm>
          <a:prstGeom prst="roundRect">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 is important to be able to understand your own feelings so that you can choose how </a:t>
            </a:r>
            <a:br>
              <a:rPr lang="en-GB" dirty="0"/>
            </a:br>
            <a:r>
              <a:rPr lang="en-GB" dirty="0"/>
              <a:t>you want to behave and how to work </a:t>
            </a:r>
            <a:br>
              <a:rPr lang="en-GB" dirty="0"/>
            </a:br>
            <a:r>
              <a:rPr lang="en-GB" dirty="0"/>
              <a:t>through them.</a:t>
            </a:r>
          </a:p>
        </p:txBody>
      </p:sp>
    </p:spTree>
    <p:extLst>
      <p:ext uri="{BB962C8B-B14F-4D97-AF65-F5344CB8AC3E}">
        <p14:creationId xmlns:p14="http://schemas.microsoft.com/office/powerpoint/2010/main" val="352151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Emotion Boss</a:t>
            </a:r>
            <a:endParaRPr lang="en-GB" dirty="0">
              <a:latin typeface="Twinkl" pitchFamily="2" charset="0"/>
            </a:endParaRPr>
          </a:p>
        </p:txBody>
      </p:sp>
      <p:pic>
        <p:nvPicPr>
          <p:cNvPr id="3" name="Whole Class">
            <a:extLst>
              <a:ext uri="{FF2B5EF4-FFF2-40B4-BE49-F238E27FC236}">
                <a16:creationId xmlns:a16="http://schemas.microsoft.com/office/drawing/2014/main" id="{0645C0DF-A8AC-4C4F-913C-58227EA20D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5" name="Rectangle: Rounded Corners 4">
            <a:extLst>
              <a:ext uri="{FF2B5EF4-FFF2-40B4-BE49-F238E27FC236}">
                <a16:creationId xmlns:a16="http://schemas.microsoft.com/office/drawing/2014/main" id="{95E68EA1-2BAA-4CA8-B459-517BBBE943C1}"/>
              </a:ext>
            </a:extLst>
          </p:cNvPr>
          <p:cNvSpPr/>
          <p:nvPr/>
        </p:nvSpPr>
        <p:spPr>
          <a:xfrm>
            <a:off x="755650" y="1628800"/>
            <a:ext cx="7632700" cy="741087"/>
          </a:xfrm>
          <a:prstGeom prst="round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Being able to understand your own emotions and feelings is like having a special power. </a:t>
            </a:r>
          </a:p>
        </p:txBody>
      </p:sp>
      <p:pic>
        <p:nvPicPr>
          <p:cNvPr id="6" name="Picture 5">
            <a:extLst>
              <a:ext uri="{FF2B5EF4-FFF2-40B4-BE49-F238E27FC236}">
                <a16:creationId xmlns:a16="http://schemas.microsoft.com/office/drawing/2014/main" id="{673FF2C7-561D-418B-8B43-2310C0A7636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771800" y="3573016"/>
            <a:ext cx="3488586" cy="2806089"/>
          </a:xfrm>
          <a:prstGeom prst="rect">
            <a:avLst/>
          </a:prstGeom>
        </p:spPr>
      </p:pic>
      <p:sp>
        <p:nvSpPr>
          <p:cNvPr id="13" name="Rectangle: Rounded Corners 12">
            <a:extLst>
              <a:ext uri="{FF2B5EF4-FFF2-40B4-BE49-F238E27FC236}">
                <a16:creationId xmlns:a16="http://schemas.microsoft.com/office/drawing/2014/main" id="{095DA0FE-1273-4BEB-9026-FEE2D17F79B0}"/>
              </a:ext>
            </a:extLst>
          </p:cNvPr>
          <p:cNvSpPr/>
          <p:nvPr/>
        </p:nvSpPr>
        <p:spPr>
          <a:xfrm>
            <a:off x="755650" y="2543897"/>
            <a:ext cx="7632700" cy="741087"/>
          </a:xfrm>
          <a:prstGeom prst="round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When you understand how you are feeling, you can focus on that feeling and think about ways you can help with that feeling.</a:t>
            </a:r>
          </a:p>
        </p:txBody>
      </p:sp>
      <p:sp>
        <p:nvSpPr>
          <p:cNvPr id="9" name="Rectangle: Rounded Corners 8">
            <a:extLst>
              <a:ext uri="{FF2B5EF4-FFF2-40B4-BE49-F238E27FC236}">
                <a16:creationId xmlns:a16="http://schemas.microsoft.com/office/drawing/2014/main" id="{0D9F2FBB-C077-4295-BA6C-2B7C5BFED0BA}"/>
              </a:ext>
            </a:extLst>
          </p:cNvPr>
          <p:cNvSpPr/>
          <p:nvPr/>
        </p:nvSpPr>
        <p:spPr>
          <a:xfrm>
            <a:off x="755650" y="3458995"/>
            <a:ext cx="7632700" cy="546070"/>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pc="-50" dirty="0"/>
              <a:t>You can also understand why you are thinking or behaving a certain way. </a:t>
            </a:r>
          </a:p>
        </p:txBody>
      </p:sp>
      <p:sp>
        <p:nvSpPr>
          <p:cNvPr id="11" name="Rectangle: Rounded Corners 10">
            <a:extLst>
              <a:ext uri="{FF2B5EF4-FFF2-40B4-BE49-F238E27FC236}">
                <a16:creationId xmlns:a16="http://schemas.microsoft.com/office/drawing/2014/main" id="{8674E990-BB3D-4081-BADC-4B5EB4EFF65E}"/>
              </a:ext>
            </a:extLst>
          </p:cNvPr>
          <p:cNvSpPr/>
          <p:nvPr/>
        </p:nvSpPr>
        <p:spPr>
          <a:xfrm>
            <a:off x="3131840" y="4344097"/>
            <a:ext cx="4760838" cy="1650807"/>
          </a:xfrm>
          <a:prstGeom prst="roundRect">
            <a:avLst/>
          </a:prstGeom>
          <a:solidFill>
            <a:srgbClr val="4EB8EC"/>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pPr algn="ctr"/>
            <a:r>
              <a:rPr lang="en-GB" dirty="0"/>
              <a:t>This gives you power and control over your own feelings and helps you to shape how you feel.</a:t>
            </a:r>
            <a:endParaRPr lang="en-GB" spc="-50" dirty="0"/>
          </a:p>
        </p:txBody>
      </p:sp>
      <p:sp>
        <p:nvSpPr>
          <p:cNvPr id="4" name="Rectangle: Rounded Corners 3">
            <a:extLst>
              <a:ext uri="{FF2B5EF4-FFF2-40B4-BE49-F238E27FC236}">
                <a16:creationId xmlns:a16="http://schemas.microsoft.com/office/drawing/2014/main" id="{5B5D813C-A5B3-4233-B982-EEF78F8C2322}"/>
              </a:ext>
            </a:extLst>
          </p:cNvPr>
          <p:cNvSpPr/>
          <p:nvPr/>
        </p:nvSpPr>
        <p:spPr>
          <a:xfrm>
            <a:off x="1676662" y="4344097"/>
            <a:ext cx="1980851" cy="1650807"/>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t>This is being an ‘emotion boss’. </a:t>
            </a:r>
          </a:p>
        </p:txBody>
      </p:sp>
    </p:spTree>
    <p:extLst>
      <p:ext uri="{BB962C8B-B14F-4D97-AF65-F5344CB8AC3E}">
        <p14:creationId xmlns:p14="http://schemas.microsoft.com/office/powerpoint/2010/main" val="85330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9" grpId="0" animBg="1"/>
      <p:bldP spid="11"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Emotion Boss</a:t>
            </a:r>
            <a:endParaRPr lang="en-GB" dirty="0">
              <a:latin typeface="Twinkl" pitchFamily="2" charset="0"/>
            </a:endParaRPr>
          </a:p>
        </p:txBody>
      </p:sp>
      <p:pic>
        <p:nvPicPr>
          <p:cNvPr id="3" name="Whole Class">
            <a:extLst>
              <a:ext uri="{FF2B5EF4-FFF2-40B4-BE49-F238E27FC236}">
                <a16:creationId xmlns:a16="http://schemas.microsoft.com/office/drawing/2014/main" id="{0645C0DF-A8AC-4C4F-913C-58227EA20D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13" name="Rectangle: Rounded Corners 12">
            <a:extLst>
              <a:ext uri="{FF2B5EF4-FFF2-40B4-BE49-F238E27FC236}">
                <a16:creationId xmlns:a16="http://schemas.microsoft.com/office/drawing/2014/main" id="{095DA0FE-1273-4BEB-9026-FEE2D17F79B0}"/>
              </a:ext>
            </a:extLst>
          </p:cNvPr>
          <p:cNvSpPr/>
          <p:nvPr/>
        </p:nvSpPr>
        <p:spPr>
          <a:xfrm>
            <a:off x="755650" y="1628800"/>
            <a:ext cx="7632700" cy="504056"/>
          </a:xfrm>
          <a:prstGeom prst="roundRect">
            <a:avLst/>
          </a:prstGeom>
          <a:solidFill>
            <a:srgbClr val="CC4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 how do you become an emotion boss?</a:t>
            </a:r>
          </a:p>
        </p:txBody>
      </p:sp>
      <p:pic>
        <p:nvPicPr>
          <p:cNvPr id="7" name="Picture 6" descr="A picture containing mug&#10;&#10;Description automatically generated">
            <a:extLst>
              <a:ext uri="{FF2B5EF4-FFF2-40B4-BE49-F238E27FC236}">
                <a16:creationId xmlns:a16="http://schemas.microsoft.com/office/drawing/2014/main" id="{03ABE124-D4A8-4165-89C8-B62A1D7790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52102" y="2564903"/>
            <a:ext cx="2132266" cy="4293097"/>
          </a:xfrm>
          <a:prstGeom prst="rect">
            <a:avLst/>
          </a:prstGeom>
        </p:spPr>
      </p:pic>
      <p:sp>
        <p:nvSpPr>
          <p:cNvPr id="10" name="Rectangle: Rounded Corners 9">
            <a:extLst>
              <a:ext uri="{FF2B5EF4-FFF2-40B4-BE49-F238E27FC236}">
                <a16:creationId xmlns:a16="http://schemas.microsoft.com/office/drawing/2014/main" id="{C3ECBFC1-882E-492D-9973-F70414B718ED}"/>
              </a:ext>
            </a:extLst>
          </p:cNvPr>
          <p:cNvSpPr/>
          <p:nvPr/>
        </p:nvSpPr>
        <p:spPr>
          <a:xfrm>
            <a:off x="754137" y="5211825"/>
            <a:ext cx="4464422" cy="864096"/>
          </a:xfrm>
          <a:prstGeom prst="roundRect">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 Think about the feeling you are having and give it a name.</a:t>
            </a:r>
          </a:p>
        </p:txBody>
      </p:sp>
      <p:sp>
        <p:nvSpPr>
          <p:cNvPr id="9" name="Speech Bubble: Oval 8">
            <a:extLst>
              <a:ext uri="{FF2B5EF4-FFF2-40B4-BE49-F238E27FC236}">
                <a16:creationId xmlns:a16="http://schemas.microsoft.com/office/drawing/2014/main" id="{2EF8BD07-7732-4C2C-A61C-0F582B3F3111}"/>
              </a:ext>
            </a:extLst>
          </p:cNvPr>
          <p:cNvSpPr/>
          <p:nvPr/>
        </p:nvSpPr>
        <p:spPr>
          <a:xfrm>
            <a:off x="3131877" y="2492896"/>
            <a:ext cx="2232211" cy="1512168"/>
          </a:xfrm>
          <a:prstGeom prst="wedgeEllipseCallout">
            <a:avLst>
              <a:gd name="adj1" fmla="val 50000"/>
              <a:gd name="adj2" fmla="val 36045"/>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 feeling worried.</a:t>
            </a:r>
          </a:p>
        </p:txBody>
      </p:sp>
      <p:pic>
        <p:nvPicPr>
          <p:cNvPr id="12" name="Picture 11">
            <a:extLst>
              <a:ext uri="{FF2B5EF4-FFF2-40B4-BE49-F238E27FC236}">
                <a16:creationId xmlns:a16="http://schemas.microsoft.com/office/drawing/2014/main" id="{4E342001-EF91-4DA1-A5C8-7964FCBF93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56560" y="2310680"/>
            <a:ext cx="2496729" cy="4547320"/>
          </a:xfrm>
          <a:prstGeom prst="rect">
            <a:avLst/>
          </a:prstGeom>
        </p:spPr>
      </p:pic>
      <p:sp>
        <p:nvSpPr>
          <p:cNvPr id="14" name="Rectangle: Rounded Corners 13">
            <a:extLst>
              <a:ext uri="{FF2B5EF4-FFF2-40B4-BE49-F238E27FC236}">
                <a16:creationId xmlns:a16="http://schemas.microsoft.com/office/drawing/2014/main" id="{58BF9B7C-A1F1-48A0-A84A-1110AA2A5CC9}"/>
              </a:ext>
            </a:extLst>
          </p:cNvPr>
          <p:cNvSpPr/>
          <p:nvPr/>
        </p:nvSpPr>
        <p:spPr>
          <a:xfrm>
            <a:off x="755576" y="5211825"/>
            <a:ext cx="4464422" cy="864096"/>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 Think about whether this feeling could be helped to feel more comfortable.</a:t>
            </a:r>
          </a:p>
        </p:txBody>
      </p:sp>
      <p:sp>
        <p:nvSpPr>
          <p:cNvPr id="15" name="Speech Bubble: Oval 14">
            <a:extLst>
              <a:ext uri="{FF2B5EF4-FFF2-40B4-BE49-F238E27FC236}">
                <a16:creationId xmlns:a16="http://schemas.microsoft.com/office/drawing/2014/main" id="{56FA522E-5C7D-4D70-A8CF-E3B0E88DEEB5}"/>
              </a:ext>
            </a:extLst>
          </p:cNvPr>
          <p:cNvSpPr/>
          <p:nvPr/>
        </p:nvSpPr>
        <p:spPr>
          <a:xfrm>
            <a:off x="2483768" y="2492896"/>
            <a:ext cx="2665735" cy="2076178"/>
          </a:xfrm>
          <a:prstGeom prst="wedgeEllipseCallout">
            <a:avLst>
              <a:gd name="adj1" fmla="val 55979"/>
              <a:gd name="adj2" fmla="val 13822"/>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Worrying is making me uncomfortable. I’d like help.</a:t>
            </a:r>
          </a:p>
        </p:txBody>
      </p:sp>
      <p:pic>
        <p:nvPicPr>
          <p:cNvPr id="16" name="Picture 15">
            <a:extLst>
              <a:ext uri="{FF2B5EF4-FFF2-40B4-BE49-F238E27FC236}">
                <a16:creationId xmlns:a16="http://schemas.microsoft.com/office/drawing/2014/main" id="{B2CC605C-4082-445E-B48D-95456149958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716016" y="2346705"/>
            <a:ext cx="3336281" cy="4511295"/>
          </a:xfrm>
          <a:prstGeom prst="rect">
            <a:avLst/>
          </a:prstGeom>
        </p:spPr>
      </p:pic>
      <p:sp>
        <p:nvSpPr>
          <p:cNvPr id="17" name="Rectangle: Rounded Corners 16">
            <a:extLst>
              <a:ext uri="{FF2B5EF4-FFF2-40B4-BE49-F238E27FC236}">
                <a16:creationId xmlns:a16="http://schemas.microsoft.com/office/drawing/2014/main" id="{E81A0B88-DE56-4F6F-A709-9A318F71B920}"/>
              </a:ext>
            </a:extLst>
          </p:cNvPr>
          <p:cNvSpPr/>
          <p:nvPr/>
        </p:nvSpPr>
        <p:spPr>
          <a:xfrm>
            <a:off x="755650" y="2457360"/>
            <a:ext cx="5616550" cy="864096"/>
          </a:xfrm>
          <a:prstGeom prst="round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 Decide how you could get help with your feelings, if you decided you’d like help. </a:t>
            </a:r>
          </a:p>
        </p:txBody>
      </p:sp>
      <p:pic>
        <p:nvPicPr>
          <p:cNvPr id="20" name="Picture 19">
            <a:extLst>
              <a:ext uri="{FF2B5EF4-FFF2-40B4-BE49-F238E27FC236}">
                <a16:creationId xmlns:a16="http://schemas.microsoft.com/office/drawing/2014/main" id="{12341D27-FC10-4258-B522-CECF486631E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482183" y="2444950"/>
            <a:ext cx="1978249" cy="5160514"/>
          </a:xfrm>
          <a:prstGeom prst="rect">
            <a:avLst/>
          </a:prstGeom>
        </p:spPr>
      </p:pic>
      <p:sp>
        <p:nvSpPr>
          <p:cNvPr id="22" name="Cloud 5">
            <a:hlinkClick r:id="rId7" action="ppaction://hlinksldjump"/>
            <a:extLst>
              <a:ext uri="{FF2B5EF4-FFF2-40B4-BE49-F238E27FC236}">
                <a16:creationId xmlns:a16="http://schemas.microsoft.com/office/drawing/2014/main" id="{800F9D3B-1D89-431E-BE33-ACD0724B2D56}"/>
              </a:ext>
            </a:extLst>
          </p:cNvPr>
          <p:cNvSpPr/>
          <p:nvPr/>
        </p:nvSpPr>
        <p:spPr>
          <a:xfrm>
            <a:off x="7010950" y="1447282"/>
            <a:ext cx="1449482" cy="973606"/>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38360 w 43256"/>
              <a:gd name="connsiteY2" fmla="*/ 5285 h 43219"/>
              <a:gd name="connsiteX3" fmla="*/ 38436 w 43256"/>
              <a:gd name="connsiteY3" fmla="*/ 6549 h 43219"/>
              <a:gd name="connsiteX4" fmla="*/ 29114 w 43256"/>
              <a:gd name="connsiteY4" fmla="*/ 3811 h 43219"/>
              <a:gd name="connsiteX5" fmla="*/ 29856 w 43256"/>
              <a:gd name="connsiteY5" fmla="*/ 2199 h 43219"/>
              <a:gd name="connsiteX6" fmla="*/ 22177 w 43256"/>
              <a:gd name="connsiteY6" fmla="*/ 4579 h 43219"/>
              <a:gd name="connsiteX7" fmla="*/ 22536 w 43256"/>
              <a:gd name="connsiteY7" fmla="*/ 3189 h 43219"/>
              <a:gd name="connsiteX8" fmla="*/ 14036 w 43256"/>
              <a:gd name="connsiteY8" fmla="*/ 5051 h 43219"/>
              <a:gd name="connsiteX9" fmla="*/ 15336 w 43256"/>
              <a:gd name="connsiteY9" fmla="*/ 6399 h 43219"/>
              <a:gd name="connsiteX10" fmla="*/ 4163 w 43256"/>
              <a:gd name="connsiteY10" fmla="*/ 15648 h 43219"/>
              <a:gd name="connsiteX11" fmla="*/ 3936 w 43256"/>
              <a:gd name="connsiteY1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8360 w 43256"/>
              <a:gd name="connsiteY0" fmla="*/ 5285 h 43219"/>
              <a:gd name="connsiteX1" fmla="*/ 38436 w 43256"/>
              <a:gd name="connsiteY1" fmla="*/ 6549 h 43219"/>
              <a:gd name="connsiteX2" fmla="*/ 29114 w 43256"/>
              <a:gd name="connsiteY2" fmla="*/ 3811 h 43219"/>
              <a:gd name="connsiteX3" fmla="*/ 29856 w 43256"/>
              <a:gd name="connsiteY3" fmla="*/ 2199 h 43219"/>
              <a:gd name="connsiteX4" fmla="*/ 22177 w 43256"/>
              <a:gd name="connsiteY4" fmla="*/ 4579 h 43219"/>
              <a:gd name="connsiteX5" fmla="*/ 22536 w 43256"/>
              <a:gd name="connsiteY5" fmla="*/ 3189 h 43219"/>
              <a:gd name="connsiteX6" fmla="*/ 14036 w 43256"/>
              <a:gd name="connsiteY6" fmla="*/ 5051 h 43219"/>
              <a:gd name="connsiteX7" fmla="*/ 15336 w 43256"/>
              <a:gd name="connsiteY7" fmla="*/ 6399 h 43219"/>
              <a:gd name="connsiteX8" fmla="*/ 4163 w 43256"/>
              <a:gd name="connsiteY8" fmla="*/ 15648 h 43219"/>
              <a:gd name="connsiteX9" fmla="*/ 3936 w 43256"/>
              <a:gd name="connsiteY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8360 w 43256"/>
              <a:gd name="connsiteY0" fmla="*/ 5285 h 43219"/>
              <a:gd name="connsiteX1" fmla="*/ 38436 w 43256"/>
              <a:gd name="connsiteY1" fmla="*/ 6549 h 43219"/>
              <a:gd name="connsiteX2" fmla="*/ 29114 w 43256"/>
              <a:gd name="connsiteY2" fmla="*/ 3811 h 43219"/>
              <a:gd name="connsiteX3" fmla="*/ 29856 w 43256"/>
              <a:gd name="connsiteY3" fmla="*/ 2199 h 43219"/>
              <a:gd name="connsiteX4" fmla="*/ 22177 w 43256"/>
              <a:gd name="connsiteY4" fmla="*/ 4579 h 43219"/>
              <a:gd name="connsiteX5" fmla="*/ 22536 w 43256"/>
              <a:gd name="connsiteY5" fmla="*/ 3189 h 43219"/>
              <a:gd name="connsiteX6" fmla="*/ 4163 w 43256"/>
              <a:gd name="connsiteY6" fmla="*/ 15648 h 43219"/>
              <a:gd name="connsiteX7" fmla="*/ 3936 w 43256"/>
              <a:gd name="connsiteY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9114 w 43256"/>
              <a:gd name="connsiteY0" fmla="*/ 3811 h 43219"/>
              <a:gd name="connsiteX1" fmla="*/ 29856 w 43256"/>
              <a:gd name="connsiteY1" fmla="*/ 2199 h 43219"/>
              <a:gd name="connsiteX2" fmla="*/ 22177 w 43256"/>
              <a:gd name="connsiteY2" fmla="*/ 4579 h 43219"/>
              <a:gd name="connsiteX3" fmla="*/ 22536 w 43256"/>
              <a:gd name="connsiteY3" fmla="*/ 3189 h 43219"/>
              <a:gd name="connsiteX4" fmla="*/ 4163 w 43256"/>
              <a:gd name="connsiteY4" fmla="*/ 15648 h 43219"/>
              <a:gd name="connsiteX5" fmla="*/ 3936 w 43256"/>
              <a:gd name="connsiteY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2177 w 43256"/>
              <a:gd name="connsiteY0" fmla="*/ 4579 h 43219"/>
              <a:gd name="connsiteX1" fmla="*/ 22536 w 43256"/>
              <a:gd name="connsiteY1" fmla="*/ 3189 h 43219"/>
              <a:gd name="connsiteX2" fmla="*/ 4163 w 43256"/>
              <a:gd name="connsiteY2" fmla="*/ 15648 h 43219"/>
              <a:gd name="connsiteX3" fmla="*/ 3936 w 43256"/>
              <a:gd name="connsiteY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163 w 43256"/>
              <a:gd name="connsiteY0" fmla="*/ 15648 h 43219"/>
              <a:gd name="connsiteX1" fmla="*/ 3936 w 43256"/>
              <a:gd name="connsiteY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042 w 43256"/>
              <a:gd name="connsiteY0" fmla="*/ 14628 h 43219"/>
              <a:gd name="connsiteX1" fmla="*/ 3936 w 43256"/>
              <a:gd name="connsiteY1" fmla="*/ 1422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042" y="14628"/>
                </a:moveTo>
                <a:cubicBezTo>
                  <a:pt x="3939" y="14164"/>
                  <a:pt x="3984" y="14710"/>
                  <a:pt x="3936" y="14229"/>
                </a:cubicBezTo>
              </a:path>
            </a:pathLst>
          </a:custGeom>
          <a:solidFill>
            <a:schemeClr val="bg1"/>
          </a:solidFill>
          <a:ln w="28575">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21" name="Rectangle: Rounded Corners 20">
            <a:extLst>
              <a:ext uri="{FF2B5EF4-FFF2-40B4-BE49-F238E27FC236}">
                <a16:creationId xmlns:a16="http://schemas.microsoft.com/office/drawing/2014/main" id="{BE752F04-0A89-440E-A980-EBEED011E021}"/>
              </a:ext>
            </a:extLst>
          </p:cNvPr>
          <p:cNvSpPr/>
          <p:nvPr/>
        </p:nvSpPr>
        <p:spPr>
          <a:xfrm>
            <a:off x="766842" y="2420888"/>
            <a:ext cx="5605358" cy="1296144"/>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 Continue to focus on your feelings, even if they are comfortable ones, and recognise how they feel. Make sure you are also there to help your friends with their feelings.</a:t>
            </a:r>
          </a:p>
        </p:txBody>
      </p:sp>
      <p:sp>
        <p:nvSpPr>
          <p:cNvPr id="11" name="Oval 10">
            <a:extLst>
              <a:ext uri="{FF2B5EF4-FFF2-40B4-BE49-F238E27FC236}">
                <a16:creationId xmlns:a16="http://schemas.microsoft.com/office/drawing/2014/main" id="{4CF7F303-B67D-4CEF-8B63-3D09DC5FC871}"/>
              </a:ext>
            </a:extLst>
          </p:cNvPr>
          <p:cNvSpPr/>
          <p:nvPr/>
        </p:nvSpPr>
        <p:spPr>
          <a:xfrm>
            <a:off x="8189851" y="2348880"/>
            <a:ext cx="212688" cy="212688"/>
          </a:xfrm>
          <a:prstGeom prst="ellipse">
            <a:avLst/>
          </a:prstGeom>
          <a:solidFill>
            <a:schemeClr val="bg1"/>
          </a:solidFill>
          <a:ln w="28575">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1D595535-502F-429D-9DD1-7CE58099E48D}"/>
              </a:ext>
            </a:extLst>
          </p:cNvPr>
          <p:cNvSpPr/>
          <p:nvPr/>
        </p:nvSpPr>
        <p:spPr>
          <a:xfrm>
            <a:off x="8089126" y="2742198"/>
            <a:ext cx="140984" cy="140984"/>
          </a:xfrm>
          <a:prstGeom prst="ellipse">
            <a:avLst/>
          </a:prstGeom>
          <a:solidFill>
            <a:schemeClr val="bg1"/>
          </a:solidFill>
          <a:ln w="28575">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A2F425DD-58C0-4DFA-A243-A8019EED64F3}"/>
              </a:ext>
            </a:extLst>
          </p:cNvPr>
          <p:cNvSpPr/>
          <p:nvPr/>
        </p:nvSpPr>
        <p:spPr>
          <a:xfrm>
            <a:off x="759630" y="4077072"/>
            <a:ext cx="5900602" cy="864097"/>
          </a:xfrm>
          <a:prstGeom prst="roundRect">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These steps give you control and power over how your feelings affect you. This control helps you to feel good. </a:t>
            </a:r>
          </a:p>
        </p:txBody>
      </p:sp>
      <p:pic>
        <p:nvPicPr>
          <p:cNvPr id="19" name="border" descr="A close up of a screen&#10;&#10;Description automatically generated">
            <a:extLst>
              <a:ext uri="{FF2B5EF4-FFF2-40B4-BE49-F238E27FC236}">
                <a16:creationId xmlns:a16="http://schemas.microsoft.com/office/drawing/2014/main" id="{30FFB240-7C9D-4B38-B64D-E968407F785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5" name="Rectangle: Rounded Corners 24">
            <a:extLst>
              <a:ext uri="{FF2B5EF4-FFF2-40B4-BE49-F238E27FC236}">
                <a16:creationId xmlns:a16="http://schemas.microsoft.com/office/drawing/2014/main" id="{7EEE0056-F698-43A0-ACAF-3484E23B2368}"/>
              </a:ext>
            </a:extLst>
          </p:cNvPr>
          <p:cNvSpPr/>
          <p:nvPr/>
        </p:nvSpPr>
        <p:spPr>
          <a:xfrm>
            <a:off x="766842" y="5102559"/>
            <a:ext cx="5912282" cy="1062745"/>
          </a:xfrm>
          <a:prstGeom prst="round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All of your feelings are important and you don’t have to manage the more challenging ones alone. Friends and loved ones are there to help you.</a:t>
            </a:r>
          </a:p>
        </p:txBody>
      </p:sp>
    </p:spTree>
    <p:extLst>
      <p:ext uri="{BB962C8B-B14F-4D97-AF65-F5344CB8AC3E}">
        <p14:creationId xmlns:p14="http://schemas.microsoft.com/office/powerpoint/2010/main" val="217320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42"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anim calcmode="lin" valueType="num">
                                      <p:cBhvr>
                                        <p:cTn id="16" dur="750" fill="hold"/>
                                        <p:tgtEl>
                                          <p:spTgt spid="7"/>
                                        </p:tgtEl>
                                        <p:attrNameLst>
                                          <p:attrName>ppt_x</p:attrName>
                                        </p:attrNameLst>
                                      </p:cBhvr>
                                      <p:tavLst>
                                        <p:tav tm="0">
                                          <p:val>
                                            <p:strVal val="#ppt_x"/>
                                          </p:val>
                                        </p:tav>
                                        <p:tav tm="100000">
                                          <p:val>
                                            <p:strVal val="#ppt_x"/>
                                          </p:val>
                                        </p:tav>
                                      </p:tavLst>
                                    </p:anim>
                                    <p:anim calcmode="lin" valueType="num">
                                      <p:cBhvr>
                                        <p:cTn id="17" dur="75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750"/>
                            </p:stCondLst>
                            <p:childTnLst>
                              <p:par>
                                <p:cTn id="19" presetID="22" presetClass="entr" presetSubtype="2"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750"/>
                                        <p:tgtEl>
                                          <p:spTgt spid="12"/>
                                        </p:tgtEl>
                                      </p:cBhvr>
                                    </p:animEffect>
                                    <p:anim calcmode="lin" valueType="num">
                                      <p:cBhvr>
                                        <p:cTn id="40" dur="750" fill="hold"/>
                                        <p:tgtEl>
                                          <p:spTgt spid="12"/>
                                        </p:tgtEl>
                                        <p:attrNameLst>
                                          <p:attrName>ppt_x</p:attrName>
                                        </p:attrNameLst>
                                      </p:cBhvr>
                                      <p:tavLst>
                                        <p:tav tm="0">
                                          <p:val>
                                            <p:strVal val="#ppt_x"/>
                                          </p:val>
                                        </p:tav>
                                        <p:tav tm="100000">
                                          <p:val>
                                            <p:strVal val="#ppt_x"/>
                                          </p:val>
                                        </p:tav>
                                      </p:tavLst>
                                    </p:anim>
                                    <p:anim calcmode="lin" valueType="num">
                                      <p:cBhvr>
                                        <p:cTn id="41" dur="750" fill="hold"/>
                                        <p:tgtEl>
                                          <p:spTgt spid="12"/>
                                        </p:tgtEl>
                                        <p:attrNameLst>
                                          <p:attrName>ppt_y</p:attrName>
                                        </p:attrNameLst>
                                      </p:cBhvr>
                                      <p:tavLst>
                                        <p:tav tm="0">
                                          <p:val>
                                            <p:strVal val="#ppt_y+.1"/>
                                          </p:val>
                                        </p:tav>
                                        <p:tav tm="100000">
                                          <p:val>
                                            <p:strVal val="#ppt_y"/>
                                          </p:val>
                                        </p:tav>
                                      </p:tavLst>
                                    </p:anim>
                                  </p:childTnLst>
                                </p:cTn>
                              </p:par>
                            </p:childTnLst>
                          </p:cTn>
                        </p:par>
                        <p:par>
                          <p:cTn id="42" fill="hold">
                            <p:stCondLst>
                              <p:cond delay="1250"/>
                            </p:stCondLst>
                            <p:childTnLst>
                              <p:par>
                                <p:cTn id="43" presetID="22" presetClass="entr" presetSubtype="2"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righ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par>
                                <p:cTn id="61" presetID="42"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750"/>
                                        <p:tgtEl>
                                          <p:spTgt spid="16"/>
                                        </p:tgtEl>
                                      </p:cBhvr>
                                    </p:animEffect>
                                    <p:anim calcmode="lin" valueType="num">
                                      <p:cBhvr>
                                        <p:cTn id="64" dur="750" fill="hold"/>
                                        <p:tgtEl>
                                          <p:spTgt spid="16"/>
                                        </p:tgtEl>
                                        <p:attrNameLst>
                                          <p:attrName>ppt_x</p:attrName>
                                        </p:attrNameLst>
                                      </p:cBhvr>
                                      <p:tavLst>
                                        <p:tav tm="0">
                                          <p:val>
                                            <p:strVal val="#ppt_x"/>
                                          </p:val>
                                        </p:tav>
                                        <p:tav tm="100000">
                                          <p:val>
                                            <p:strVal val="#ppt_x"/>
                                          </p:val>
                                        </p:tav>
                                      </p:tavLst>
                                    </p:anim>
                                    <p:anim calcmode="lin" valueType="num">
                                      <p:cBhvr>
                                        <p:cTn id="65" dur="7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par>
                                <p:cTn id="78" presetID="42" presetClass="entr" presetSubtype="0" fill="hold"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750"/>
                                        <p:tgtEl>
                                          <p:spTgt spid="20"/>
                                        </p:tgtEl>
                                      </p:cBhvr>
                                    </p:animEffect>
                                    <p:anim calcmode="lin" valueType="num">
                                      <p:cBhvr>
                                        <p:cTn id="81" dur="750" fill="hold"/>
                                        <p:tgtEl>
                                          <p:spTgt spid="20"/>
                                        </p:tgtEl>
                                        <p:attrNameLst>
                                          <p:attrName>ppt_x</p:attrName>
                                        </p:attrNameLst>
                                      </p:cBhvr>
                                      <p:tavLst>
                                        <p:tav tm="0">
                                          <p:val>
                                            <p:strVal val="#ppt_x"/>
                                          </p:val>
                                        </p:tav>
                                        <p:tav tm="100000">
                                          <p:val>
                                            <p:strVal val="#ppt_x"/>
                                          </p:val>
                                        </p:tav>
                                      </p:tavLst>
                                    </p:anim>
                                    <p:anim calcmode="lin" valueType="num">
                                      <p:cBhvr>
                                        <p:cTn id="82" dur="750" fill="hold"/>
                                        <p:tgtEl>
                                          <p:spTgt spid="20"/>
                                        </p:tgtEl>
                                        <p:attrNameLst>
                                          <p:attrName>ppt_y</p:attrName>
                                        </p:attrNameLst>
                                      </p:cBhvr>
                                      <p:tavLst>
                                        <p:tav tm="0">
                                          <p:val>
                                            <p:strVal val="#ppt_y+.1"/>
                                          </p:val>
                                        </p:tav>
                                        <p:tav tm="100000">
                                          <p:val>
                                            <p:strVal val="#ppt_y"/>
                                          </p:val>
                                        </p:tav>
                                      </p:tavLst>
                                    </p:anim>
                                  </p:childTnLst>
                                </p:cTn>
                              </p:par>
                            </p:childTnLst>
                          </p:cTn>
                        </p:par>
                        <p:par>
                          <p:cTn id="83" fill="hold">
                            <p:stCondLst>
                              <p:cond delay="1250"/>
                            </p:stCondLst>
                            <p:childTnLst>
                              <p:par>
                                <p:cTn id="84" presetID="10" presetClass="entr" presetSubtype="0"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250"/>
                                        <p:tgtEl>
                                          <p:spTgt spid="23"/>
                                        </p:tgtEl>
                                      </p:cBhvr>
                                    </p:animEffect>
                                  </p:childTnLst>
                                </p:cTn>
                              </p:par>
                            </p:childTnLst>
                          </p:cTn>
                        </p:par>
                        <p:par>
                          <p:cTn id="87" fill="hold">
                            <p:stCondLst>
                              <p:cond delay="1500"/>
                            </p:stCondLst>
                            <p:childTnLst>
                              <p:par>
                                <p:cTn id="88" presetID="10" presetClass="entr" presetSubtype="0" fill="hold" grpId="0" nodeType="after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250"/>
                                        <p:tgtEl>
                                          <p:spTgt spid="11"/>
                                        </p:tgtEl>
                                      </p:cBhvr>
                                    </p:animEffect>
                                  </p:childTnLst>
                                </p:cTn>
                              </p:par>
                            </p:childTnLst>
                          </p:cTn>
                        </p:par>
                        <p:par>
                          <p:cTn id="91" fill="hold">
                            <p:stCondLst>
                              <p:cond delay="1750"/>
                            </p:stCondLst>
                            <p:childTnLst>
                              <p:par>
                                <p:cTn id="92" presetID="10" presetClass="entr" presetSubtype="0" fill="hold" grpId="0"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500"/>
                                        <p:tgtEl>
                                          <p:spTgt spid="22"/>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left)">
                                      <p:cBhvr>
                                        <p:cTn id="99" dur="500"/>
                                        <p:tgtEl>
                                          <p:spTgt spid="24"/>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wipe(left)">
                                      <p:cBhvr>
                                        <p:cTn id="10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0" grpId="1" animBg="1"/>
      <p:bldP spid="9" grpId="0" animBg="1"/>
      <p:bldP spid="9" grpId="1" animBg="1"/>
      <p:bldP spid="14" grpId="0" animBg="1"/>
      <p:bldP spid="14" grpId="1" animBg="1"/>
      <p:bldP spid="15" grpId="0" animBg="1"/>
      <p:bldP spid="15" grpId="1" animBg="1"/>
      <p:bldP spid="17" grpId="0" animBg="1"/>
      <p:bldP spid="17" grpId="1" animBg="1"/>
      <p:bldP spid="22" grpId="0" animBg="1"/>
      <p:bldP spid="21" grpId="0" animBg="1"/>
      <p:bldP spid="11" grpId="0" animBg="1"/>
      <p:bldP spid="23" grpId="0" animBg="1"/>
      <p:bldP spid="24" grpId="0" animBg="1"/>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91465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ame&#10;&#10;Description automatically generated">
            <a:extLst>
              <a:ext uri="{FF2B5EF4-FFF2-40B4-BE49-F238E27FC236}">
                <a16:creationId xmlns:a16="http://schemas.microsoft.com/office/drawing/2014/main" id="{72DD3B87-2D69-412C-9A34-0E4E5CF346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96068"/>
            <a:ext cx="9144000" cy="6465864"/>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sp>
        <p:nvSpPr>
          <p:cNvPr id="26" name="Rectangle 25">
            <a:extLst>
              <a:ext uri="{FF2B5EF4-FFF2-40B4-BE49-F238E27FC236}">
                <a16:creationId xmlns:a16="http://schemas.microsoft.com/office/drawing/2014/main" id="{A6771BFC-ACFD-44C5-AD6D-5E6868572098}"/>
              </a:ext>
            </a:extLst>
          </p:cNvPr>
          <p:cNvSpPr/>
          <p:nvPr/>
        </p:nvSpPr>
        <p:spPr>
          <a:xfrm>
            <a:off x="395536" y="4809883"/>
            <a:ext cx="8352928" cy="545772"/>
          </a:xfrm>
          <a:prstGeom prst="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will it help you in your daily life?</a:t>
            </a:r>
          </a:p>
        </p:txBody>
      </p:sp>
      <p:sp>
        <p:nvSpPr>
          <p:cNvPr id="2" name="Rectangle 1">
            <a:extLst>
              <a:ext uri="{FF2B5EF4-FFF2-40B4-BE49-F238E27FC236}">
                <a16:creationId xmlns:a16="http://schemas.microsoft.com/office/drawing/2014/main" id="{C33B0466-1B84-48D5-B04B-324FC5292629}"/>
              </a:ext>
            </a:extLst>
          </p:cNvPr>
          <p:cNvSpPr/>
          <p:nvPr/>
        </p:nvSpPr>
        <p:spPr>
          <a:xfrm>
            <a:off x="395536" y="4077072"/>
            <a:ext cx="8352928" cy="545772"/>
          </a:xfrm>
          <a:prstGeom prst="rect">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have you learnt today?</a:t>
            </a:r>
          </a:p>
        </p:txBody>
      </p:sp>
      <p:pic>
        <p:nvPicPr>
          <p:cNvPr id="7" name="border" descr="A close up of a screen&#10;&#10;Description automatically generated">
            <a:extLst>
              <a:ext uri="{FF2B5EF4-FFF2-40B4-BE49-F238E27FC236}">
                <a16:creationId xmlns:a16="http://schemas.microsoft.com/office/drawing/2014/main" id="{52EEB45E-3856-4440-9D8B-DEC1B73E2CC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A picture containing doll, toy, drawing&#10;&#10;Description automatically generated">
            <a:extLst>
              <a:ext uri="{FF2B5EF4-FFF2-40B4-BE49-F238E27FC236}">
                <a16:creationId xmlns:a16="http://schemas.microsoft.com/office/drawing/2014/main" id="{29F4BD16-61F7-4EBC-A6B0-EA9B11D2D3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3568" y="3347937"/>
            <a:ext cx="2237796" cy="351006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D1C6241F-1500-4F37-9CBE-AA2E35DC921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6444208" y="3467281"/>
            <a:ext cx="1880196" cy="3390719"/>
          </a:xfrm>
          <a:prstGeom prst="rect">
            <a:avLst/>
          </a:prstGeom>
        </p:spPr>
      </p:pic>
      <p:grpSp>
        <p:nvGrpSpPr>
          <p:cNvPr id="18" name="Group 17">
            <a:extLst>
              <a:ext uri="{FF2B5EF4-FFF2-40B4-BE49-F238E27FC236}">
                <a16:creationId xmlns:a16="http://schemas.microsoft.com/office/drawing/2014/main" id="{5E29BF8B-AD1B-4D42-A531-E1077AA587D3}"/>
              </a:ext>
            </a:extLst>
          </p:cNvPr>
          <p:cNvGrpSpPr/>
          <p:nvPr/>
        </p:nvGrpSpPr>
        <p:grpSpPr>
          <a:xfrm>
            <a:off x="1475656" y="1268760"/>
            <a:ext cx="2880320" cy="1883109"/>
            <a:chOff x="1475656" y="1268760"/>
            <a:chExt cx="2880320" cy="1883109"/>
          </a:xfrm>
        </p:grpSpPr>
        <p:sp>
          <p:nvSpPr>
            <p:cNvPr id="12" name="Cloud 11">
              <a:extLst>
                <a:ext uri="{FF2B5EF4-FFF2-40B4-BE49-F238E27FC236}">
                  <a16:creationId xmlns:a16="http://schemas.microsoft.com/office/drawing/2014/main" id="{D763054A-B538-420C-BCD0-D4E96767CB1C}"/>
                </a:ext>
              </a:extLst>
            </p:cNvPr>
            <p:cNvSpPr/>
            <p:nvPr/>
          </p:nvSpPr>
          <p:spPr>
            <a:xfrm>
              <a:off x="1475656" y="1268760"/>
              <a:ext cx="2880320" cy="188310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8CD10C3-6945-4A93-BD98-C445DB771646}"/>
                </a:ext>
              </a:extLst>
            </p:cNvPr>
            <p:cNvSpPr txBox="1"/>
            <p:nvPr/>
          </p:nvSpPr>
          <p:spPr>
            <a:xfrm>
              <a:off x="1675619" y="2025648"/>
              <a:ext cx="2536341" cy="369332"/>
            </a:xfrm>
            <a:prstGeom prst="rect">
              <a:avLst/>
            </a:prstGeom>
            <a:noFill/>
          </p:spPr>
          <p:txBody>
            <a:bodyPr wrap="square" rtlCol="0">
              <a:spAutoFit/>
            </a:bodyPr>
            <a:lstStyle/>
            <a:p>
              <a:pPr algn="ctr"/>
              <a:r>
                <a:rPr lang="en-GB" dirty="0"/>
                <a:t>How does change feel?</a:t>
              </a:r>
            </a:p>
          </p:txBody>
        </p:sp>
      </p:grpSp>
      <p:grpSp>
        <p:nvGrpSpPr>
          <p:cNvPr id="19" name="Group 18">
            <a:extLst>
              <a:ext uri="{FF2B5EF4-FFF2-40B4-BE49-F238E27FC236}">
                <a16:creationId xmlns:a16="http://schemas.microsoft.com/office/drawing/2014/main" id="{1DA4E7F2-F67A-4C3D-8D8A-4452088FE3C5}"/>
              </a:ext>
            </a:extLst>
          </p:cNvPr>
          <p:cNvGrpSpPr/>
          <p:nvPr/>
        </p:nvGrpSpPr>
        <p:grpSpPr>
          <a:xfrm>
            <a:off x="4895528" y="1268760"/>
            <a:ext cx="2880320" cy="1883109"/>
            <a:chOff x="4895528" y="1268760"/>
            <a:chExt cx="2880320" cy="1883109"/>
          </a:xfrm>
        </p:grpSpPr>
        <p:sp>
          <p:nvSpPr>
            <p:cNvPr id="14" name="Cloud 13">
              <a:extLst>
                <a:ext uri="{FF2B5EF4-FFF2-40B4-BE49-F238E27FC236}">
                  <a16:creationId xmlns:a16="http://schemas.microsoft.com/office/drawing/2014/main" id="{3D705C3F-51B2-4D50-8748-AE6242E660F5}"/>
                </a:ext>
              </a:extLst>
            </p:cNvPr>
            <p:cNvSpPr/>
            <p:nvPr/>
          </p:nvSpPr>
          <p:spPr>
            <a:xfrm>
              <a:off x="4895528" y="1268760"/>
              <a:ext cx="2880320" cy="188310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63AECC2-B36D-4B93-980A-2E598B77E849}"/>
                </a:ext>
              </a:extLst>
            </p:cNvPr>
            <p:cNvSpPr txBox="1"/>
            <p:nvPr/>
          </p:nvSpPr>
          <p:spPr>
            <a:xfrm>
              <a:off x="5095491" y="1916832"/>
              <a:ext cx="2536341" cy="646331"/>
            </a:xfrm>
            <a:prstGeom prst="rect">
              <a:avLst/>
            </a:prstGeom>
            <a:noFill/>
          </p:spPr>
          <p:txBody>
            <a:bodyPr wrap="square" rtlCol="0">
              <a:spAutoFit/>
            </a:bodyPr>
            <a:lstStyle/>
            <a:p>
              <a:pPr algn="ctr"/>
              <a:r>
                <a:rPr lang="en-GB" dirty="0"/>
                <a:t>What can I do to help me feel good?</a:t>
              </a:r>
            </a:p>
          </p:txBody>
        </p:sp>
      </p:grpSp>
      <p:sp>
        <p:nvSpPr>
          <p:cNvPr id="20" name="Oval 19">
            <a:extLst>
              <a:ext uri="{FF2B5EF4-FFF2-40B4-BE49-F238E27FC236}">
                <a16:creationId xmlns:a16="http://schemas.microsoft.com/office/drawing/2014/main" id="{F0727BF6-19D6-45B0-9102-365422A03853}"/>
              </a:ext>
            </a:extLst>
          </p:cNvPr>
          <p:cNvSpPr/>
          <p:nvPr/>
        </p:nvSpPr>
        <p:spPr>
          <a:xfrm>
            <a:off x="3106082" y="3316460"/>
            <a:ext cx="225079" cy="225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24CC7052-1602-4DD7-AF2B-B7228E4E70DA}"/>
              </a:ext>
            </a:extLst>
          </p:cNvPr>
          <p:cNvSpPr/>
          <p:nvPr/>
        </p:nvSpPr>
        <p:spPr>
          <a:xfrm>
            <a:off x="2809928" y="3680780"/>
            <a:ext cx="153071" cy="153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2BEB52DB-48B2-423A-80A0-F6FA43BD2A38}"/>
              </a:ext>
            </a:extLst>
          </p:cNvPr>
          <p:cNvSpPr/>
          <p:nvPr/>
        </p:nvSpPr>
        <p:spPr>
          <a:xfrm>
            <a:off x="2386548" y="3727399"/>
            <a:ext cx="90118" cy="901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04952F2-2E90-4C22-984A-0367785DB090}"/>
              </a:ext>
            </a:extLst>
          </p:cNvPr>
          <p:cNvSpPr/>
          <p:nvPr/>
        </p:nvSpPr>
        <p:spPr>
          <a:xfrm>
            <a:off x="6091283" y="3284984"/>
            <a:ext cx="225079" cy="225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ED5471C7-FA5A-4F3A-80B4-E5FC73C22E17}"/>
              </a:ext>
            </a:extLst>
          </p:cNvPr>
          <p:cNvSpPr/>
          <p:nvPr/>
        </p:nvSpPr>
        <p:spPr>
          <a:xfrm>
            <a:off x="6573088" y="3372453"/>
            <a:ext cx="153071" cy="153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6396973-B5E6-40F6-A937-04D12E892919}"/>
              </a:ext>
            </a:extLst>
          </p:cNvPr>
          <p:cNvSpPr/>
          <p:nvPr/>
        </p:nvSpPr>
        <p:spPr>
          <a:xfrm>
            <a:off x="6757636" y="3682340"/>
            <a:ext cx="90118" cy="901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529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10"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175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2250"/>
                            </p:stCondLst>
                            <p:childTnLst>
                              <p:par>
                                <p:cTn id="28" presetID="10"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par>
                          <p:cTn id="31" fill="hold">
                            <p:stCondLst>
                              <p:cond delay="2750"/>
                            </p:stCondLst>
                            <p:childTnLst>
                              <p:par>
                                <p:cTn id="32" presetID="10"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par>
                          <p:cTn id="35" fill="hold">
                            <p:stCondLst>
                              <p:cond delay="325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par>
                          <p:cTn id="39" fill="hold">
                            <p:stCondLst>
                              <p:cond delay="3750"/>
                            </p:stCondLst>
                            <p:childTnLst>
                              <p:par>
                                <p:cTn id="40" presetID="10"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4250"/>
                            </p:stCondLst>
                            <p:childTnLst>
                              <p:par>
                                <p:cTn id="44" presetID="10" presetClass="entr" presetSubtype="0"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left)">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left)">
                                      <p:cBhvr>
                                        <p:cTn id="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animBg="1"/>
      <p:bldP spid="20" grpId="0" animBg="1"/>
      <p:bldP spid="21" grpId="0" animBg="1"/>
      <p:bldP spid="22" grpId="0" animBg="1"/>
      <p:bldP spid="23" grpId="0" animBg="1"/>
      <p:bldP spid="24"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Aim</a:t>
            </a:r>
          </a:p>
        </p:txBody>
      </p:sp>
      <p:sp>
        <p:nvSpPr>
          <p:cNvPr id="16" name="Content Placeholder 15"/>
          <p:cNvSpPr>
            <a:spLocks noGrp="1"/>
          </p:cNvSpPr>
          <p:nvPr>
            <p:ph idx="1"/>
          </p:nvPr>
        </p:nvSpPr>
        <p:spPr/>
        <p:txBody>
          <a:bodyPr>
            <a:normAutofit/>
          </a:bodyPr>
          <a:lstStyle/>
          <a:p>
            <a:r>
              <a:rPr lang="en-GB" dirty="0"/>
              <a:t>I can understand that change can feel tricky and know ways to help me feel better about it.</a:t>
            </a:r>
          </a:p>
        </p:txBody>
      </p:sp>
      <p:sp>
        <p:nvSpPr>
          <p:cNvPr id="20" name="Content Placeholder 15"/>
          <p:cNvSpPr txBox="1">
            <a:spLocks/>
          </p:cNvSpPr>
          <p:nvPr/>
        </p:nvSpPr>
        <p:spPr>
          <a:xfrm>
            <a:off x="628650" y="3466802"/>
            <a:ext cx="7886700" cy="2410469"/>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I can talk about and understand my feelings.</a:t>
            </a:r>
          </a:p>
          <a:p>
            <a:r>
              <a:rPr lang="en-GB" dirty="0">
                <a:latin typeface="Twinkl" pitchFamily="50" charset="0"/>
              </a:rPr>
              <a:t>I can explain why change can feel tricky and how to get support </a:t>
            </a:r>
            <a:br>
              <a:rPr lang="en-GB" dirty="0">
                <a:latin typeface="Twinkl" pitchFamily="50" charset="0"/>
              </a:rPr>
            </a:br>
            <a:r>
              <a:rPr lang="en-GB" dirty="0">
                <a:latin typeface="Twinkl" pitchFamily="50" charset="0"/>
              </a:rPr>
              <a:t>with this. </a:t>
            </a:r>
          </a:p>
          <a:p>
            <a:r>
              <a:rPr lang="en-GB" dirty="0">
                <a:latin typeface="Twinkl" pitchFamily="50" charset="0"/>
              </a:rPr>
              <a:t>I can explain how to be in charge of my feelings and decide how I react or respond to them.</a:t>
            </a:r>
          </a:p>
        </p:txBody>
      </p:sp>
      <p:sp>
        <p:nvSpPr>
          <p:cNvPr id="9" name="TextBox 21"/>
          <p:cNvSpPr txBox="1">
            <a:spLocks noChangeArrowheads="1"/>
          </p:cNvSpPr>
          <p:nvPr/>
        </p:nvSpPr>
        <p:spPr bwMode="auto">
          <a:xfrm>
            <a:off x="2519770" y="6289769"/>
            <a:ext cx="4104456" cy="7026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GB" sz="800" baseline="30000" dirty="0">
                <a:latin typeface="Roboto" panose="02000000000000000000" pitchFamily="2" charset="0"/>
                <a:cs typeface="Arial" panose="020B0604020202020204" pitchFamily="34" charset="0"/>
              </a:rPr>
              <a:t>This resource is fully in line with the Learning Outcomes and Core Themes outlined in the PSHE Association’s </a:t>
            </a:r>
            <a:r>
              <a:rPr lang="en-GB" sz="800" b="1" u="sng" baseline="30000" dirty="0">
                <a:solidFill>
                  <a:schemeClr val="accent1"/>
                </a:solidFill>
                <a:latin typeface="Roboto" panose="02000000000000000000" pitchFamily="2" charset="0"/>
                <a:cs typeface="Arial" panose="020B0604020202020204" pitchFamily="34" charset="0"/>
                <a:hlinkClick r:id="rId2"/>
              </a:rPr>
              <a:t>Programme of Study</a:t>
            </a:r>
            <a:r>
              <a:rPr lang="en-GB" sz="800" baseline="30000" dirty="0">
                <a:latin typeface="Roboto" panose="02000000000000000000" pitchFamily="2" charset="0"/>
                <a:cs typeface="Arial" panose="020B0604020202020204" pitchFamily="34" charset="0"/>
              </a:rPr>
              <a:t>.</a:t>
            </a:r>
          </a:p>
        </p:txBody>
      </p:sp>
    </p:spTree>
    <p:extLst>
      <p:ext uri="{BB962C8B-B14F-4D97-AF65-F5344CB8AC3E}">
        <p14:creationId xmlns:p14="http://schemas.microsoft.com/office/powerpoint/2010/main" val="3122323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128623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ame&#10;&#10;Description automatically generated">
            <a:extLst>
              <a:ext uri="{FF2B5EF4-FFF2-40B4-BE49-F238E27FC236}">
                <a16:creationId xmlns:a16="http://schemas.microsoft.com/office/drawing/2014/main" id="{72DD3B87-2D69-412C-9A34-0E4E5CF346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96068"/>
            <a:ext cx="9144000" cy="6465864"/>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pic>
        <p:nvPicPr>
          <p:cNvPr id="7" name="border" descr="A close up of a screen&#10;&#10;Description automatically generated">
            <a:extLst>
              <a:ext uri="{FF2B5EF4-FFF2-40B4-BE49-F238E27FC236}">
                <a16:creationId xmlns:a16="http://schemas.microsoft.com/office/drawing/2014/main" id="{52EEB45E-3856-4440-9D8B-DEC1B73E2CC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A picture containing doll, toy, drawing&#10;&#10;Description automatically generated">
            <a:extLst>
              <a:ext uri="{FF2B5EF4-FFF2-40B4-BE49-F238E27FC236}">
                <a16:creationId xmlns:a16="http://schemas.microsoft.com/office/drawing/2014/main" id="{29F4BD16-61F7-4EBC-A6B0-EA9B11D2D3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3568" y="3347937"/>
            <a:ext cx="2237796" cy="351006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D1C6241F-1500-4F37-9CBE-AA2E35DC921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6444208" y="3467281"/>
            <a:ext cx="1880196" cy="3390719"/>
          </a:xfrm>
          <a:prstGeom prst="rect">
            <a:avLst/>
          </a:prstGeom>
        </p:spPr>
      </p:pic>
      <p:grpSp>
        <p:nvGrpSpPr>
          <p:cNvPr id="18" name="Group 17">
            <a:extLst>
              <a:ext uri="{FF2B5EF4-FFF2-40B4-BE49-F238E27FC236}">
                <a16:creationId xmlns:a16="http://schemas.microsoft.com/office/drawing/2014/main" id="{5E29BF8B-AD1B-4D42-A531-E1077AA587D3}"/>
              </a:ext>
            </a:extLst>
          </p:cNvPr>
          <p:cNvGrpSpPr/>
          <p:nvPr/>
        </p:nvGrpSpPr>
        <p:grpSpPr>
          <a:xfrm>
            <a:off x="1475656" y="1268760"/>
            <a:ext cx="2880320" cy="1883109"/>
            <a:chOff x="1475656" y="1268760"/>
            <a:chExt cx="2880320" cy="1883109"/>
          </a:xfrm>
        </p:grpSpPr>
        <p:sp>
          <p:nvSpPr>
            <p:cNvPr id="12" name="Cloud 11">
              <a:extLst>
                <a:ext uri="{FF2B5EF4-FFF2-40B4-BE49-F238E27FC236}">
                  <a16:creationId xmlns:a16="http://schemas.microsoft.com/office/drawing/2014/main" id="{D763054A-B538-420C-BCD0-D4E96767CB1C}"/>
                </a:ext>
              </a:extLst>
            </p:cNvPr>
            <p:cNvSpPr/>
            <p:nvPr/>
          </p:nvSpPr>
          <p:spPr>
            <a:xfrm>
              <a:off x="1475656" y="1268760"/>
              <a:ext cx="2880320" cy="188310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8CD10C3-6945-4A93-BD98-C445DB771646}"/>
                </a:ext>
              </a:extLst>
            </p:cNvPr>
            <p:cNvSpPr txBox="1"/>
            <p:nvPr/>
          </p:nvSpPr>
          <p:spPr>
            <a:xfrm>
              <a:off x="1675619" y="2025648"/>
              <a:ext cx="2536341" cy="369332"/>
            </a:xfrm>
            <a:prstGeom prst="rect">
              <a:avLst/>
            </a:prstGeom>
            <a:noFill/>
          </p:spPr>
          <p:txBody>
            <a:bodyPr wrap="square" rtlCol="0">
              <a:spAutoFit/>
            </a:bodyPr>
            <a:lstStyle/>
            <a:p>
              <a:pPr algn="ctr"/>
              <a:r>
                <a:rPr lang="en-GB" dirty="0"/>
                <a:t>How does change feel?</a:t>
              </a:r>
            </a:p>
          </p:txBody>
        </p:sp>
      </p:grpSp>
      <p:grpSp>
        <p:nvGrpSpPr>
          <p:cNvPr id="19" name="Group 18">
            <a:extLst>
              <a:ext uri="{FF2B5EF4-FFF2-40B4-BE49-F238E27FC236}">
                <a16:creationId xmlns:a16="http://schemas.microsoft.com/office/drawing/2014/main" id="{1DA4E7F2-F67A-4C3D-8D8A-4452088FE3C5}"/>
              </a:ext>
            </a:extLst>
          </p:cNvPr>
          <p:cNvGrpSpPr/>
          <p:nvPr/>
        </p:nvGrpSpPr>
        <p:grpSpPr>
          <a:xfrm>
            <a:off x="4895528" y="1268760"/>
            <a:ext cx="2880320" cy="1883109"/>
            <a:chOff x="4895528" y="1268760"/>
            <a:chExt cx="2880320" cy="1883109"/>
          </a:xfrm>
        </p:grpSpPr>
        <p:sp>
          <p:nvSpPr>
            <p:cNvPr id="14" name="Cloud 13">
              <a:extLst>
                <a:ext uri="{FF2B5EF4-FFF2-40B4-BE49-F238E27FC236}">
                  <a16:creationId xmlns:a16="http://schemas.microsoft.com/office/drawing/2014/main" id="{3D705C3F-51B2-4D50-8748-AE6242E660F5}"/>
                </a:ext>
              </a:extLst>
            </p:cNvPr>
            <p:cNvSpPr/>
            <p:nvPr/>
          </p:nvSpPr>
          <p:spPr>
            <a:xfrm>
              <a:off x="4895528" y="1268760"/>
              <a:ext cx="2880320" cy="188310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63AECC2-B36D-4B93-980A-2E598B77E849}"/>
                </a:ext>
              </a:extLst>
            </p:cNvPr>
            <p:cNvSpPr txBox="1"/>
            <p:nvPr/>
          </p:nvSpPr>
          <p:spPr>
            <a:xfrm>
              <a:off x="5095491" y="1916832"/>
              <a:ext cx="2536341" cy="646331"/>
            </a:xfrm>
            <a:prstGeom prst="rect">
              <a:avLst/>
            </a:prstGeom>
            <a:noFill/>
          </p:spPr>
          <p:txBody>
            <a:bodyPr wrap="square" rtlCol="0">
              <a:spAutoFit/>
            </a:bodyPr>
            <a:lstStyle/>
            <a:p>
              <a:pPr algn="ctr"/>
              <a:r>
                <a:rPr lang="en-GB" dirty="0"/>
                <a:t>What can I do to help me feel good?</a:t>
              </a:r>
            </a:p>
          </p:txBody>
        </p:sp>
      </p:grpSp>
      <p:sp>
        <p:nvSpPr>
          <p:cNvPr id="20" name="Oval 19">
            <a:extLst>
              <a:ext uri="{FF2B5EF4-FFF2-40B4-BE49-F238E27FC236}">
                <a16:creationId xmlns:a16="http://schemas.microsoft.com/office/drawing/2014/main" id="{F0727BF6-19D6-45B0-9102-365422A03853}"/>
              </a:ext>
            </a:extLst>
          </p:cNvPr>
          <p:cNvSpPr/>
          <p:nvPr/>
        </p:nvSpPr>
        <p:spPr>
          <a:xfrm>
            <a:off x="3106082" y="3316460"/>
            <a:ext cx="225079" cy="225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24CC7052-1602-4DD7-AF2B-B7228E4E70DA}"/>
              </a:ext>
            </a:extLst>
          </p:cNvPr>
          <p:cNvSpPr/>
          <p:nvPr/>
        </p:nvSpPr>
        <p:spPr>
          <a:xfrm>
            <a:off x="2809928" y="3680780"/>
            <a:ext cx="153071" cy="153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2BEB52DB-48B2-423A-80A0-F6FA43BD2A38}"/>
              </a:ext>
            </a:extLst>
          </p:cNvPr>
          <p:cNvSpPr/>
          <p:nvPr/>
        </p:nvSpPr>
        <p:spPr>
          <a:xfrm>
            <a:off x="2386548" y="3727399"/>
            <a:ext cx="90118" cy="901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04952F2-2E90-4C22-984A-0367785DB090}"/>
              </a:ext>
            </a:extLst>
          </p:cNvPr>
          <p:cNvSpPr/>
          <p:nvPr/>
        </p:nvSpPr>
        <p:spPr>
          <a:xfrm>
            <a:off x="6091283" y="3284984"/>
            <a:ext cx="225079" cy="225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ED5471C7-FA5A-4F3A-80B4-E5FC73C22E17}"/>
              </a:ext>
            </a:extLst>
          </p:cNvPr>
          <p:cNvSpPr/>
          <p:nvPr/>
        </p:nvSpPr>
        <p:spPr>
          <a:xfrm>
            <a:off x="6573088" y="3372453"/>
            <a:ext cx="153071" cy="153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6396973-B5E6-40F6-A937-04D12E892919}"/>
              </a:ext>
            </a:extLst>
          </p:cNvPr>
          <p:cNvSpPr/>
          <p:nvPr/>
        </p:nvSpPr>
        <p:spPr>
          <a:xfrm>
            <a:off x="6757636" y="3682340"/>
            <a:ext cx="90118" cy="901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69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10"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175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2250"/>
                            </p:stCondLst>
                            <p:childTnLst>
                              <p:par>
                                <p:cTn id="28" presetID="10"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par>
                          <p:cTn id="31" fill="hold">
                            <p:stCondLst>
                              <p:cond delay="2750"/>
                            </p:stCondLst>
                            <p:childTnLst>
                              <p:par>
                                <p:cTn id="32" presetID="10"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par>
                          <p:cTn id="35" fill="hold">
                            <p:stCondLst>
                              <p:cond delay="325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par>
                          <p:cTn id="39" fill="hold">
                            <p:stCondLst>
                              <p:cond delay="3750"/>
                            </p:stCondLst>
                            <p:childTnLst>
                              <p:par>
                                <p:cTn id="40" presetID="10"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4250"/>
                            </p:stCondLst>
                            <p:childTnLst>
                              <p:par>
                                <p:cTn id="44" presetID="10" presetClass="entr" presetSubtype="0"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Reconnecting</a:t>
            </a:r>
          </a:p>
        </p:txBody>
      </p:sp>
    </p:spTree>
    <p:extLst>
      <p:ext uri="{BB962C8B-B14F-4D97-AF65-F5344CB8AC3E}">
        <p14:creationId xmlns:p14="http://schemas.microsoft.com/office/powerpoint/2010/main" val="388437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How Do I Feel Today?</a:t>
            </a:r>
          </a:p>
        </p:txBody>
      </p:sp>
      <p:pic>
        <p:nvPicPr>
          <p:cNvPr id="4" name="Picture 3">
            <a:extLst>
              <a:ext uri="{FF2B5EF4-FFF2-40B4-BE49-F238E27FC236}">
                <a16:creationId xmlns:a16="http://schemas.microsoft.com/office/drawing/2014/main" id="{E081DEA8-B2B1-44C4-94FD-DA66AC3657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37916" y="1456930"/>
            <a:ext cx="1619566" cy="4647613"/>
          </a:xfrm>
          <a:prstGeom prst="rect">
            <a:avLst/>
          </a:prstGeom>
        </p:spPr>
      </p:pic>
      <p:grpSp>
        <p:nvGrpSpPr>
          <p:cNvPr id="23" name="Group 22">
            <a:extLst>
              <a:ext uri="{FF2B5EF4-FFF2-40B4-BE49-F238E27FC236}">
                <a16:creationId xmlns:a16="http://schemas.microsoft.com/office/drawing/2014/main" id="{0F14DF08-BD88-4CF3-B883-CBDF8A2A78F9}"/>
              </a:ext>
            </a:extLst>
          </p:cNvPr>
          <p:cNvGrpSpPr/>
          <p:nvPr/>
        </p:nvGrpSpPr>
        <p:grpSpPr>
          <a:xfrm>
            <a:off x="3393356" y="1497836"/>
            <a:ext cx="2553459" cy="1715140"/>
            <a:chOff x="3393356" y="1418372"/>
            <a:chExt cx="2553459" cy="1715140"/>
          </a:xfrm>
        </p:grpSpPr>
        <p:sp>
          <p:nvSpPr>
            <p:cNvPr id="6" name="Cloud 5">
              <a:extLst>
                <a:ext uri="{FF2B5EF4-FFF2-40B4-BE49-F238E27FC236}">
                  <a16:creationId xmlns:a16="http://schemas.microsoft.com/office/drawing/2014/main" id="{DE57FF0A-BD79-42D7-A6F4-28D91AEE3988}"/>
                </a:ext>
              </a:extLst>
            </p:cNvPr>
            <p:cNvSpPr/>
            <p:nvPr/>
          </p:nvSpPr>
          <p:spPr>
            <a:xfrm>
              <a:off x="3393356" y="1418372"/>
              <a:ext cx="2553459" cy="171514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38360 w 43256"/>
                <a:gd name="connsiteY2" fmla="*/ 5285 h 43219"/>
                <a:gd name="connsiteX3" fmla="*/ 38436 w 43256"/>
                <a:gd name="connsiteY3" fmla="*/ 6549 h 43219"/>
                <a:gd name="connsiteX4" fmla="*/ 29114 w 43256"/>
                <a:gd name="connsiteY4" fmla="*/ 3811 h 43219"/>
                <a:gd name="connsiteX5" fmla="*/ 29856 w 43256"/>
                <a:gd name="connsiteY5" fmla="*/ 2199 h 43219"/>
                <a:gd name="connsiteX6" fmla="*/ 22177 w 43256"/>
                <a:gd name="connsiteY6" fmla="*/ 4579 h 43219"/>
                <a:gd name="connsiteX7" fmla="*/ 22536 w 43256"/>
                <a:gd name="connsiteY7" fmla="*/ 3189 h 43219"/>
                <a:gd name="connsiteX8" fmla="*/ 14036 w 43256"/>
                <a:gd name="connsiteY8" fmla="*/ 5051 h 43219"/>
                <a:gd name="connsiteX9" fmla="*/ 15336 w 43256"/>
                <a:gd name="connsiteY9" fmla="*/ 6399 h 43219"/>
                <a:gd name="connsiteX10" fmla="*/ 4163 w 43256"/>
                <a:gd name="connsiteY10" fmla="*/ 15648 h 43219"/>
                <a:gd name="connsiteX11" fmla="*/ 3936 w 43256"/>
                <a:gd name="connsiteY1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8360 w 43256"/>
                <a:gd name="connsiteY0" fmla="*/ 5285 h 43219"/>
                <a:gd name="connsiteX1" fmla="*/ 38436 w 43256"/>
                <a:gd name="connsiteY1" fmla="*/ 6549 h 43219"/>
                <a:gd name="connsiteX2" fmla="*/ 29114 w 43256"/>
                <a:gd name="connsiteY2" fmla="*/ 3811 h 43219"/>
                <a:gd name="connsiteX3" fmla="*/ 29856 w 43256"/>
                <a:gd name="connsiteY3" fmla="*/ 2199 h 43219"/>
                <a:gd name="connsiteX4" fmla="*/ 22177 w 43256"/>
                <a:gd name="connsiteY4" fmla="*/ 4579 h 43219"/>
                <a:gd name="connsiteX5" fmla="*/ 22536 w 43256"/>
                <a:gd name="connsiteY5" fmla="*/ 3189 h 43219"/>
                <a:gd name="connsiteX6" fmla="*/ 14036 w 43256"/>
                <a:gd name="connsiteY6" fmla="*/ 5051 h 43219"/>
                <a:gd name="connsiteX7" fmla="*/ 15336 w 43256"/>
                <a:gd name="connsiteY7" fmla="*/ 6399 h 43219"/>
                <a:gd name="connsiteX8" fmla="*/ 4163 w 43256"/>
                <a:gd name="connsiteY8" fmla="*/ 15648 h 43219"/>
                <a:gd name="connsiteX9" fmla="*/ 3936 w 43256"/>
                <a:gd name="connsiteY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8360 w 43256"/>
                <a:gd name="connsiteY0" fmla="*/ 5285 h 43219"/>
                <a:gd name="connsiteX1" fmla="*/ 38436 w 43256"/>
                <a:gd name="connsiteY1" fmla="*/ 6549 h 43219"/>
                <a:gd name="connsiteX2" fmla="*/ 29114 w 43256"/>
                <a:gd name="connsiteY2" fmla="*/ 3811 h 43219"/>
                <a:gd name="connsiteX3" fmla="*/ 29856 w 43256"/>
                <a:gd name="connsiteY3" fmla="*/ 2199 h 43219"/>
                <a:gd name="connsiteX4" fmla="*/ 22177 w 43256"/>
                <a:gd name="connsiteY4" fmla="*/ 4579 h 43219"/>
                <a:gd name="connsiteX5" fmla="*/ 22536 w 43256"/>
                <a:gd name="connsiteY5" fmla="*/ 3189 h 43219"/>
                <a:gd name="connsiteX6" fmla="*/ 4163 w 43256"/>
                <a:gd name="connsiteY6" fmla="*/ 15648 h 43219"/>
                <a:gd name="connsiteX7" fmla="*/ 3936 w 43256"/>
                <a:gd name="connsiteY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9114 w 43256"/>
                <a:gd name="connsiteY0" fmla="*/ 3811 h 43219"/>
                <a:gd name="connsiteX1" fmla="*/ 29856 w 43256"/>
                <a:gd name="connsiteY1" fmla="*/ 2199 h 43219"/>
                <a:gd name="connsiteX2" fmla="*/ 22177 w 43256"/>
                <a:gd name="connsiteY2" fmla="*/ 4579 h 43219"/>
                <a:gd name="connsiteX3" fmla="*/ 22536 w 43256"/>
                <a:gd name="connsiteY3" fmla="*/ 3189 h 43219"/>
                <a:gd name="connsiteX4" fmla="*/ 4163 w 43256"/>
                <a:gd name="connsiteY4" fmla="*/ 15648 h 43219"/>
                <a:gd name="connsiteX5" fmla="*/ 3936 w 43256"/>
                <a:gd name="connsiteY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2177 w 43256"/>
                <a:gd name="connsiteY0" fmla="*/ 4579 h 43219"/>
                <a:gd name="connsiteX1" fmla="*/ 22536 w 43256"/>
                <a:gd name="connsiteY1" fmla="*/ 3189 h 43219"/>
                <a:gd name="connsiteX2" fmla="*/ 4163 w 43256"/>
                <a:gd name="connsiteY2" fmla="*/ 15648 h 43219"/>
                <a:gd name="connsiteX3" fmla="*/ 3936 w 43256"/>
                <a:gd name="connsiteY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163 w 43256"/>
                <a:gd name="connsiteY0" fmla="*/ 15648 h 43219"/>
                <a:gd name="connsiteX1" fmla="*/ 3936 w 43256"/>
                <a:gd name="connsiteY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042 w 43256"/>
                <a:gd name="connsiteY0" fmla="*/ 14628 h 43219"/>
                <a:gd name="connsiteX1" fmla="*/ 3936 w 43256"/>
                <a:gd name="connsiteY1" fmla="*/ 1422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042" y="14628"/>
                  </a:moveTo>
                  <a:cubicBezTo>
                    <a:pt x="3939" y="14164"/>
                    <a:pt x="3984" y="14710"/>
                    <a:pt x="3936" y="14229"/>
                  </a:cubicBezTo>
                </a:path>
              </a:pathLst>
            </a:custGeom>
            <a:solidFill>
              <a:schemeClr val="bg1"/>
            </a:solidFill>
            <a:ln w="28575">
              <a:solidFill>
                <a:srgbClr val="014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FECF6917-AA3D-4E93-9FE6-A7A530E4E4B5}"/>
                </a:ext>
              </a:extLst>
            </p:cNvPr>
            <p:cNvSpPr txBox="1"/>
            <p:nvPr/>
          </p:nvSpPr>
          <p:spPr>
            <a:xfrm>
              <a:off x="3787245" y="1784828"/>
              <a:ext cx="1827235" cy="923330"/>
            </a:xfrm>
            <a:prstGeom prst="rect">
              <a:avLst/>
            </a:prstGeom>
            <a:noFill/>
          </p:spPr>
          <p:txBody>
            <a:bodyPr wrap="square" rtlCol="0">
              <a:spAutoFit/>
            </a:bodyPr>
            <a:lstStyle/>
            <a:p>
              <a:pPr algn="ctr"/>
              <a:r>
                <a:rPr lang="en-GB" dirty="0"/>
                <a:t>How has coming back to school felt?</a:t>
              </a:r>
            </a:p>
          </p:txBody>
        </p:sp>
      </p:grpSp>
      <p:grpSp>
        <p:nvGrpSpPr>
          <p:cNvPr id="22" name="Group 21">
            <a:extLst>
              <a:ext uri="{FF2B5EF4-FFF2-40B4-BE49-F238E27FC236}">
                <a16:creationId xmlns:a16="http://schemas.microsoft.com/office/drawing/2014/main" id="{2F589FB3-828D-41C7-9365-24F5F4439ADC}"/>
              </a:ext>
            </a:extLst>
          </p:cNvPr>
          <p:cNvGrpSpPr/>
          <p:nvPr/>
        </p:nvGrpSpPr>
        <p:grpSpPr>
          <a:xfrm>
            <a:off x="5762957" y="2866919"/>
            <a:ext cx="2553459" cy="1715140"/>
            <a:chOff x="5508104" y="2866919"/>
            <a:chExt cx="2553459" cy="1715140"/>
          </a:xfrm>
        </p:grpSpPr>
        <p:sp>
          <p:nvSpPr>
            <p:cNvPr id="20" name="Cloud 5">
              <a:extLst>
                <a:ext uri="{FF2B5EF4-FFF2-40B4-BE49-F238E27FC236}">
                  <a16:creationId xmlns:a16="http://schemas.microsoft.com/office/drawing/2014/main" id="{E4446FD2-4F13-42F8-8F4C-73AA56263DFE}"/>
                </a:ext>
              </a:extLst>
            </p:cNvPr>
            <p:cNvSpPr/>
            <p:nvPr/>
          </p:nvSpPr>
          <p:spPr>
            <a:xfrm>
              <a:off x="5508104" y="2866919"/>
              <a:ext cx="2553459" cy="171514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38360 w 43256"/>
                <a:gd name="connsiteY2" fmla="*/ 5285 h 43219"/>
                <a:gd name="connsiteX3" fmla="*/ 38436 w 43256"/>
                <a:gd name="connsiteY3" fmla="*/ 6549 h 43219"/>
                <a:gd name="connsiteX4" fmla="*/ 29114 w 43256"/>
                <a:gd name="connsiteY4" fmla="*/ 3811 h 43219"/>
                <a:gd name="connsiteX5" fmla="*/ 29856 w 43256"/>
                <a:gd name="connsiteY5" fmla="*/ 2199 h 43219"/>
                <a:gd name="connsiteX6" fmla="*/ 22177 w 43256"/>
                <a:gd name="connsiteY6" fmla="*/ 4579 h 43219"/>
                <a:gd name="connsiteX7" fmla="*/ 22536 w 43256"/>
                <a:gd name="connsiteY7" fmla="*/ 3189 h 43219"/>
                <a:gd name="connsiteX8" fmla="*/ 14036 w 43256"/>
                <a:gd name="connsiteY8" fmla="*/ 5051 h 43219"/>
                <a:gd name="connsiteX9" fmla="*/ 15336 w 43256"/>
                <a:gd name="connsiteY9" fmla="*/ 6399 h 43219"/>
                <a:gd name="connsiteX10" fmla="*/ 4163 w 43256"/>
                <a:gd name="connsiteY10" fmla="*/ 15648 h 43219"/>
                <a:gd name="connsiteX11" fmla="*/ 3936 w 43256"/>
                <a:gd name="connsiteY1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8360 w 43256"/>
                <a:gd name="connsiteY0" fmla="*/ 5285 h 43219"/>
                <a:gd name="connsiteX1" fmla="*/ 38436 w 43256"/>
                <a:gd name="connsiteY1" fmla="*/ 6549 h 43219"/>
                <a:gd name="connsiteX2" fmla="*/ 29114 w 43256"/>
                <a:gd name="connsiteY2" fmla="*/ 3811 h 43219"/>
                <a:gd name="connsiteX3" fmla="*/ 29856 w 43256"/>
                <a:gd name="connsiteY3" fmla="*/ 2199 h 43219"/>
                <a:gd name="connsiteX4" fmla="*/ 22177 w 43256"/>
                <a:gd name="connsiteY4" fmla="*/ 4579 h 43219"/>
                <a:gd name="connsiteX5" fmla="*/ 22536 w 43256"/>
                <a:gd name="connsiteY5" fmla="*/ 3189 h 43219"/>
                <a:gd name="connsiteX6" fmla="*/ 14036 w 43256"/>
                <a:gd name="connsiteY6" fmla="*/ 5051 h 43219"/>
                <a:gd name="connsiteX7" fmla="*/ 15336 w 43256"/>
                <a:gd name="connsiteY7" fmla="*/ 6399 h 43219"/>
                <a:gd name="connsiteX8" fmla="*/ 4163 w 43256"/>
                <a:gd name="connsiteY8" fmla="*/ 15648 h 43219"/>
                <a:gd name="connsiteX9" fmla="*/ 3936 w 43256"/>
                <a:gd name="connsiteY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8360 w 43256"/>
                <a:gd name="connsiteY0" fmla="*/ 5285 h 43219"/>
                <a:gd name="connsiteX1" fmla="*/ 38436 w 43256"/>
                <a:gd name="connsiteY1" fmla="*/ 6549 h 43219"/>
                <a:gd name="connsiteX2" fmla="*/ 29114 w 43256"/>
                <a:gd name="connsiteY2" fmla="*/ 3811 h 43219"/>
                <a:gd name="connsiteX3" fmla="*/ 29856 w 43256"/>
                <a:gd name="connsiteY3" fmla="*/ 2199 h 43219"/>
                <a:gd name="connsiteX4" fmla="*/ 22177 w 43256"/>
                <a:gd name="connsiteY4" fmla="*/ 4579 h 43219"/>
                <a:gd name="connsiteX5" fmla="*/ 22536 w 43256"/>
                <a:gd name="connsiteY5" fmla="*/ 3189 h 43219"/>
                <a:gd name="connsiteX6" fmla="*/ 4163 w 43256"/>
                <a:gd name="connsiteY6" fmla="*/ 15648 h 43219"/>
                <a:gd name="connsiteX7" fmla="*/ 3936 w 43256"/>
                <a:gd name="connsiteY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9114 w 43256"/>
                <a:gd name="connsiteY0" fmla="*/ 3811 h 43219"/>
                <a:gd name="connsiteX1" fmla="*/ 29856 w 43256"/>
                <a:gd name="connsiteY1" fmla="*/ 2199 h 43219"/>
                <a:gd name="connsiteX2" fmla="*/ 22177 w 43256"/>
                <a:gd name="connsiteY2" fmla="*/ 4579 h 43219"/>
                <a:gd name="connsiteX3" fmla="*/ 22536 w 43256"/>
                <a:gd name="connsiteY3" fmla="*/ 3189 h 43219"/>
                <a:gd name="connsiteX4" fmla="*/ 4163 w 43256"/>
                <a:gd name="connsiteY4" fmla="*/ 15648 h 43219"/>
                <a:gd name="connsiteX5" fmla="*/ 3936 w 43256"/>
                <a:gd name="connsiteY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2177 w 43256"/>
                <a:gd name="connsiteY0" fmla="*/ 4579 h 43219"/>
                <a:gd name="connsiteX1" fmla="*/ 22536 w 43256"/>
                <a:gd name="connsiteY1" fmla="*/ 3189 h 43219"/>
                <a:gd name="connsiteX2" fmla="*/ 4163 w 43256"/>
                <a:gd name="connsiteY2" fmla="*/ 15648 h 43219"/>
                <a:gd name="connsiteX3" fmla="*/ 3936 w 43256"/>
                <a:gd name="connsiteY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163 w 43256"/>
                <a:gd name="connsiteY0" fmla="*/ 15648 h 43219"/>
                <a:gd name="connsiteX1" fmla="*/ 3936 w 43256"/>
                <a:gd name="connsiteY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042 w 43256"/>
                <a:gd name="connsiteY0" fmla="*/ 14628 h 43219"/>
                <a:gd name="connsiteX1" fmla="*/ 3936 w 43256"/>
                <a:gd name="connsiteY1" fmla="*/ 1422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042" y="14628"/>
                  </a:moveTo>
                  <a:cubicBezTo>
                    <a:pt x="3939" y="14164"/>
                    <a:pt x="3984" y="14710"/>
                    <a:pt x="3936" y="14229"/>
                  </a:cubicBezTo>
                </a:path>
              </a:pathLst>
            </a:custGeom>
            <a:solidFill>
              <a:schemeClr val="bg1"/>
            </a:solidFill>
            <a:ln w="28575">
              <a:solidFill>
                <a:srgbClr val="014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B478172B-A739-4A73-8A73-C0124B914598}"/>
                </a:ext>
              </a:extLst>
            </p:cNvPr>
            <p:cNvSpPr txBox="1"/>
            <p:nvPr/>
          </p:nvSpPr>
          <p:spPr>
            <a:xfrm>
              <a:off x="5851891" y="3262824"/>
              <a:ext cx="1865884" cy="923330"/>
            </a:xfrm>
            <a:prstGeom prst="rect">
              <a:avLst/>
            </a:prstGeom>
            <a:noFill/>
          </p:spPr>
          <p:txBody>
            <a:bodyPr wrap="square" rtlCol="0">
              <a:spAutoFit/>
            </a:bodyPr>
            <a:lstStyle/>
            <a:p>
              <a:pPr algn="ctr"/>
              <a:r>
                <a:rPr lang="en-GB" dirty="0"/>
                <a:t>How did you feel before coming back?</a:t>
              </a:r>
            </a:p>
          </p:txBody>
        </p:sp>
      </p:grpSp>
      <p:grpSp>
        <p:nvGrpSpPr>
          <p:cNvPr id="24" name="Group 23">
            <a:extLst>
              <a:ext uri="{FF2B5EF4-FFF2-40B4-BE49-F238E27FC236}">
                <a16:creationId xmlns:a16="http://schemas.microsoft.com/office/drawing/2014/main" id="{3ECCC494-1135-408D-AB79-77068160FCF4}"/>
              </a:ext>
            </a:extLst>
          </p:cNvPr>
          <p:cNvGrpSpPr/>
          <p:nvPr/>
        </p:nvGrpSpPr>
        <p:grpSpPr>
          <a:xfrm>
            <a:off x="3098661" y="4293096"/>
            <a:ext cx="2553459" cy="1715140"/>
            <a:chOff x="3061021" y="4150992"/>
            <a:chExt cx="2553459" cy="1715140"/>
          </a:xfrm>
        </p:grpSpPr>
        <p:sp>
          <p:nvSpPr>
            <p:cNvPr id="21" name="Cloud 5">
              <a:extLst>
                <a:ext uri="{FF2B5EF4-FFF2-40B4-BE49-F238E27FC236}">
                  <a16:creationId xmlns:a16="http://schemas.microsoft.com/office/drawing/2014/main" id="{4EFB02F2-7665-4CC3-8538-803F31F46808}"/>
                </a:ext>
              </a:extLst>
            </p:cNvPr>
            <p:cNvSpPr/>
            <p:nvPr/>
          </p:nvSpPr>
          <p:spPr>
            <a:xfrm>
              <a:off x="3061021" y="4150992"/>
              <a:ext cx="2553459" cy="171514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38360 w 43256"/>
                <a:gd name="connsiteY2" fmla="*/ 5285 h 43219"/>
                <a:gd name="connsiteX3" fmla="*/ 38436 w 43256"/>
                <a:gd name="connsiteY3" fmla="*/ 6549 h 43219"/>
                <a:gd name="connsiteX4" fmla="*/ 29114 w 43256"/>
                <a:gd name="connsiteY4" fmla="*/ 3811 h 43219"/>
                <a:gd name="connsiteX5" fmla="*/ 29856 w 43256"/>
                <a:gd name="connsiteY5" fmla="*/ 2199 h 43219"/>
                <a:gd name="connsiteX6" fmla="*/ 22177 w 43256"/>
                <a:gd name="connsiteY6" fmla="*/ 4579 h 43219"/>
                <a:gd name="connsiteX7" fmla="*/ 22536 w 43256"/>
                <a:gd name="connsiteY7" fmla="*/ 3189 h 43219"/>
                <a:gd name="connsiteX8" fmla="*/ 14036 w 43256"/>
                <a:gd name="connsiteY8" fmla="*/ 5051 h 43219"/>
                <a:gd name="connsiteX9" fmla="*/ 15336 w 43256"/>
                <a:gd name="connsiteY9" fmla="*/ 6399 h 43219"/>
                <a:gd name="connsiteX10" fmla="*/ 4163 w 43256"/>
                <a:gd name="connsiteY10" fmla="*/ 15648 h 43219"/>
                <a:gd name="connsiteX11" fmla="*/ 3936 w 43256"/>
                <a:gd name="connsiteY1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8360 w 43256"/>
                <a:gd name="connsiteY0" fmla="*/ 5285 h 43219"/>
                <a:gd name="connsiteX1" fmla="*/ 38436 w 43256"/>
                <a:gd name="connsiteY1" fmla="*/ 6549 h 43219"/>
                <a:gd name="connsiteX2" fmla="*/ 29114 w 43256"/>
                <a:gd name="connsiteY2" fmla="*/ 3811 h 43219"/>
                <a:gd name="connsiteX3" fmla="*/ 29856 w 43256"/>
                <a:gd name="connsiteY3" fmla="*/ 2199 h 43219"/>
                <a:gd name="connsiteX4" fmla="*/ 22177 w 43256"/>
                <a:gd name="connsiteY4" fmla="*/ 4579 h 43219"/>
                <a:gd name="connsiteX5" fmla="*/ 22536 w 43256"/>
                <a:gd name="connsiteY5" fmla="*/ 3189 h 43219"/>
                <a:gd name="connsiteX6" fmla="*/ 14036 w 43256"/>
                <a:gd name="connsiteY6" fmla="*/ 5051 h 43219"/>
                <a:gd name="connsiteX7" fmla="*/ 15336 w 43256"/>
                <a:gd name="connsiteY7" fmla="*/ 6399 h 43219"/>
                <a:gd name="connsiteX8" fmla="*/ 4163 w 43256"/>
                <a:gd name="connsiteY8" fmla="*/ 15648 h 43219"/>
                <a:gd name="connsiteX9" fmla="*/ 3936 w 43256"/>
                <a:gd name="connsiteY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8360 w 43256"/>
                <a:gd name="connsiteY0" fmla="*/ 5285 h 43219"/>
                <a:gd name="connsiteX1" fmla="*/ 38436 w 43256"/>
                <a:gd name="connsiteY1" fmla="*/ 6549 h 43219"/>
                <a:gd name="connsiteX2" fmla="*/ 29114 w 43256"/>
                <a:gd name="connsiteY2" fmla="*/ 3811 h 43219"/>
                <a:gd name="connsiteX3" fmla="*/ 29856 w 43256"/>
                <a:gd name="connsiteY3" fmla="*/ 2199 h 43219"/>
                <a:gd name="connsiteX4" fmla="*/ 22177 w 43256"/>
                <a:gd name="connsiteY4" fmla="*/ 4579 h 43219"/>
                <a:gd name="connsiteX5" fmla="*/ 22536 w 43256"/>
                <a:gd name="connsiteY5" fmla="*/ 3189 h 43219"/>
                <a:gd name="connsiteX6" fmla="*/ 4163 w 43256"/>
                <a:gd name="connsiteY6" fmla="*/ 15648 h 43219"/>
                <a:gd name="connsiteX7" fmla="*/ 3936 w 43256"/>
                <a:gd name="connsiteY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9114 w 43256"/>
                <a:gd name="connsiteY0" fmla="*/ 3811 h 43219"/>
                <a:gd name="connsiteX1" fmla="*/ 29856 w 43256"/>
                <a:gd name="connsiteY1" fmla="*/ 2199 h 43219"/>
                <a:gd name="connsiteX2" fmla="*/ 22177 w 43256"/>
                <a:gd name="connsiteY2" fmla="*/ 4579 h 43219"/>
                <a:gd name="connsiteX3" fmla="*/ 22536 w 43256"/>
                <a:gd name="connsiteY3" fmla="*/ 3189 h 43219"/>
                <a:gd name="connsiteX4" fmla="*/ 4163 w 43256"/>
                <a:gd name="connsiteY4" fmla="*/ 15648 h 43219"/>
                <a:gd name="connsiteX5" fmla="*/ 3936 w 43256"/>
                <a:gd name="connsiteY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2177 w 43256"/>
                <a:gd name="connsiteY0" fmla="*/ 4579 h 43219"/>
                <a:gd name="connsiteX1" fmla="*/ 22536 w 43256"/>
                <a:gd name="connsiteY1" fmla="*/ 3189 h 43219"/>
                <a:gd name="connsiteX2" fmla="*/ 4163 w 43256"/>
                <a:gd name="connsiteY2" fmla="*/ 15648 h 43219"/>
                <a:gd name="connsiteX3" fmla="*/ 3936 w 43256"/>
                <a:gd name="connsiteY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163 w 43256"/>
                <a:gd name="connsiteY0" fmla="*/ 15648 h 43219"/>
                <a:gd name="connsiteX1" fmla="*/ 3936 w 43256"/>
                <a:gd name="connsiteY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042 w 43256"/>
                <a:gd name="connsiteY0" fmla="*/ 14628 h 43219"/>
                <a:gd name="connsiteX1" fmla="*/ 3936 w 43256"/>
                <a:gd name="connsiteY1" fmla="*/ 1422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042" y="14628"/>
                  </a:moveTo>
                  <a:cubicBezTo>
                    <a:pt x="3939" y="14164"/>
                    <a:pt x="3984" y="14710"/>
                    <a:pt x="3936" y="14229"/>
                  </a:cubicBezTo>
                </a:path>
              </a:pathLst>
            </a:custGeom>
            <a:solidFill>
              <a:schemeClr val="bg1"/>
            </a:solidFill>
            <a:ln w="28575">
              <a:solidFill>
                <a:srgbClr val="014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534D1D10-E125-46B9-A33D-9546429E4048}"/>
                </a:ext>
              </a:extLst>
            </p:cNvPr>
            <p:cNvSpPr txBox="1"/>
            <p:nvPr/>
          </p:nvSpPr>
          <p:spPr>
            <a:xfrm>
              <a:off x="3493400" y="4685397"/>
              <a:ext cx="1688701" cy="646331"/>
            </a:xfrm>
            <a:prstGeom prst="rect">
              <a:avLst/>
            </a:prstGeom>
            <a:noFill/>
          </p:spPr>
          <p:txBody>
            <a:bodyPr wrap="square" rtlCol="0">
              <a:spAutoFit/>
            </a:bodyPr>
            <a:lstStyle/>
            <a:p>
              <a:pPr algn="ctr"/>
              <a:r>
                <a:rPr lang="en-GB" dirty="0"/>
                <a:t>How do you feel now?</a:t>
              </a:r>
            </a:p>
          </p:txBody>
        </p:sp>
      </p:grpSp>
      <p:pic>
        <p:nvPicPr>
          <p:cNvPr id="14" name="Whole Class">
            <a:extLst>
              <a:ext uri="{FF2B5EF4-FFF2-40B4-BE49-F238E27FC236}">
                <a16:creationId xmlns:a16="http://schemas.microsoft.com/office/drawing/2014/main" id="{E04A0B4F-9706-4B2B-BC29-82C5B85FD9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37199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750"/>
                                        <p:tgtEl>
                                          <p:spTgt spid="23"/>
                                        </p:tgtEl>
                                      </p:cBhvr>
                                    </p:animEffect>
                                    <p:anim calcmode="lin" valueType="num">
                                      <p:cBhvr>
                                        <p:cTn id="14" dur="750" fill="hold"/>
                                        <p:tgtEl>
                                          <p:spTgt spid="23"/>
                                        </p:tgtEl>
                                        <p:attrNameLst>
                                          <p:attrName>ppt_x</p:attrName>
                                        </p:attrNameLst>
                                      </p:cBhvr>
                                      <p:tavLst>
                                        <p:tav tm="0">
                                          <p:val>
                                            <p:strVal val="#ppt_x"/>
                                          </p:val>
                                        </p:tav>
                                        <p:tav tm="100000">
                                          <p:val>
                                            <p:strVal val="#ppt_x"/>
                                          </p:val>
                                        </p:tav>
                                      </p:tavLst>
                                    </p:anim>
                                    <p:anim calcmode="lin" valueType="num">
                                      <p:cBhvr>
                                        <p:cTn id="15" dur="7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750"/>
                                        <p:tgtEl>
                                          <p:spTgt spid="22"/>
                                        </p:tgtEl>
                                      </p:cBhvr>
                                    </p:animEffect>
                                    <p:anim calcmode="lin" valueType="num">
                                      <p:cBhvr>
                                        <p:cTn id="21" dur="750" fill="hold"/>
                                        <p:tgtEl>
                                          <p:spTgt spid="22"/>
                                        </p:tgtEl>
                                        <p:attrNameLst>
                                          <p:attrName>ppt_x</p:attrName>
                                        </p:attrNameLst>
                                      </p:cBhvr>
                                      <p:tavLst>
                                        <p:tav tm="0">
                                          <p:val>
                                            <p:strVal val="#ppt_x"/>
                                          </p:val>
                                        </p:tav>
                                        <p:tav tm="100000">
                                          <p:val>
                                            <p:strVal val="#ppt_x"/>
                                          </p:val>
                                        </p:tav>
                                      </p:tavLst>
                                    </p:anim>
                                    <p:anim calcmode="lin" valueType="num">
                                      <p:cBhvr>
                                        <p:cTn id="22" dur="7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750"/>
                                        <p:tgtEl>
                                          <p:spTgt spid="24"/>
                                        </p:tgtEl>
                                      </p:cBhvr>
                                    </p:animEffect>
                                    <p:anim calcmode="lin" valueType="num">
                                      <p:cBhvr>
                                        <p:cTn id="28" dur="750" fill="hold"/>
                                        <p:tgtEl>
                                          <p:spTgt spid="24"/>
                                        </p:tgtEl>
                                        <p:attrNameLst>
                                          <p:attrName>ppt_x</p:attrName>
                                        </p:attrNameLst>
                                      </p:cBhvr>
                                      <p:tavLst>
                                        <p:tav tm="0">
                                          <p:val>
                                            <p:strVal val="#ppt_x"/>
                                          </p:val>
                                        </p:tav>
                                        <p:tav tm="100000">
                                          <p:val>
                                            <p:strVal val="#ppt_x"/>
                                          </p:val>
                                        </p:tav>
                                      </p:tavLst>
                                    </p:anim>
                                    <p:anim calcmode="lin" valueType="num">
                                      <p:cBhvr>
                                        <p:cTn id="29"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room&#10;&#10;Description automatically generated">
            <a:extLst>
              <a:ext uri="{FF2B5EF4-FFF2-40B4-BE49-F238E27FC236}">
                <a16:creationId xmlns:a16="http://schemas.microsoft.com/office/drawing/2014/main" id="{F1A9D719-8E96-4928-8DBC-C7DC2D880A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5725" y="548680"/>
            <a:ext cx="8312510" cy="5877904"/>
          </a:xfrm>
          <a:prstGeom prst="rect">
            <a:avLst/>
          </a:prstGeom>
        </p:spPr>
      </p:pic>
      <p:pic>
        <p:nvPicPr>
          <p:cNvPr id="26" name="Picture 25">
            <a:extLst>
              <a:ext uri="{FF2B5EF4-FFF2-40B4-BE49-F238E27FC236}">
                <a16:creationId xmlns:a16="http://schemas.microsoft.com/office/drawing/2014/main" id="{1D2C1411-E412-460D-BB24-8001C93D373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8854" y="478895"/>
            <a:ext cx="8411199" cy="5947689"/>
          </a:xfrm>
          <a:prstGeom prst="rect">
            <a:avLst/>
          </a:prstGeom>
        </p:spPr>
      </p:pic>
      <p:pic>
        <p:nvPicPr>
          <p:cNvPr id="28" name="Picture 27">
            <a:extLst>
              <a:ext uri="{FF2B5EF4-FFF2-40B4-BE49-F238E27FC236}">
                <a16:creationId xmlns:a16="http://schemas.microsoft.com/office/drawing/2014/main" id="{89F68D42-18CD-46D2-9209-65FF19390BD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95536" y="476672"/>
            <a:ext cx="8411198" cy="5947689"/>
          </a:xfrm>
          <a:prstGeom prst="rect">
            <a:avLst/>
          </a:prstGeom>
        </p:spPr>
      </p:pic>
      <p:sp>
        <p:nvSpPr>
          <p:cNvPr id="10" name="Rectangle 9">
            <a:extLst>
              <a:ext uri="{FF2B5EF4-FFF2-40B4-BE49-F238E27FC236}">
                <a16:creationId xmlns:a16="http://schemas.microsoft.com/office/drawing/2014/main" id="{5997D119-7134-494D-9BCD-64C3B83A3B20}"/>
              </a:ext>
            </a:extLst>
          </p:cNvPr>
          <p:cNvSpPr/>
          <p:nvPr/>
        </p:nvSpPr>
        <p:spPr>
          <a:xfrm>
            <a:off x="413556" y="332655"/>
            <a:ext cx="8406916" cy="1140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latin typeface="Twinkl" pitchFamily="2" charset="0"/>
              </a:rPr>
              <a:t>How Do I Feel Today?</a:t>
            </a:r>
          </a:p>
        </p:txBody>
      </p:sp>
      <p:pic>
        <p:nvPicPr>
          <p:cNvPr id="17" name="border" descr="A close up of a screen&#10;&#10;Description automatically generated">
            <a:extLst>
              <a:ext uri="{FF2B5EF4-FFF2-40B4-BE49-F238E27FC236}">
                <a16:creationId xmlns:a16="http://schemas.microsoft.com/office/drawing/2014/main" id="{F17176DE-808B-40FE-BB2B-6C76726AA39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6" name="Picture 15" descr="A close up of a logo&#10;&#10;Description automatically generated">
            <a:extLst>
              <a:ext uri="{FF2B5EF4-FFF2-40B4-BE49-F238E27FC236}">
                <a16:creationId xmlns:a16="http://schemas.microsoft.com/office/drawing/2014/main" id="{DF4FE031-337A-44DE-BE74-D1CCFC7F7D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51720" y="2229867"/>
            <a:ext cx="5292080" cy="3440049"/>
          </a:xfrm>
          <a:prstGeom prst="rect">
            <a:avLst/>
          </a:prstGeom>
        </p:spPr>
      </p:pic>
      <p:sp>
        <p:nvSpPr>
          <p:cNvPr id="3" name="Rectangle: Rounded Corners 2">
            <a:extLst>
              <a:ext uri="{FF2B5EF4-FFF2-40B4-BE49-F238E27FC236}">
                <a16:creationId xmlns:a16="http://schemas.microsoft.com/office/drawing/2014/main" id="{87AE8548-0973-43EB-9E6C-8C37F9CA7CCC}"/>
              </a:ext>
            </a:extLst>
          </p:cNvPr>
          <p:cNvSpPr/>
          <p:nvPr/>
        </p:nvSpPr>
        <p:spPr>
          <a:xfrm>
            <a:off x="2087761" y="3212976"/>
            <a:ext cx="4968478" cy="839420"/>
          </a:xfrm>
          <a:prstGeom prst="round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Can you think of a time when you have had to ‘go back’ before?</a:t>
            </a:r>
          </a:p>
        </p:txBody>
      </p:sp>
      <p:pic>
        <p:nvPicPr>
          <p:cNvPr id="25" name="Whole Class">
            <a:extLst>
              <a:ext uri="{FF2B5EF4-FFF2-40B4-BE49-F238E27FC236}">
                <a16:creationId xmlns:a16="http://schemas.microsoft.com/office/drawing/2014/main" id="{5B1B36A2-09B6-4680-AF87-D8E6D61F3F3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pic>
        <p:nvPicPr>
          <p:cNvPr id="19" name="Picture 18" descr="A picture containing window&#10;&#10;Description automatically generated">
            <a:extLst>
              <a:ext uri="{FF2B5EF4-FFF2-40B4-BE49-F238E27FC236}">
                <a16:creationId xmlns:a16="http://schemas.microsoft.com/office/drawing/2014/main" id="{6B91A147-81AA-4DEC-B7C1-039D4B0E1B0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87687" y="2924944"/>
            <a:ext cx="4624289" cy="3151691"/>
          </a:xfrm>
          <a:prstGeom prst="rect">
            <a:avLst/>
          </a:prstGeom>
        </p:spPr>
      </p:pic>
      <p:sp>
        <p:nvSpPr>
          <p:cNvPr id="29" name="Rectangle: Rounded Corners 28">
            <a:extLst>
              <a:ext uri="{FF2B5EF4-FFF2-40B4-BE49-F238E27FC236}">
                <a16:creationId xmlns:a16="http://schemas.microsoft.com/office/drawing/2014/main" id="{ADAFE55D-E82F-44D6-9FE0-B52A41308EF6}"/>
              </a:ext>
            </a:extLst>
          </p:cNvPr>
          <p:cNvSpPr/>
          <p:nvPr/>
        </p:nvSpPr>
        <p:spPr>
          <a:xfrm>
            <a:off x="782258" y="5370993"/>
            <a:ext cx="7632700" cy="719609"/>
          </a:xfrm>
          <a:prstGeom prst="roundRect">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Have you ever gone back home after staying somewhere else?</a:t>
            </a:r>
          </a:p>
          <a:p>
            <a:pPr algn="ctr"/>
            <a:r>
              <a:rPr lang="en-GB" dirty="0"/>
              <a:t>How did that feel?</a:t>
            </a:r>
          </a:p>
        </p:txBody>
      </p:sp>
      <p:sp>
        <p:nvSpPr>
          <p:cNvPr id="12" name="Rectangle: Rounded Corners 11">
            <a:extLst>
              <a:ext uri="{FF2B5EF4-FFF2-40B4-BE49-F238E27FC236}">
                <a16:creationId xmlns:a16="http://schemas.microsoft.com/office/drawing/2014/main" id="{F859440A-F548-4882-A0AF-DBC0F314D2CE}"/>
              </a:ext>
            </a:extLst>
          </p:cNvPr>
          <p:cNvSpPr/>
          <p:nvPr/>
        </p:nvSpPr>
        <p:spPr>
          <a:xfrm>
            <a:off x="755650" y="5373216"/>
            <a:ext cx="7632700" cy="719609"/>
          </a:xfrm>
          <a:prstGeom prst="roundRect">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Have you ever gone back to school after a holiday before?</a:t>
            </a:r>
          </a:p>
          <a:p>
            <a:pPr algn="ctr"/>
            <a:r>
              <a:rPr lang="en-GB" dirty="0"/>
              <a:t>How did that feel?</a:t>
            </a:r>
          </a:p>
        </p:txBody>
      </p:sp>
      <p:sp>
        <p:nvSpPr>
          <p:cNvPr id="27" name="Rectangle: Rounded Corners 26">
            <a:extLst>
              <a:ext uri="{FF2B5EF4-FFF2-40B4-BE49-F238E27FC236}">
                <a16:creationId xmlns:a16="http://schemas.microsoft.com/office/drawing/2014/main" id="{FDDB5AE6-3856-43FC-8606-1C317DC9BA00}"/>
              </a:ext>
            </a:extLst>
          </p:cNvPr>
          <p:cNvSpPr/>
          <p:nvPr/>
        </p:nvSpPr>
        <p:spPr>
          <a:xfrm>
            <a:off x="755576" y="5373216"/>
            <a:ext cx="7632700" cy="719609"/>
          </a:xfrm>
          <a:prstGeom prst="roundRect">
            <a:avLst/>
          </a:prstGeom>
          <a:solidFill>
            <a:srgbClr val="F18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Have you ever gone back home after going to play at a friend’s house?</a:t>
            </a:r>
          </a:p>
          <a:p>
            <a:pPr algn="ctr"/>
            <a:r>
              <a:rPr lang="en-GB" dirty="0"/>
              <a:t>How did that feel?</a:t>
            </a:r>
          </a:p>
        </p:txBody>
      </p:sp>
    </p:spTree>
    <p:extLst>
      <p:ext uri="{BB962C8B-B14F-4D97-AF65-F5344CB8AC3E}">
        <p14:creationId xmlns:p14="http://schemas.microsoft.com/office/powerpoint/2010/main" val="8983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1" nodeType="clickEffect">
                                  <p:stCondLst>
                                    <p:cond delay="0"/>
                                  </p:stCondLst>
                                  <p:childTnLst>
                                    <p:animEffect transition="out" filter="wipe(left)">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2">
                                            <p:bg/>
                                          </p:spTgt>
                                        </p:tgtEl>
                                        <p:attrNameLst>
                                          <p:attrName>style.visibility</p:attrName>
                                        </p:attrNameLst>
                                      </p:cBhvr>
                                      <p:to>
                                        <p:strVal val="visible"/>
                                      </p:to>
                                    </p:set>
                                    <p:animEffect transition="in" filter="wipe(left)">
                                      <p:cBhvr>
                                        <p:cTn id="23" dur="500"/>
                                        <p:tgtEl>
                                          <p:spTgt spid="12">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left)">
                                      <p:cBhvr>
                                        <p:cTn id="26" dur="500"/>
                                        <p:tgtEl>
                                          <p:spTgt spid="12">
                                            <p:txEl>
                                              <p:pRg st="0" end="0"/>
                                            </p:txEl>
                                          </p:spTgt>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Effect transition="in" filter="wipe(left)">
                                      <p:cBhvr>
                                        <p:cTn id="30" dur="500"/>
                                        <p:tgtEl>
                                          <p:spTgt spid="1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22" presetClass="exit" presetSubtype="8" fill="hold" grpId="1" nodeType="withEffect">
                                  <p:stCondLst>
                                    <p:cond delay="0"/>
                                  </p:stCondLst>
                                  <p:childTnLst>
                                    <p:animEffect transition="out" filter="wipe(left)">
                                      <p:cBhvr>
                                        <p:cTn id="37" dur="500"/>
                                        <p:tgtEl>
                                          <p:spTgt spid="12">
                                            <p:txEl>
                                              <p:pRg st="0" end="0"/>
                                            </p:txEl>
                                          </p:spTgt>
                                        </p:tgtEl>
                                      </p:cBhvr>
                                    </p:animEffect>
                                    <p:set>
                                      <p:cBhvr>
                                        <p:cTn id="38" dur="1" fill="hold">
                                          <p:stCondLst>
                                            <p:cond delay="499"/>
                                          </p:stCondLst>
                                        </p:cTn>
                                        <p:tgtEl>
                                          <p:spTgt spid="12">
                                            <p:txEl>
                                              <p:pRg st="0" end="0"/>
                                            </p:txEl>
                                          </p:spTgt>
                                        </p:tgtEl>
                                        <p:attrNameLst>
                                          <p:attrName>style.visibility</p:attrName>
                                        </p:attrNameLst>
                                      </p:cBhvr>
                                      <p:to>
                                        <p:strVal val="hidden"/>
                                      </p:to>
                                    </p:set>
                                  </p:childTnLst>
                                </p:cTn>
                              </p:par>
                              <p:par>
                                <p:cTn id="39" presetID="22" presetClass="exit" presetSubtype="8" fill="hold" grpId="1" nodeType="withEffect">
                                  <p:stCondLst>
                                    <p:cond delay="0"/>
                                  </p:stCondLst>
                                  <p:childTnLst>
                                    <p:animEffect transition="out" filter="wipe(left)">
                                      <p:cBhvr>
                                        <p:cTn id="40" dur="500"/>
                                        <p:tgtEl>
                                          <p:spTgt spid="12">
                                            <p:txEl>
                                              <p:pRg st="1" end="1"/>
                                            </p:txEl>
                                          </p:spTgt>
                                        </p:tgtEl>
                                      </p:cBhvr>
                                    </p:animEffect>
                                    <p:set>
                                      <p:cBhvr>
                                        <p:cTn id="41" dur="1" fill="hold">
                                          <p:stCondLst>
                                            <p:cond delay="499"/>
                                          </p:stCondLst>
                                        </p:cTn>
                                        <p:tgtEl>
                                          <p:spTgt spid="12">
                                            <p:txEl>
                                              <p:pRg st="1" end="1"/>
                                            </p:txEl>
                                          </p:spTgt>
                                        </p:tgtEl>
                                        <p:attrNameLst>
                                          <p:attrName>style.visibility</p:attrName>
                                        </p:attrNameLst>
                                      </p:cBhvr>
                                      <p:to>
                                        <p:strVal val="hidden"/>
                                      </p:to>
                                    </p:set>
                                  </p:childTnLst>
                                </p:cTn>
                              </p:par>
                              <p:par>
                                <p:cTn id="42" presetID="22" presetClass="exit" presetSubtype="8" fill="hold" grpId="1" nodeType="withEffect">
                                  <p:stCondLst>
                                    <p:cond delay="0"/>
                                  </p:stCondLst>
                                  <p:childTnLst>
                                    <p:animEffect transition="out" filter="wipe(left)">
                                      <p:cBhvr>
                                        <p:cTn id="43" dur="500"/>
                                        <p:tgtEl>
                                          <p:spTgt spid="12">
                                            <p:bg/>
                                          </p:spTgt>
                                        </p:tgtEl>
                                      </p:cBhvr>
                                    </p:animEffect>
                                    <p:set>
                                      <p:cBhvr>
                                        <p:cTn id="44" dur="1" fill="hold">
                                          <p:stCondLst>
                                            <p:cond delay="499"/>
                                          </p:stCondLst>
                                        </p:cTn>
                                        <p:tgtEl>
                                          <p:spTgt spid="12">
                                            <p:bg/>
                                          </p:spTgt>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7">
                                            <p:bg/>
                                          </p:spTgt>
                                        </p:tgtEl>
                                        <p:attrNameLst>
                                          <p:attrName>style.visibility</p:attrName>
                                        </p:attrNameLst>
                                      </p:cBhvr>
                                      <p:to>
                                        <p:strVal val="visible"/>
                                      </p:to>
                                    </p:set>
                                    <p:animEffect transition="in" filter="wipe(left)">
                                      <p:cBhvr>
                                        <p:cTn id="51" dur="500"/>
                                        <p:tgtEl>
                                          <p:spTgt spid="27">
                                            <p:bg/>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7">
                                            <p:txEl>
                                              <p:pRg st="0" end="0"/>
                                            </p:txEl>
                                          </p:spTgt>
                                        </p:tgtEl>
                                        <p:attrNameLst>
                                          <p:attrName>style.visibility</p:attrName>
                                        </p:attrNameLst>
                                      </p:cBhvr>
                                      <p:to>
                                        <p:strVal val="visible"/>
                                      </p:to>
                                    </p:set>
                                    <p:animEffect transition="in" filter="wipe(left)">
                                      <p:cBhvr>
                                        <p:cTn id="54" dur="500"/>
                                        <p:tgtEl>
                                          <p:spTgt spid="27">
                                            <p:txEl>
                                              <p:pRg st="0" end="0"/>
                                            </p:txEl>
                                          </p:spTgt>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27">
                                            <p:txEl>
                                              <p:pRg st="1" end="1"/>
                                            </p:txEl>
                                          </p:spTgt>
                                        </p:tgtEl>
                                        <p:attrNameLst>
                                          <p:attrName>style.visibility</p:attrName>
                                        </p:attrNameLst>
                                      </p:cBhvr>
                                      <p:to>
                                        <p:strVal val="visible"/>
                                      </p:to>
                                    </p:set>
                                    <p:animEffect transition="in" filter="wipe(left)">
                                      <p:cBhvr>
                                        <p:cTn id="58" dur="500"/>
                                        <p:tgtEl>
                                          <p:spTgt spid="27">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22" presetClass="exit" presetSubtype="8" fill="hold" grpId="1" nodeType="withEffect">
                                  <p:stCondLst>
                                    <p:cond delay="0"/>
                                  </p:stCondLst>
                                  <p:childTnLst>
                                    <p:animEffect transition="out" filter="wipe(left)">
                                      <p:cBhvr>
                                        <p:cTn id="65" dur="500"/>
                                        <p:tgtEl>
                                          <p:spTgt spid="27">
                                            <p:txEl>
                                              <p:pRg st="0" end="0"/>
                                            </p:txEl>
                                          </p:spTgt>
                                        </p:tgtEl>
                                      </p:cBhvr>
                                    </p:animEffect>
                                    <p:set>
                                      <p:cBhvr>
                                        <p:cTn id="66" dur="1" fill="hold">
                                          <p:stCondLst>
                                            <p:cond delay="499"/>
                                          </p:stCondLst>
                                        </p:cTn>
                                        <p:tgtEl>
                                          <p:spTgt spid="27">
                                            <p:txEl>
                                              <p:pRg st="0" end="0"/>
                                            </p:txEl>
                                          </p:spTgt>
                                        </p:tgtEl>
                                        <p:attrNameLst>
                                          <p:attrName>style.visibility</p:attrName>
                                        </p:attrNameLst>
                                      </p:cBhvr>
                                      <p:to>
                                        <p:strVal val="hidden"/>
                                      </p:to>
                                    </p:set>
                                  </p:childTnLst>
                                </p:cTn>
                              </p:par>
                              <p:par>
                                <p:cTn id="67" presetID="22" presetClass="exit" presetSubtype="8" fill="hold" grpId="1" nodeType="withEffect">
                                  <p:stCondLst>
                                    <p:cond delay="0"/>
                                  </p:stCondLst>
                                  <p:childTnLst>
                                    <p:animEffect transition="out" filter="wipe(left)">
                                      <p:cBhvr>
                                        <p:cTn id="68" dur="500"/>
                                        <p:tgtEl>
                                          <p:spTgt spid="27">
                                            <p:txEl>
                                              <p:pRg st="1" end="1"/>
                                            </p:txEl>
                                          </p:spTgt>
                                        </p:tgtEl>
                                      </p:cBhvr>
                                    </p:animEffect>
                                    <p:set>
                                      <p:cBhvr>
                                        <p:cTn id="69" dur="1" fill="hold">
                                          <p:stCondLst>
                                            <p:cond delay="499"/>
                                          </p:stCondLst>
                                        </p:cTn>
                                        <p:tgtEl>
                                          <p:spTgt spid="27">
                                            <p:txEl>
                                              <p:pRg st="1" end="1"/>
                                            </p:txEl>
                                          </p:spTgt>
                                        </p:tgtEl>
                                        <p:attrNameLst>
                                          <p:attrName>style.visibility</p:attrName>
                                        </p:attrNameLst>
                                      </p:cBhvr>
                                      <p:to>
                                        <p:strVal val="hidden"/>
                                      </p:to>
                                    </p:set>
                                  </p:childTnLst>
                                </p:cTn>
                              </p:par>
                              <p:par>
                                <p:cTn id="70" presetID="22" presetClass="exit" presetSubtype="8" fill="hold" grpId="1" nodeType="withEffect">
                                  <p:stCondLst>
                                    <p:cond delay="0"/>
                                  </p:stCondLst>
                                  <p:childTnLst>
                                    <p:animEffect transition="out" filter="wipe(left)">
                                      <p:cBhvr>
                                        <p:cTn id="71" dur="500"/>
                                        <p:tgtEl>
                                          <p:spTgt spid="27">
                                            <p:bg/>
                                          </p:spTgt>
                                        </p:tgtEl>
                                      </p:cBhvr>
                                    </p:animEffect>
                                    <p:set>
                                      <p:cBhvr>
                                        <p:cTn id="72" dur="1" fill="hold">
                                          <p:stCondLst>
                                            <p:cond delay="499"/>
                                          </p:stCondLst>
                                        </p:cTn>
                                        <p:tgtEl>
                                          <p:spTgt spid="27">
                                            <p:bg/>
                                          </p:spTgt>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cTn>
                              </p:par>
                              <p:par>
                                <p:cTn id="76" presetID="10" presetClass="entr" presetSubtype="0"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9">
                                            <p:bg/>
                                          </p:spTgt>
                                        </p:tgtEl>
                                        <p:attrNameLst>
                                          <p:attrName>style.visibility</p:attrName>
                                        </p:attrNameLst>
                                      </p:cBhvr>
                                      <p:to>
                                        <p:strVal val="visible"/>
                                      </p:to>
                                    </p:set>
                                    <p:animEffect transition="in" filter="wipe(left)">
                                      <p:cBhvr>
                                        <p:cTn id="82" dur="500"/>
                                        <p:tgtEl>
                                          <p:spTgt spid="29">
                                            <p:bg/>
                                          </p:spTgt>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29">
                                            <p:txEl>
                                              <p:pRg st="0" end="0"/>
                                            </p:txEl>
                                          </p:spTgt>
                                        </p:tgtEl>
                                        <p:attrNameLst>
                                          <p:attrName>style.visibility</p:attrName>
                                        </p:attrNameLst>
                                      </p:cBhvr>
                                      <p:to>
                                        <p:strVal val="visible"/>
                                      </p:to>
                                    </p:set>
                                    <p:animEffect transition="in" filter="wipe(left)">
                                      <p:cBhvr>
                                        <p:cTn id="85" dur="500"/>
                                        <p:tgtEl>
                                          <p:spTgt spid="29">
                                            <p:txEl>
                                              <p:pRg st="0" end="0"/>
                                            </p:txEl>
                                          </p:spTgt>
                                        </p:tgtEl>
                                      </p:cBhvr>
                                    </p:animEffect>
                                  </p:childTnLst>
                                </p:cTn>
                              </p:par>
                            </p:childTnLst>
                          </p:cTn>
                        </p:par>
                        <p:par>
                          <p:cTn id="86" fill="hold">
                            <p:stCondLst>
                              <p:cond delay="1000"/>
                            </p:stCondLst>
                            <p:childTnLst>
                              <p:par>
                                <p:cTn id="87" presetID="22" presetClass="entr" presetSubtype="8" fill="hold" grpId="0" nodeType="afterEffect">
                                  <p:stCondLst>
                                    <p:cond delay="0"/>
                                  </p:stCondLst>
                                  <p:childTnLst>
                                    <p:set>
                                      <p:cBhvr>
                                        <p:cTn id="88" dur="1" fill="hold">
                                          <p:stCondLst>
                                            <p:cond delay="0"/>
                                          </p:stCondLst>
                                        </p:cTn>
                                        <p:tgtEl>
                                          <p:spTgt spid="29">
                                            <p:txEl>
                                              <p:pRg st="1" end="1"/>
                                            </p:txEl>
                                          </p:spTgt>
                                        </p:tgtEl>
                                        <p:attrNameLst>
                                          <p:attrName>style.visibility</p:attrName>
                                        </p:attrNameLst>
                                      </p:cBhvr>
                                      <p:to>
                                        <p:strVal val="visible"/>
                                      </p:to>
                                    </p:set>
                                    <p:animEffect transition="in" filter="wipe(left)">
                                      <p:cBhvr>
                                        <p:cTn id="89"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 grpId="1" animBg="1"/>
      <p:bldP spid="29" grpId="0" uiExpand="1" build="p" animBg="1"/>
      <p:bldP spid="12" grpId="0" uiExpand="1" build="p" animBg="1"/>
      <p:bldP spid="12" grpId="1" build="allAtOnce" animBg="1"/>
      <p:bldP spid="27" grpId="0" uiExpand="1" build="p" animBg="1"/>
      <p:bldP spid="27" grpId="1"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7DD21-9D24-4EC6-B953-2F18316604ED}"/>
              </a:ext>
            </a:extLst>
          </p:cNvPr>
          <p:cNvSpPr>
            <a:spLocks noGrp="1"/>
          </p:cNvSpPr>
          <p:nvPr>
            <p:ph type="title"/>
          </p:nvPr>
        </p:nvSpPr>
        <p:spPr/>
        <p:txBody>
          <a:bodyPr/>
          <a:lstStyle/>
          <a:p>
            <a:r>
              <a:rPr lang="en-GB" dirty="0"/>
              <a:t>How Do I Feel Today?</a:t>
            </a:r>
          </a:p>
        </p:txBody>
      </p:sp>
      <p:pic>
        <p:nvPicPr>
          <p:cNvPr id="3" name="Whole Class">
            <a:extLst>
              <a:ext uri="{FF2B5EF4-FFF2-40B4-BE49-F238E27FC236}">
                <a16:creationId xmlns:a16="http://schemas.microsoft.com/office/drawing/2014/main" id="{4B2F39A4-6168-4000-B9CF-B61854DD46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4" name="Rectangle: Rounded Corners 3">
            <a:extLst>
              <a:ext uri="{FF2B5EF4-FFF2-40B4-BE49-F238E27FC236}">
                <a16:creationId xmlns:a16="http://schemas.microsoft.com/office/drawing/2014/main" id="{E048B58D-141E-4EF2-8667-2800CDED031B}"/>
              </a:ext>
            </a:extLst>
          </p:cNvPr>
          <p:cNvSpPr/>
          <p:nvPr/>
        </p:nvSpPr>
        <p:spPr>
          <a:xfrm>
            <a:off x="755650" y="1556792"/>
            <a:ext cx="7632700" cy="792088"/>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Sometimes, coming back after a nice time, or even being used to a different way of living, can feel hard.</a:t>
            </a:r>
          </a:p>
        </p:txBody>
      </p:sp>
      <p:pic>
        <p:nvPicPr>
          <p:cNvPr id="7" name="Picture 6" descr="A picture containing toy, doll, drawing, light&#10;&#10;Description automatically generated">
            <a:extLst>
              <a:ext uri="{FF2B5EF4-FFF2-40B4-BE49-F238E27FC236}">
                <a16:creationId xmlns:a16="http://schemas.microsoft.com/office/drawing/2014/main" id="{449747AF-6268-4DF5-8CFA-09A1118FF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5656" y="2600775"/>
            <a:ext cx="2592288" cy="3492050"/>
          </a:xfrm>
          <a:prstGeom prst="rect">
            <a:avLst/>
          </a:prstGeom>
        </p:spPr>
      </p:pic>
      <p:sp>
        <p:nvSpPr>
          <p:cNvPr id="8" name="Rectangle: Rounded Corners 7">
            <a:extLst>
              <a:ext uri="{FF2B5EF4-FFF2-40B4-BE49-F238E27FC236}">
                <a16:creationId xmlns:a16="http://schemas.microsoft.com/office/drawing/2014/main" id="{43955ADD-14D6-452A-88D1-97A3BA337ABC}"/>
              </a:ext>
            </a:extLst>
          </p:cNvPr>
          <p:cNvSpPr/>
          <p:nvPr/>
        </p:nvSpPr>
        <p:spPr>
          <a:xfrm>
            <a:off x="4644008" y="3717033"/>
            <a:ext cx="3277844" cy="792088"/>
          </a:xfrm>
          <a:prstGeom prst="roundRect">
            <a:avLst/>
          </a:prstGeom>
          <a:solidFill>
            <a:srgbClr val="4EB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may feel happy and excited to see your friends.</a:t>
            </a:r>
          </a:p>
        </p:txBody>
      </p:sp>
      <p:pic>
        <p:nvPicPr>
          <p:cNvPr id="9" name="Picture 8">
            <a:extLst>
              <a:ext uri="{FF2B5EF4-FFF2-40B4-BE49-F238E27FC236}">
                <a16:creationId xmlns:a16="http://schemas.microsoft.com/office/drawing/2014/main" id="{5E51CE3D-A945-4265-B5F8-73AFDA23574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436096" y="2564903"/>
            <a:ext cx="1344692" cy="3758931"/>
          </a:xfrm>
          <a:prstGeom prst="rect">
            <a:avLst/>
          </a:prstGeom>
        </p:spPr>
      </p:pic>
      <p:sp>
        <p:nvSpPr>
          <p:cNvPr id="10" name="Rectangle: Rounded Corners 9">
            <a:extLst>
              <a:ext uri="{FF2B5EF4-FFF2-40B4-BE49-F238E27FC236}">
                <a16:creationId xmlns:a16="http://schemas.microsoft.com/office/drawing/2014/main" id="{2331EEBC-1B8B-4E5C-89E7-37F0854F900C}"/>
              </a:ext>
            </a:extLst>
          </p:cNvPr>
          <p:cNvSpPr/>
          <p:nvPr/>
        </p:nvSpPr>
        <p:spPr>
          <a:xfrm>
            <a:off x="1654196" y="3645024"/>
            <a:ext cx="3277844" cy="1008111"/>
          </a:xfrm>
          <a:prstGeom prst="round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may feel nervous or worried about things being different at school.</a:t>
            </a:r>
          </a:p>
        </p:txBody>
      </p:sp>
      <p:pic>
        <p:nvPicPr>
          <p:cNvPr id="11" name="Picture 10">
            <a:extLst>
              <a:ext uri="{FF2B5EF4-FFF2-40B4-BE49-F238E27FC236}">
                <a16:creationId xmlns:a16="http://schemas.microsoft.com/office/drawing/2014/main" id="{5B5FAD1F-987B-45DF-86FE-B951A04535D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090032" y="4055968"/>
            <a:ext cx="4557835" cy="2043645"/>
          </a:xfrm>
          <a:prstGeom prst="rect">
            <a:avLst/>
          </a:prstGeom>
        </p:spPr>
      </p:pic>
      <p:sp>
        <p:nvSpPr>
          <p:cNvPr id="12" name="Rectangle: Rounded Corners 11">
            <a:extLst>
              <a:ext uri="{FF2B5EF4-FFF2-40B4-BE49-F238E27FC236}">
                <a16:creationId xmlns:a16="http://schemas.microsoft.com/office/drawing/2014/main" id="{7D7AB8A6-596D-42ED-819B-54BA125BB141}"/>
              </a:ext>
            </a:extLst>
          </p:cNvPr>
          <p:cNvSpPr/>
          <p:nvPr/>
        </p:nvSpPr>
        <p:spPr>
          <a:xfrm>
            <a:off x="3763759" y="3112208"/>
            <a:ext cx="3688561" cy="1008111"/>
          </a:xfrm>
          <a:prstGeom prst="roundRect">
            <a:avLst/>
          </a:prstGeom>
          <a:solidFill>
            <a:srgbClr val="6C9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may feel relaxed knowing you are back in school and life feels a bit more ‘normal’ again.</a:t>
            </a:r>
          </a:p>
        </p:txBody>
      </p:sp>
      <p:pic>
        <p:nvPicPr>
          <p:cNvPr id="13" name="Picture 12">
            <a:extLst>
              <a:ext uri="{FF2B5EF4-FFF2-40B4-BE49-F238E27FC236}">
                <a16:creationId xmlns:a16="http://schemas.microsoft.com/office/drawing/2014/main" id="{7C82B56D-191D-4067-B3CE-9EB95224AB0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636111" y="2577552"/>
            <a:ext cx="1872023" cy="3612841"/>
          </a:xfrm>
          <a:prstGeom prst="rect">
            <a:avLst/>
          </a:prstGeom>
        </p:spPr>
      </p:pic>
      <p:sp>
        <p:nvSpPr>
          <p:cNvPr id="14" name="Rectangle: Rounded Corners 13">
            <a:extLst>
              <a:ext uri="{FF2B5EF4-FFF2-40B4-BE49-F238E27FC236}">
                <a16:creationId xmlns:a16="http://schemas.microsoft.com/office/drawing/2014/main" id="{B24C6FAF-6163-4175-9225-034F2C6899A1}"/>
              </a:ext>
            </a:extLst>
          </p:cNvPr>
          <p:cNvSpPr/>
          <p:nvPr/>
        </p:nvSpPr>
        <p:spPr>
          <a:xfrm>
            <a:off x="4139952" y="3789039"/>
            <a:ext cx="3261673" cy="792089"/>
          </a:xfrm>
          <a:prstGeom prst="roundRect">
            <a:avLst/>
          </a:prstGeom>
          <a:solidFill>
            <a:srgbClr val="6FB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may feel tired and sad but not quite know why.</a:t>
            </a:r>
          </a:p>
        </p:txBody>
      </p:sp>
      <p:pic>
        <p:nvPicPr>
          <p:cNvPr id="15" name="Picture 14">
            <a:extLst>
              <a:ext uri="{FF2B5EF4-FFF2-40B4-BE49-F238E27FC236}">
                <a16:creationId xmlns:a16="http://schemas.microsoft.com/office/drawing/2014/main" id="{B6F88685-C5AB-49B1-AE8F-D7D6D8C85A24}"/>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615886" y="2802032"/>
            <a:ext cx="1956990" cy="3200583"/>
          </a:xfrm>
          <a:prstGeom prst="rect">
            <a:avLst/>
          </a:prstGeom>
        </p:spPr>
      </p:pic>
      <p:sp>
        <p:nvSpPr>
          <p:cNvPr id="16" name="Rectangle: Rounded Corners 15">
            <a:extLst>
              <a:ext uri="{FF2B5EF4-FFF2-40B4-BE49-F238E27FC236}">
                <a16:creationId xmlns:a16="http://schemas.microsoft.com/office/drawing/2014/main" id="{D70B0605-F443-4A45-85DA-ABB38B1F0AA9}"/>
              </a:ext>
            </a:extLst>
          </p:cNvPr>
          <p:cNvSpPr/>
          <p:nvPr/>
        </p:nvSpPr>
        <p:spPr>
          <a:xfrm>
            <a:off x="1814383" y="4005064"/>
            <a:ext cx="3261673" cy="792089"/>
          </a:xfrm>
          <a:prstGeom prst="round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may feel sad that things are different from before.</a:t>
            </a:r>
          </a:p>
        </p:txBody>
      </p:sp>
    </p:spTree>
    <p:extLst>
      <p:ext uri="{BB962C8B-B14F-4D97-AF65-F5344CB8AC3E}">
        <p14:creationId xmlns:p14="http://schemas.microsoft.com/office/powerpoint/2010/main" val="44729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8" grpId="1" animBg="1"/>
      <p:bldP spid="10" grpId="0" animBg="1"/>
      <p:bldP spid="10" grpId="1" animBg="1"/>
      <p:bldP spid="12" grpId="0" animBg="1"/>
      <p:bldP spid="12" grpId="1" animBg="1"/>
      <p:bldP spid="14" grpId="0" animBg="1"/>
      <p:bldP spid="14" grpId="1" animBg="1"/>
      <p:bldP spid="16" grpId="0" animBg="1"/>
    </p:bldLst>
  </p:timing>
</p:sld>
</file>

<file path=ppt/theme/theme1.xml><?xml version="1.0" encoding="utf-8"?>
<a:theme xmlns:a="http://schemas.openxmlformats.org/drawingml/2006/main" name="Office Theme">
  <a:themeElements>
    <a:clrScheme name="Custom 2">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sson Presentation Template V4" id="{83802F10-B957-4194-9FCC-F131BAEC0C4B}" vid="{CD92E6BF-77A4-4ADA-A251-97D08364F5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Lesson Presentation Template</Template>
  <TotalTime>567</TotalTime>
  <Words>2390</Words>
  <Application>Microsoft Office PowerPoint</Application>
  <PresentationFormat>On-screen Show (4:3)</PresentationFormat>
  <Paragraphs>163</Paragraphs>
  <Slides>37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Roboto</vt:lpstr>
      <vt:lpstr>Arial</vt:lpstr>
      <vt:lpstr>Twinkl</vt:lpstr>
      <vt:lpstr>Office Theme</vt:lpstr>
      <vt:lpstr>PowerPoint Presentation</vt:lpstr>
      <vt:lpstr>PowerPoint Presentation</vt:lpstr>
      <vt:lpstr>PowerPoint Presentation</vt:lpstr>
      <vt:lpstr>The Big Questions</vt:lpstr>
      <vt:lpstr>PowerPoint Presentation</vt:lpstr>
      <vt:lpstr>Reconnecting</vt:lpstr>
      <vt:lpstr>How Do I Feel Today?</vt:lpstr>
      <vt:lpstr>How Do I Feel Today?</vt:lpstr>
      <vt:lpstr>How Do I Feel Today?</vt:lpstr>
      <vt:lpstr>How Do I Feel Today?</vt:lpstr>
      <vt:lpstr>How Do I Feel Today?</vt:lpstr>
      <vt:lpstr>Exploring</vt:lpstr>
      <vt:lpstr>What Does ‘Normal’ Mean?</vt:lpstr>
      <vt:lpstr>What Does ‘Normal’ Mean?</vt:lpstr>
      <vt:lpstr>PowerPoint Presentation</vt:lpstr>
      <vt:lpstr>PowerPoint Presentation</vt:lpstr>
      <vt:lpstr>PowerPoint Presentation</vt:lpstr>
      <vt:lpstr>What Does ‘Normal’ Mean?</vt:lpstr>
      <vt:lpstr>What Does ‘Normal’ Mean?</vt:lpstr>
      <vt:lpstr>What Makes Me Feel Good?</vt:lpstr>
      <vt:lpstr>What Makes Me Feel Good?</vt:lpstr>
      <vt:lpstr>What Makes Me Feel Good?</vt:lpstr>
      <vt:lpstr>What Makes Me Feel Good?</vt:lpstr>
      <vt:lpstr>PowerPoint Presentation</vt:lpstr>
      <vt:lpstr>Consolidating</vt:lpstr>
      <vt:lpstr>Positive Changes</vt:lpstr>
      <vt:lpstr>Positive Changes</vt:lpstr>
      <vt:lpstr>Reflecting</vt:lpstr>
      <vt:lpstr>Emotion Boss</vt:lpstr>
      <vt:lpstr>Emotion Boss</vt:lpstr>
      <vt:lpstr>Emotion Boss</vt:lpstr>
      <vt:lpstr>Emotion Boss</vt:lpstr>
      <vt:lpstr>Emotion Boss</vt:lpstr>
      <vt:lpstr>The Big 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Marine Redon</dc:creator>
  <cp:lastModifiedBy>Marine Redon</cp:lastModifiedBy>
  <cp:revision>49</cp:revision>
  <dcterms:created xsi:type="dcterms:W3CDTF">2020-05-22T11:54:37Z</dcterms:created>
  <dcterms:modified xsi:type="dcterms:W3CDTF">2020-05-28T13:11:01Z</dcterms:modified>
</cp:coreProperties>
</file>