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handoutMasterIdLst>
    <p:handoutMasterId r:id="rId22"/>
  </p:handoutMasterIdLst>
  <p:sldIdLst>
    <p:sldId id="274" r:id="rId2"/>
    <p:sldId id="272" r:id="rId3"/>
    <p:sldId id="256" r:id="rId4"/>
    <p:sldId id="263" r:id="rId5"/>
    <p:sldId id="257" r:id="rId6"/>
    <p:sldId id="262" r:id="rId7"/>
    <p:sldId id="268" r:id="rId8"/>
    <p:sldId id="260" r:id="rId9"/>
    <p:sldId id="261" r:id="rId10"/>
    <p:sldId id="258" r:id="rId11"/>
    <p:sldId id="259" r:id="rId12"/>
    <p:sldId id="267" r:id="rId13"/>
    <p:sldId id="266" r:id="rId14"/>
    <p:sldId id="269" r:id="rId15"/>
    <p:sldId id="271" r:id="rId16"/>
    <p:sldId id="270" r:id="rId17"/>
    <p:sldId id="264" r:id="rId18"/>
    <p:sldId id="265" r:id="rId19"/>
    <p:sldId id="275"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Ink Free" panose="020B060402020202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761"/>
  </p:normalViewPr>
  <p:slideViewPr>
    <p:cSldViewPr snapToGrid="0" snapToObjects="1">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94C6CE-46F0-48E2-BB81-61FA32B8AD4E}" type="datetimeFigureOut">
              <a:rPr lang="en-GB" smtClean="0"/>
              <a:t>15/07/2019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1A3F9-EA9B-4745-80BB-91A4A445B85F}" type="slidenum">
              <a:rPr lang="en-GB" smtClean="0"/>
              <a:t>‹#›</a:t>
            </a:fld>
            <a:endParaRPr lang="en-GB"/>
          </a:p>
        </p:txBody>
      </p:sp>
    </p:spTree>
    <p:extLst>
      <p:ext uri="{BB962C8B-B14F-4D97-AF65-F5344CB8AC3E}">
        <p14:creationId xmlns:p14="http://schemas.microsoft.com/office/powerpoint/2010/main" val="4203620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CE4DC-D4FE-4174-B37B-CB6CD25CDB9E}" type="datetimeFigureOut">
              <a:rPr lang="en-GB" smtClean="0"/>
              <a:t>15/07/2019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C1CC-3C93-44D8-8FF5-A82E702228AA}" type="slidenum">
              <a:rPr lang="en-GB" smtClean="0"/>
              <a:t>‹#›</a:t>
            </a:fld>
            <a:endParaRPr lang="en-GB"/>
          </a:p>
        </p:txBody>
      </p:sp>
    </p:spTree>
    <p:extLst>
      <p:ext uri="{BB962C8B-B14F-4D97-AF65-F5344CB8AC3E}">
        <p14:creationId xmlns:p14="http://schemas.microsoft.com/office/powerpoint/2010/main" val="812997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69000" y="6173787"/>
            <a:ext cx="2133600" cy="365125"/>
          </a:xfrm>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52893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88966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6838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379902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82364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6938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4E571-4281-AD48-BAA5-0F40472760F7}" type="slidenum">
              <a:rPr lang="en-US" smtClean="0"/>
              <a:t>‹#›</a:t>
            </a:fld>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66399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4E571-4281-AD48-BAA5-0F40472760F7}"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44304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4E571-4281-AD48-BAA5-0F40472760F7}"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400205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94313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2642762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4124390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457200" y="4959837"/>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3. Managing Difficult Emotions</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765854" y="1633753"/>
            <a:ext cx="5612292" cy="3446145"/>
          </a:xfrm>
          <a:prstGeom prst="rect">
            <a:avLst/>
          </a:prstGeom>
        </p:spPr>
      </p:pic>
    </p:spTree>
    <p:extLst>
      <p:ext uri="{BB962C8B-B14F-4D97-AF65-F5344CB8AC3E}">
        <p14:creationId xmlns:p14="http://schemas.microsoft.com/office/powerpoint/2010/main" val="61889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59142">
            <a:off x="187367" y="723989"/>
            <a:ext cx="8676098" cy="3394365"/>
          </a:xfrm>
          <a:prstGeom prst="rect">
            <a:avLst/>
          </a:prstGeom>
        </p:spPr>
      </p:pic>
      <p:sp>
        <p:nvSpPr>
          <p:cNvPr id="2" name="TextBox 1"/>
          <p:cNvSpPr txBox="1"/>
          <p:nvPr/>
        </p:nvSpPr>
        <p:spPr>
          <a:xfrm rot="494188">
            <a:off x="1729185" y="1359909"/>
            <a:ext cx="6997288" cy="2308324"/>
          </a:xfrm>
          <a:prstGeom prst="rect">
            <a:avLst/>
          </a:prstGeom>
          <a:noFill/>
        </p:spPr>
        <p:txBody>
          <a:bodyPr wrap="square" rtlCol="0">
            <a:spAutoFit/>
          </a:bodyPr>
          <a:lstStyle/>
          <a:p>
            <a:r>
              <a:rPr lang="en-US" sz="4800" dirty="0">
                <a:latin typeface="Kelson" panose="02000506000000020004" pitchFamily="50" charset="0"/>
              </a:rPr>
              <a:t>You tried really hard but still got lots </a:t>
            </a:r>
            <a:r>
              <a:rPr lang="en-US" sz="4800" dirty="0" smtClean="0">
                <a:latin typeface="Kelson" panose="02000506000000020004" pitchFamily="50" charset="0"/>
              </a:rPr>
              <a:t>of </a:t>
            </a:r>
            <a:r>
              <a:rPr lang="en-US" sz="4800" dirty="0">
                <a:latin typeface="Kelson" panose="02000506000000020004" pitchFamily="50" charset="0"/>
              </a:rPr>
              <a:t>spellings wrong in </a:t>
            </a:r>
            <a:r>
              <a:rPr lang="en-US" sz="4800" dirty="0" smtClean="0">
                <a:latin typeface="Kelson" panose="02000506000000020004" pitchFamily="50" charset="0"/>
              </a:rPr>
              <a:t>your </a:t>
            </a:r>
            <a:r>
              <a:rPr lang="en-US" sz="4800" dirty="0">
                <a:latin typeface="Kelson" panose="02000506000000020004" pitchFamily="50" charset="0"/>
              </a:rPr>
              <a:t>test.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814"/>
          <a:stretch/>
        </p:blipFill>
        <p:spPr>
          <a:xfrm rot="10800000">
            <a:off x="5833515" y="3613468"/>
            <a:ext cx="3310485" cy="315277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23541" y="3736452"/>
            <a:ext cx="2680039" cy="2736537"/>
          </a:xfrm>
          <a:prstGeom prst="rect">
            <a:avLst/>
          </a:prstGeom>
        </p:spPr>
      </p:pic>
      <p:sp>
        <p:nvSpPr>
          <p:cNvPr id="7" name="TextBox 2"/>
          <p:cNvSpPr txBox="1"/>
          <p:nvPr/>
        </p:nvSpPr>
        <p:spPr>
          <a:xfrm rot="189802">
            <a:off x="2487569" y="4688017"/>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063695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46710">
            <a:off x="552407" y="1459809"/>
            <a:ext cx="8204517" cy="3602198"/>
          </a:xfrm>
          <a:prstGeom prst="rect">
            <a:avLst/>
          </a:prstGeom>
        </p:spPr>
      </p:pic>
      <p:sp>
        <p:nvSpPr>
          <p:cNvPr id="2" name="TextBox 1"/>
          <p:cNvSpPr txBox="1"/>
          <p:nvPr/>
        </p:nvSpPr>
        <p:spPr>
          <a:xfrm rot="21097497">
            <a:off x="2045407" y="1622960"/>
            <a:ext cx="6937196" cy="3046988"/>
          </a:xfrm>
          <a:prstGeom prst="rect">
            <a:avLst/>
          </a:prstGeom>
          <a:noFill/>
        </p:spPr>
        <p:txBody>
          <a:bodyPr wrap="square" rtlCol="0">
            <a:spAutoFit/>
          </a:bodyPr>
          <a:lstStyle/>
          <a:p>
            <a:r>
              <a:rPr lang="en-US" sz="4800" dirty="0">
                <a:latin typeface="Kelson" panose="02000506000000020004" pitchFamily="50" charset="0"/>
              </a:rPr>
              <a:t>You have to read a poem in your class assembly </a:t>
            </a:r>
          </a:p>
          <a:p>
            <a:r>
              <a:rPr lang="en-US" sz="4800" dirty="0">
                <a:latin typeface="Kelson" panose="02000506000000020004" pitchFamily="50" charset="0"/>
              </a:rPr>
              <a:t>and the whole school </a:t>
            </a:r>
          </a:p>
          <a:p>
            <a:r>
              <a:rPr lang="en-US" sz="4800" dirty="0">
                <a:latin typeface="Kelson" panose="02000506000000020004" pitchFamily="50" charset="0"/>
              </a:rPr>
              <a:t>will be watching.</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37467" b="34474"/>
          <a:stretch/>
        </p:blipFill>
        <p:spPr>
          <a:xfrm rot="5400000">
            <a:off x="-99053" y="99051"/>
            <a:ext cx="2268000" cy="2069895"/>
          </a:xfrm>
          <a:prstGeom prst="rect">
            <a:avLst/>
          </a:prstGeom>
        </p:spPr>
      </p:pic>
      <p:pic>
        <p:nvPicPr>
          <p:cNvPr id="6" name="Picture 5"/>
          <p:cNvPicPr>
            <a:picLocks noChangeAspect="1"/>
          </p:cNvPicPr>
          <p:nvPr/>
        </p:nvPicPr>
        <p:blipFill>
          <a:blip r:embed="rId4"/>
          <a:stretch>
            <a:fillRect/>
          </a:stretch>
        </p:blipFill>
        <p:spPr>
          <a:xfrm rot="1252499" flipH="1">
            <a:off x="6827340" y="4287029"/>
            <a:ext cx="2052175" cy="2413473"/>
          </a:xfrm>
          <a:prstGeom prst="rect">
            <a:avLst/>
          </a:prstGeom>
        </p:spPr>
      </p:pic>
      <p:sp>
        <p:nvSpPr>
          <p:cNvPr id="7" name="TextBox 2"/>
          <p:cNvSpPr txBox="1"/>
          <p:nvPr/>
        </p:nvSpPr>
        <p:spPr>
          <a:xfrm rot="480088">
            <a:off x="7456068" y="5120450"/>
            <a:ext cx="551985" cy="923330"/>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54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956916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4713">
            <a:off x="215610" y="1175769"/>
            <a:ext cx="8619988" cy="3372413"/>
          </a:xfrm>
          <a:prstGeom prst="rect">
            <a:avLst/>
          </a:prstGeom>
        </p:spPr>
      </p:pic>
      <p:sp>
        <p:nvSpPr>
          <p:cNvPr id="2" name="TextBox 1"/>
          <p:cNvSpPr txBox="1"/>
          <p:nvPr/>
        </p:nvSpPr>
        <p:spPr>
          <a:xfrm rot="795681">
            <a:off x="1928543" y="1495742"/>
            <a:ext cx="6997288" cy="2308324"/>
          </a:xfrm>
          <a:prstGeom prst="rect">
            <a:avLst/>
          </a:prstGeom>
          <a:noFill/>
        </p:spPr>
        <p:txBody>
          <a:bodyPr wrap="square" rtlCol="0">
            <a:spAutoFit/>
          </a:bodyPr>
          <a:lstStyle/>
          <a:p>
            <a:r>
              <a:rPr lang="en-US" sz="4800" dirty="0">
                <a:latin typeface="Kelson" panose="02000506000000020004" pitchFamily="50" charset="0"/>
              </a:rPr>
              <a:t>Your friend tells you they are moving</a:t>
            </a:r>
          </a:p>
          <a:p>
            <a:r>
              <a:rPr lang="en-US" sz="4800" dirty="0">
                <a:latin typeface="Kelson" panose="02000506000000020004" pitchFamily="50" charset="0"/>
              </a:rPr>
              <a:t>to another school.</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787168">
            <a:off x="6831169" y="4706342"/>
            <a:ext cx="1886411" cy="153039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039" y="2848185"/>
            <a:ext cx="3384000" cy="3455338"/>
          </a:xfrm>
          <a:prstGeom prst="rect">
            <a:avLst/>
          </a:prstGeom>
        </p:spPr>
      </p:pic>
      <p:sp>
        <p:nvSpPr>
          <p:cNvPr id="8" name="TextBox 2"/>
          <p:cNvSpPr txBox="1"/>
          <p:nvPr/>
        </p:nvSpPr>
        <p:spPr>
          <a:xfrm rot="830130">
            <a:off x="1559047" y="4222624"/>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423515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895"/>
            <a:ext cx="8902081" cy="4757655"/>
          </a:xfrm>
          <a:prstGeom prst="rect">
            <a:avLst/>
          </a:prstGeom>
        </p:spPr>
      </p:pic>
      <p:sp>
        <p:nvSpPr>
          <p:cNvPr id="2" name="TextBox 1"/>
          <p:cNvSpPr txBox="1"/>
          <p:nvPr/>
        </p:nvSpPr>
        <p:spPr>
          <a:xfrm rot="20907067">
            <a:off x="1326158" y="1802559"/>
            <a:ext cx="6997288" cy="2308324"/>
          </a:xfrm>
          <a:prstGeom prst="rect">
            <a:avLst/>
          </a:prstGeom>
          <a:noFill/>
        </p:spPr>
        <p:txBody>
          <a:bodyPr wrap="square" rtlCol="0">
            <a:spAutoFit/>
          </a:bodyPr>
          <a:lstStyle/>
          <a:p>
            <a:r>
              <a:rPr lang="en-US" sz="4800" dirty="0">
                <a:latin typeface="Kelson" panose="02000506000000020004" pitchFamily="50" charset="0"/>
              </a:rPr>
              <a:t>Someone nudges you and now your painting is ruined. </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299" y="0"/>
            <a:ext cx="3024554" cy="2453744"/>
          </a:xfrm>
          <a:prstGeom prst="rect">
            <a:avLst/>
          </a:prstGeom>
        </p:spPr>
      </p:pic>
      <p:pic>
        <p:nvPicPr>
          <p:cNvPr id="4" name="Picture 3"/>
          <p:cNvPicPr>
            <a:picLocks noChangeAspect="1"/>
          </p:cNvPicPr>
          <p:nvPr/>
        </p:nvPicPr>
        <p:blipFill>
          <a:blip r:embed="rId4"/>
          <a:stretch>
            <a:fillRect/>
          </a:stretch>
        </p:blipFill>
        <p:spPr>
          <a:xfrm rot="983111" flipH="1">
            <a:off x="5854894" y="3168100"/>
            <a:ext cx="2871147" cy="3376630"/>
          </a:xfrm>
          <a:prstGeom prst="rect">
            <a:avLst/>
          </a:prstGeom>
        </p:spPr>
      </p:pic>
      <p:sp>
        <p:nvSpPr>
          <p:cNvPr id="7" name="TextBox 2"/>
          <p:cNvSpPr txBox="1"/>
          <p:nvPr/>
        </p:nvSpPr>
        <p:spPr>
          <a:xfrm rot="2128558">
            <a:off x="6927849" y="4369881"/>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60431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4713">
            <a:off x="260579" y="1142436"/>
            <a:ext cx="8583225" cy="3358030"/>
          </a:xfrm>
          <a:prstGeom prst="rect">
            <a:avLst/>
          </a:prstGeom>
        </p:spPr>
      </p:pic>
      <p:sp>
        <p:nvSpPr>
          <p:cNvPr id="2" name="TextBox 1"/>
          <p:cNvSpPr txBox="1"/>
          <p:nvPr/>
        </p:nvSpPr>
        <p:spPr>
          <a:xfrm rot="825822">
            <a:off x="1776820" y="1821309"/>
            <a:ext cx="7106746" cy="2215991"/>
          </a:xfrm>
          <a:prstGeom prst="rect">
            <a:avLst/>
          </a:prstGeom>
          <a:noFill/>
        </p:spPr>
        <p:txBody>
          <a:bodyPr wrap="square" rtlCol="0">
            <a:spAutoFit/>
          </a:bodyPr>
          <a:lstStyle/>
          <a:p>
            <a:r>
              <a:rPr lang="en-US" sz="4500" dirty="0">
                <a:latin typeface="Kelson" panose="02000506000000020004" pitchFamily="50" charset="0"/>
              </a:rPr>
              <a:t>A person who you know </a:t>
            </a:r>
          </a:p>
          <a:p>
            <a:r>
              <a:rPr lang="en-US" sz="4500" dirty="0">
                <a:latin typeface="Kelson" panose="02000506000000020004" pitchFamily="50" charset="0"/>
              </a:rPr>
              <a:t>is a bully is walking towards you in the corridor.</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r="44823"/>
          <a:stretch/>
        </p:blipFill>
        <p:spPr>
          <a:xfrm>
            <a:off x="7828364" y="1052440"/>
            <a:ext cx="1322836" cy="194497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796" y="3461310"/>
            <a:ext cx="2880000" cy="2940714"/>
          </a:xfrm>
          <a:prstGeom prst="rect">
            <a:avLst/>
          </a:prstGeom>
        </p:spPr>
      </p:pic>
      <p:sp>
        <p:nvSpPr>
          <p:cNvPr id="7" name="TextBox 2"/>
          <p:cNvSpPr txBox="1"/>
          <p:nvPr/>
        </p:nvSpPr>
        <p:spPr>
          <a:xfrm rot="592098">
            <a:off x="2070816" y="4504536"/>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509487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4713">
            <a:off x="300167" y="1560607"/>
            <a:ext cx="7632000" cy="4332227"/>
          </a:xfrm>
          <a:prstGeom prst="rect">
            <a:avLst/>
          </a:prstGeom>
        </p:spPr>
      </p:pic>
      <p:sp>
        <p:nvSpPr>
          <p:cNvPr id="2" name="TextBox 1"/>
          <p:cNvSpPr txBox="1"/>
          <p:nvPr/>
        </p:nvSpPr>
        <p:spPr>
          <a:xfrm rot="772522">
            <a:off x="1560306" y="2305318"/>
            <a:ext cx="6007701" cy="3170099"/>
          </a:xfrm>
          <a:prstGeom prst="rect">
            <a:avLst/>
          </a:prstGeom>
          <a:noFill/>
        </p:spPr>
        <p:txBody>
          <a:bodyPr wrap="square" rtlCol="0">
            <a:spAutoFit/>
          </a:bodyPr>
          <a:lstStyle/>
          <a:p>
            <a:r>
              <a:rPr lang="en-US" sz="4000" dirty="0">
                <a:latin typeface="Kelson" panose="02000506000000020004" pitchFamily="50" charset="0"/>
              </a:rPr>
              <a:t>Your best friend got picked to be the main part in the school play. </a:t>
            </a:r>
          </a:p>
          <a:p>
            <a:r>
              <a:rPr lang="en-US" sz="4000" dirty="0">
                <a:latin typeface="Kelson" panose="02000506000000020004" pitchFamily="50" charset="0"/>
              </a:rPr>
              <a:t>You had been hoping you would be picked.</a:t>
            </a:r>
          </a:p>
        </p:txBody>
      </p:sp>
      <p:pic>
        <p:nvPicPr>
          <p:cNvPr id="6" name="Picture 5"/>
          <p:cNvPicPr>
            <a:picLocks noChangeAspect="1"/>
          </p:cNvPicPr>
          <p:nvPr/>
        </p:nvPicPr>
        <p:blipFill>
          <a:blip r:embed="rId3"/>
          <a:stretch>
            <a:fillRect/>
          </a:stretch>
        </p:blipFill>
        <p:spPr>
          <a:xfrm rot="969517" flipH="1">
            <a:off x="6727620" y="4149576"/>
            <a:ext cx="2236120" cy="2629802"/>
          </a:xfrm>
          <a:prstGeom prst="rect">
            <a:avLst/>
          </a:prstGeom>
        </p:spPr>
      </p:pic>
      <p:sp>
        <p:nvSpPr>
          <p:cNvPr id="7" name="TextBox 2"/>
          <p:cNvSpPr txBox="1"/>
          <p:nvPr/>
        </p:nvSpPr>
        <p:spPr>
          <a:xfrm rot="2128558">
            <a:off x="7397375" y="4959891"/>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r="27688"/>
          <a:stretch/>
        </p:blipFill>
        <p:spPr>
          <a:xfrm rot="16200000">
            <a:off x="5268706" y="-264978"/>
            <a:ext cx="2592000" cy="3121956"/>
          </a:xfrm>
          <a:prstGeom prst="rect">
            <a:avLst/>
          </a:prstGeom>
        </p:spPr>
      </p:pic>
    </p:spTree>
    <p:extLst>
      <p:ext uri="{BB962C8B-B14F-4D97-AF65-F5344CB8AC3E}">
        <p14:creationId xmlns:p14="http://schemas.microsoft.com/office/powerpoint/2010/main" val="71706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93" y="2270787"/>
            <a:ext cx="2574036" cy="923330"/>
          </a:xfrm>
          <a:prstGeom prst="rect">
            <a:avLst/>
          </a:prstGeom>
          <a:noFill/>
        </p:spPr>
        <p:txBody>
          <a:bodyPr wrap="square" rtlCol="0">
            <a:spAutoFit/>
          </a:bodyPr>
          <a:lstStyle/>
          <a:p>
            <a:pPr algn="ctr"/>
            <a:r>
              <a:rPr lang="en-US" dirty="0">
                <a:latin typeface="Kelson" panose="02000506000000020004" pitchFamily="50" charset="0"/>
              </a:rPr>
              <a:t>You might feel a little cross at the teachers for not picking you.</a:t>
            </a:r>
          </a:p>
        </p:txBody>
      </p:sp>
      <p:sp>
        <p:nvSpPr>
          <p:cNvPr id="4" name="Rectangle 3"/>
          <p:cNvSpPr/>
          <p:nvPr/>
        </p:nvSpPr>
        <p:spPr>
          <a:xfrm>
            <a:off x="1111501" y="674231"/>
            <a:ext cx="6951196" cy="1200329"/>
          </a:xfrm>
          <a:prstGeom prst="rect">
            <a:avLst/>
          </a:prstGeom>
          <a:ln w="19050">
            <a:solidFill>
              <a:schemeClr val="tx1"/>
            </a:solidFill>
          </a:ln>
        </p:spPr>
        <p:txBody>
          <a:bodyPr wrap="square">
            <a:spAutoFit/>
          </a:bodyPr>
          <a:lstStyle/>
          <a:p>
            <a:pPr algn="ctr"/>
            <a:r>
              <a:rPr lang="en-GB" b="1" dirty="0">
                <a:latin typeface="Kelson" panose="02000506000000020004" pitchFamily="50" charset="0"/>
              </a:rPr>
              <a:t>Often we can feel lots of different emotions at the same time. </a:t>
            </a:r>
          </a:p>
          <a:p>
            <a:pPr algn="ctr"/>
            <a:endParaRPr lang="en-GB" b="1" dirty="0">
              <a:latin typeface="Kelson" panose="02000506000000020004" pitchFamily="50" charset="0"/>
            </a:endParaRPr>
          </a:p>
          <a:p>
            <a:pPr algn="ctr"/>
            <a:r>
              <a:rPr lang="en-GB" b="1" dirty="0">
                <a:latin typeface="Kelson" panose="02000506000000020004" pitchFamily="50" charset="0"/>
              </a:rPr>
              <a:t>Can anyone think of any example from the scenarios when they might have felt more than one emotion</a:t>
            </a:r>
            <a:r>
              <a:rPr lang="en-GB" b="1" dirty="0" smtClean="0">
                <a:latin typeface="Kelson" panose="02000506000000020004" pitchFamily="50" charset="0"/>
              </a:rPr>
              <a:t>?</a:t>
            </a:r>
            <a:endParaRPr lang="en-GB" b="1" dirty="0">
              <a:latin typeface="Kelson" panose="02000506000000020004" pitchFamily="50" charset="0"/>
            </a:endParaRPr>
          </a:p>
        </p:txBody>
      </p:sp>
      <p:sp>
        <p:nvSpPr>
          <p:cNvPr id="5" name="TextBox 4"/>
          <p:cNvSpPr txBox="1"/>
          <p:nvPr/>
        </p:nvSpPr>
        <p:spPr>
          <a:xfrm>
            <a:off x="1011983" y="3481331"/>
            <a:ext cx="719595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Kelson" panose="02000506000000020004" pitchFamily="50" charset="0"/>
              </a:rPr>
              <a:t>Your best friend got picked to be the main part in the school play. </a:t>
            </a:r>
          </a:p>
          <a:p>
            <a:pPr algn="ctr"/>
            <a:r>
              <a:rPr lang="en-US" dirty="0">
                <a:latin typeface="Kelson" panose="02000506000000020004" pitchFamily="50" charset="0"/>
              </a:rPr>
              <a:t>You had been hoping you would be picked.</a:t>
            </a:r>
          </a:p>
        </p:txBody>
      </p:sp>
      <p:sp>
        <p:nvSpPr>
          <p:cNvPr id="6" name="TextBox 5"/>
          <p:cNvSpPr txBox="1"/>
          <p:nvPr/>
        </p:nvSpPr>
        <p:spPr>
          <a:xfrm>
            <a:off x="6028330" y="4677229"/>
            <a:ext cx="2642136" cy="646331"/>
          </a:xfrm>
          <a:prstGeom prst="rect">
            <a:avLst/>
          </a:prstGeom>
          <a:noFill/>
        </p:spPr>
        <p:txBody>
          <a:bodyPr wrap="square" rtlCol="0">
            <a:spAutoFit/>
          </a:bodyPr>
          <a:lstStyle/>
          <a:p>
            <a:r>
              <a:rPr lang="en-US" dirty="0">
                <a:latin typeface="Kelson" panose="02000506000000020004" pitchFamily="50" charset="0"/>
              </a:rPr>
              <a:t>You might feel </a:t>
            </a:r>
            <a:r>
              <a:rPr lang="en-US" u="sng" dirty="0">
                <a:latin typeface="Kelson" panose="02000506000000020004" pitchFamily="50" charset="0"/>
              </a:rPr>
              <a:t>sad</a:t>
            </a:r>
            <a:r>
              <a:rPr lang="en-US" dirty="0">
                <a:latin typeface="Kelson" panose="02000506000000020004" pitchFamily="50" charset="0"/>
              </a:rPr>
              <a:t> not to have been picked.</a:t>
            </a:r>
          </a:p>
        </p:txBody>
      </p:sp>
      <p:sp>
        <p:nvSpPr>
          <p:cNvPr id="7" name="TextBox 6"/>
          <p:cNvSpPr txBox="1"/>
          <p:nvPr/>
        </p:nvSpPr>
        <p:spPr>
          <a:xfrm>
            <a:off x="72642" y="4651364"/>
            <a:ext cx="3175831" cy="646331"/>
          </a:xfrm>
          <a:prstGeom prst="rect">
            <a:avLst/>
          </a:prstGeom>
          <a:noFill/>
        </p:spPr>
        <p:txBody>
          <a:bodyPr wrap="square" rtlCol="0">
            <a:spAutoFit/>
          </a:bodyPr>
          <a:lstStyle/>
          <a:p>
            <a:pPr algn="ctr"/>
            <a:r>
              <a:rPr lang="en-US" dirty="0">
                <a:latin typeface="Kelson" panose="02000506000000020004" pitchFamily="50" charset="0"/>
              </a:rPr>
              <a:t>You might feel excited for your friend.</a:t>
            </a:r>
          </a:p>
        </p:txBody>
      </p:sp>
      <p:sp>
        <p:nvSpPr>
          <p:cNvPr id="8" name="TextBox 7"/>
          <p:cNvSpPr txBox="1"/>
          <p:nvPr/>
        </p:nvSpPr>
        <p:spPr>
          <a:xfrm>
            <a:off x="2692248" y="5100683"/>
            <a:ext cx="3527421" cy="923330"/>
          </a:xfrm>
          <a:prstGeom prst="rect">
            <a:avLst/>
          </a:prstGeom>
          <a:noFill/>
        </p:spPr>
        <p:txBody>
          <a:bodyPr wrap="square" rtlCol="0">
            <a:spAutoFit/>
          </a:bodyPr>
          <a:lstStyle/>
          <a:p>
            <a:pPr algn="ctr"/>
            <a:r>
              <a:rPr lang="en-US" dirty="0">
                <a:latin typeface="Kelson" panose="02000506000000020004" pitchFamily="50" charset="0"/>
              </a:rPr>
              <a:t>You might feel embarrassed because everyone knew you wanted that part.</a:t>
            </a:r>
          </a:p>
        </p:txBody>
      </p:sp>
      <p:sp>
        <p:nvSpPr>
          <p:cNvPr id="9" name="TextBox 8"/>
          <p:cNvSpPr txBox="1"/>
          <p:nvPr/>
        </p:nvSpPr>
        <p:spPr>
          <a:xfrm>
            <a:off x="4700006" y="2350334"/>
            <a:ext cx="2960439" cy="646331"/>
          </a:xfrm>
          <a:prstGeom prst="rect">
            <a:avLst/>
          </a:prstGeom>
          <a:noFill/>
        </p:spPr>
        <p:txBody>
          <a:bodyPr wrap="square" rtlCol="0">
            <a:spAutoFit/>
          </a:bodyPr>
          <a:lstStyle/>
          <a:p>
            <a:pPr algn="ctr"/>
            <a:r>
              <a:rPr lang="en-US" dirty="0">
                <a:latin typeface="Kelson" panose="02000506000000020004" pitchFamily="50" charset="0"/>
              </a:rPr>
              <a:t>You could feel jealous of your friend.</a:t>
            </a:r>
          </a:p>
        </p:txBody>
      </p:sp>
      <p:cxnSp>
        <p:nvCxnSpPr>
          <p:cNvPr id="11" name="Straight Arrow Connector 10"/>
          <p:cNvCxnSpPr/>
          <p:nvPr/>
        </p:nvCxnSpPr>
        <p:spPr>
          <a:xfrm flipH="1" flipV="1">
            <a:off x="2484632" y="3063839"/>
            <a:ext cx="537194" cy="3921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0646" y="3077100"/>
            <a:ext cx="522758" cy="3953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484632" y="4117623"/>
            <a:ext cx="363550" cy="501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5" idx="2"/>
            <a:endCxn id="8" idx="0"/>
          </p:cNvCxnSpPr>
          <p:nvPr/>
        </p:nvCxnSpPr>
        <p:spPr>
          <a:xfrm flipH="1">
            <a:off x="4455959" y="4127662"/>
            <a:ext cx="154000" cy="973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928649" y="4129067"/>
            <a:ext cx="503155" cy="5564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6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39"/>
            <a:ext cx="8229600" cy="1143000"/>
          </a:xfrm>
        </p:spPr>
        <p:txBody>
          <a:bodyPr>
            <a:normAutofit fontScale="90000"/>
          </a:bodyPr>
          <a:lstStyle/>
          <a:p>
            <a:r>
              <a:rPr lang="en-US" b="1" dirty="0">
                <a:latin typeface="Kelson" panose="02000506000000020004" pitchFamily="50" charset="0"/>
              </a:rPr>
              <a:t>Now think about the scenarios you acted out…</a:t>
            </a:r>
          </a:p>
        </p:txBody>
      </p:sp>
      <p:sp>
        <p:nvSpPr>
          <p:cNvPr id="5" name="TextBox 4"/>
          <p:cNvSpPr txBox="1"/>
          <p:nvPr/>
        </p:nvSpPr>
        <p:spPr>
          <a:xfrm>
            <a:off x="986549" y="2580813"/>
            <a:ext cx="7336746" cy="1569660"/>
          </a:xfrm>
          <a:prstGeom prst="rect">
            <a:avLst/>
          </a:prstGeom>
          <a:noFill/>
        </p:spPr>
        <p:txBody>
          <a:bodyPr wrap="square" rtlCol="0">
            <a:spAutoFit/>
          </a:bodyPr>
          <a:lstStyle/>
          <a:p>
            <a:pPr algn="ctr"/>
            <a:r>
              <a:rPr lang="en-US" sz="2400" dirty="0">
                <a:latin typeface="Kelson" panose="02000506000000020004" pitchFamily="50" charset="0"/>
              </a:rPr>
              <a:t>Rather than feeling sad, angry, jealous, frustrated or any of the other negative feelings you just acted out, could we behave differently so that we feel </a:t>
            </a:r>
            <a:r>
              <a:rPr lang="en-US" sz="2400" i="1" dirty="0">
                <a:latin typeface="Kelson" panose="02000506000000020004" pitchFamily="50" charset="0"/>
              </a:rPr>
              <a:t>better</a:t>
            </a:r>
            <a:r>
              <a:rPr lang="en-US" sz="2400" dirty="0">
                <a:latin typeface="Kelson" panose="02000506000000020004" pitchFamily="50" charset="0"/>
              </a:rPr>
              <a:t>?</a:t>
            </a:r>
          </a:p>
          <a:p>
            <a:pPr algn="ctr"/>
            <a:endParaRPr lang="en-US" sz="2400" dirty="0">
              <a:latin typeface="Kelson" panose="02000506000000020004" pitchFamily="50" charset="0"/>
            </a:endParaRPr>
          </a:p>
        </p:txBody>
      </p:sp>
      <p:sp>
        <p:nvSpPr>
          <p:cNvPr id="3" name="Rectangle 2"/>
          <p:cNvSpPr/>
          <p:nvPr/>
        </p:nvSpPr>
        <p:spPr>
          <a:xfrm>
            <a:off x="986549" y="3930473"/>
            <a:ext cx="7484160" cy="1938992"/>
          </a:xfrm>
          <a:prstGeom prst="rect">
            <a:avLst/>
          </a:prstGeom>
        </p:spPr>
        <p:txBody>
          <a:bodyPr wrap="square">
            <a:spAutoFit/>
          </a:bodyPr>
          <a:lstStyle/>
          <a:p>
            <a:pPr lvl="0" algn="ctr"/>
            <a:r>
              <a:rPr lang="en-US" sz="2400" dirty="0">
                <a:solidFill>
                  <a:prstClr val="black"/>
                </a:solidFill>
                <a:latin typeface="Kelson" panose="02000506000000020004" pitchFamily="50" charset="0"/>
              </a:rPr>
              <a:t>For example, instead of feeling angry and getting upset, how could you react to this situation…?</a:t>
            </a:r>
          </a:p>
          <a:p>
            <a:pPr lvl="0" algn="ctr"/>
            <a:endParaRPr lang="en-US" sz="2400" dirty="0">
              <a:solidFill>
                <a:prstClr val="black"/>
              </a:solidFill>
              <a:latin typeface="Kelson" panose="02000506000000020004" pitchFamily="50" charset="0"/>
            </a:endParaRPr>
          </a:p>
          <a:p>
            <a:pPr lvl="0" algn="ctr"/>
            <a:r>
              <a:rPr lang="en-US" sz="2400" dirty="0">
                <a:solidFill>
                  <a:srgbClr val="3366FF"/>
                </a:solidFill>
                <a:latin typeface="Kelson" panose="02000506000000020004" pitchFamily="50" charset="0"/>
              </a:rPr>
              <a:t>‘You’ve hurt your leg and can’t take part in your </a:t>
            </a:r>
            <a:r>
              <a:rPr lang="en-US" sz="2400" dirty="0" err="1">
                <a:solidFill>
                  <a:srgbClr val="3366FF"/>
                </a:solidFill>
                <a:latin typeface="Kelson" panose="02000506000000020004" pitchFamily="50" charset="0"/>
              </a:rPr>
              <a:t>favourite</a:t>
            </a:r>
            <a:r>
              <a:rPr lang="en-US" sz="2400" dirty="0">
                <a:solidFill>
                  <a:srgbClr val="3366FF"/>
                </a:solidFill>
                <a:latin typeface="Kelson" panose="02000506000000020004" pitchFamily="50" charset="0"/>
              </a:rPr>
              <a:t> sport anymore’</a:t>
            </a:r>
            <a:r>
              <a:rPr lang="en-US" sz="2400" dirty="0">
                <a:solidFill>
                  <a:prstClr val="black"/>
                </a:solidFill>
                <a:latin typeface="Kelson" panose="02000506000000020004" pitchFamily="50" charset="0"/>
              </a:rPr>
              <a:t>.</a:t>
            </a:r>
          </a:p>
        </p:txBody>
      </p:sp>
    </p:spTree>
    <p:extLst>
      <p:ext uri="{BB962C8B-B14F-4D97-AF65-F5344CB8AC3E}">
        <p14:creationId xmlns:p14="http://schemas.microsoft.com/office/powerpoint/2010/main" val="326848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15" y="1181793"/>
            <a:ext cx="8045938" cy="3024841"/>
          </a:xfrm>
        </p:spPr>
        <p:txBody>
          <a:bodyPr>
            <a:normAutofit/>
          </a:bodyPr>
          <a:lstStyle/>
          <a:p>
            <a:r>
              <a:rPr lang="en-US" sz="3200" dirty="0">
                <a:latin typeface="Kelson" panose="02000506000000020004" pitchFamily="50" charset="0"/>
              </a:rPr>
              <a:t>With your partner or group, look at the scenario you</a:t>
            </a:r>
            <a:r>
              <a:rPr lang="fr-FR" sz="3200" dirty="0">
                <a:latin typeface="Kelson" panose="02000506000000020004" pitchFamily="50" charset="0"/>
              </a:rPr>
              <a:t>’</a:t>
            </a:r>
            <a:r>
              <a:rPr lang="en-US" sz="3200" dirty="0" err="1">
                <a:latin typeface="Kelson" panose="02000506000000020004" pitchFamily="50" charset="0"/>
              </a:rPr>
              <a:t>ve</a:t>
            </a:r>
            <a:r>
              <a:rPr lang="en-US" sz="3200" dirty="0">
                <a:latin typeface="Kelson" panose="02000506000000020004" pitchFamily="50" charset="0"/>
              </a:rPr>
              <a:t> been given. </a:t>
            </a:r>
            <a:br>
              <a:rPr lang="en-US" sz="3200" dirty="0">
                <a:latin typeface="Kelson" panose="02000506000000020004" pitchFamily="50" charset="0"/>
              </a:rPr>
            </a:br>
            <a:r>
              <a:rPr lang="en-US" sz="3200" dirty="0">
                <a:latin typeface="Kelson" panose="02000506000000020004" pitchFamily="50" charset="0"/>
              </a:rPr>
              <a:t/>
            </a:r>
            <a:br>
              <a:rPr lang="en-US" sz="3200" dirty="0">
                <a:latin typeface="Kelson" panose="02000506000000020004" pitchFamily="50" charset="0"/>
              </a:rPr>
            </a:br>
            <a:r>
              <a:rPr lang="en-US" sz="3200" dirty="0">
                <a:latin typeface="Kelson" panose="02000506000000020004" pitchFamily="50" charset="0"/>
              </a:rPr>
              <a:t>What would be the best way to react, so that it is the nicest situation it can be for you and those around you?</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9637" y="4450157"/>
            <a:ext cx="1448701" cy="1918177"/>
          </a:xfrm>
          <a:prstGeom prst="rect">
            <a:avLst/>
          </a:prstGeom>
        </p:spPr>
      </p:pic>
    </p:spTree>
    <p:extLst>
      <p:ext uri="{BB962C8B-B14F-4D97-AF65-F5344CB8AC3E}">
        <p14:creationId xmlns:p14="http://schemas.microsoft.com/office/powerpoint/2010/main" val="3950188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392383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7422"/>
            <a:ext cx="8229600" cy="1143000"/>
          </a:xfrm>
        </p:spPr>
        <p:txBody>
          <a:bodyPr/>
          <a:lstStyle/>
          <a:p>
            <a:r>
              <a:rPr lang="en-US" dirty="0">
                <a:blipFill>
                  <a:blip r:embed="rId3"/>
                  <a:stretch>
                    <a:fillRect/>
                  </a:stretch>
                </a:blipFill>
                <a:latin typeface="Ink Free" panose="03080402000500000000" pitchFamily="66" charset="0"/>
              </a:rPr>
              <a:t>Alphabet Emotions!</a:t>
            </a:r>
          </a:p>
        </p:txBody>
      </p:sp>
      <p:sp>
        <p:nvSpPr>
          <p:cNvPr id="3" name="TextBox 2"/>
          <p:cNvSpPr txBox="1"/>
          <p:nvPr/>
        </p:nvSpPr>
        <p:spPr>
          <a:xfrm>
            <a:off x="1115730" y="1711748"/>
            <a:ext cx="3435910" cy="3693319"/>
          </a:xfrm>
          <a:prstGeom prst="rect">
            <a:avLst/>
          </a:prstGeom>
          <a:noFill/>
        </p:spPr>
        <p:txBody>
          <a:bodyPr wrap="square" rtlCol="0">
            <a:spAutoFit/>
          </a:bodyPr>
          <a:lstStyle/>
          <a:p>
            <a:r>
              <a:rPr lang="en-US" dirty="0">
                <a:solidFill>
                  <a:schemeClr val="bg1"/>
                </a:solidFill>
                <a:latin typeface="Ink Free" panose="03080402000500000000" pitchFamily="66" charset="0"/>
              </a:rPr>
              <a:t>A 	__________________</a:t>
            </a:r>
          </a:p>
          <a:p>
            <a:r>
              <a:rPr lang="en-US" dirty="0">
                <a:solidFill>
                  <a:schemeClr val="bg1"/>
                </a:solidFill>
                <a:latin typeface="Ink Free" panose="03080402000500000000" pitchFamily="66" charset="0"/>
              </a:rPr>
              <a:t>B 	__________________</a:t>
            </a:r>
          </a:p>
          <a:p>
            <a:r>
              <a:rPr lang="en-US" dirty="0">
                <a:solidFill>
                  <a:schemeClr val="bg1"/>
                </a:solidFill>
                <a:latin typeface="Ink Free" panose="03080402000500000000" pitchFamily="66" charset="0"/>
              </a:rPr>
              <a:t>C	__________________</a:t>
            </a:r>
          </a:p>
          <a:p>
            <a:r>
              <a:rPr lang="en-US" dirty="0">
                <a:solidFill>
                  <a:schemeClr val="bg1"/>
                </a:solidFill>
                <a:latin typeface="Ink Free" panose="03080402000500000000" pitchFamily="66" charset="0"/>
              </a:rPr>
              <a:t>D	__________________</a:t>
            </a:r>
          </a:p>
          <a:p>
            <a:r>
              <a:rPr lang="en-US" dirty="0">
                <a:solidFill>
                  <a:schemeClr val="bg1"/>
                </a:solidFill>
                <a:latin typeface="Ink Free" panose="03080402000500000000" pitchFamily="66" charset="0"/>
              </a:rPr>
              <a:t>E 	__________________</a:t>
            </a:r>
          </a:p>
          <a:p>
            <a:r>
              <a:rPr lang="en-US" dirty="0">
                <a:solidFill>
                  <a:schemeClr val="bg1"/>
                </a:solidFill>
                <a:latin typeface="Ink Free" panose="03080402000500000000" pitchFamily="66" charset="0"/>
              </a:rPr>
              <a:t>F 	__________________</a:t>
            </a:r>
          </a:p>
          <a:p>
            <a:r>
              <a:rPr lang="en-US" dirty="0">
                <a:solidFill>
                  <a:schemeClr val="bg1"/>
                </a:solidFill>
                <a:latin typeface="Ink Free" panose="03080402000500000000" pitchFamily="66" charset="0"/>
              </a:rPr>
              <a:t>G	__________________</a:t>
            </a:r>
          </a:p>
          <a:p>
            <a:r>
              <a:rPr lang="en-US" dirty="0">
                <a:solidFill>
                  <a:schemeClr val="bg1"/>
                </a:solidFill>
                <a:latin typeface="Ink Free" panose="03080402000500000000" pitchFamily="66" charset="0"/>
              </a:rPr>
              <a:t>H	__________________</a:t>
            </a:r>
          </a:p>
          <a:p>
            <a:r>
              <a:rPr lang="en-US" dirty="0">
                <a:solidFill>
                  <a:schemeClr val="bg1"/>
                </a:solidFill>
                <a:latin typeface="Ink Free" panose="03080402000500000000" pitchFamily="66" charset="0"/>
              </a:rPr>
              <a:t>I 	__________________</a:t>
            </a:r>
          </a:p>
          <a:p>
            <a:r>
              <a:rPr lang="en-US" dirty="0">
                <a:solidFill>
                  <a:schemeClr val="bg1"/>
                </a:solidFill>
                <a:latin typeface="Ink Free" panose="03080402000500000000" pitchFamily="66" charset="0"/>
              </a:rPr>
              <a:t>J 	__________________</a:t>
            </a:r>
          </a:p>
          <a:p>
            <a:r>
              <a:rPr lang="en-US" dirty="0">
                <a:solidFill>
                  <a:schemeClr val="bg1"/>
                </a:solidFill>
                <a:latin typeface="Ink Free" panose="03080402000500000000" pitchFamily="66" charset="0"/>
              </a:rPr>
              <a:t>K 	__________________</a:t>
            </a:r>
          </a:p>
          <a:p>
            <a:r>
              <a:rPr lang="en-US" dirty="0">
                <a:solidFill>
                  <a:schemeClr val="bg1"/>
                </a:solidFill>
                <a:latin typeface="Ink Free" panose="03080402000500000000" pitchFamily="66" charset="0"/>
              </a:rPr>
              <a:t>L 	__________________</a:t>
            </a:r>
          </a:p>
          <a:p>
            <a:r>
              <a:rPr lang="en-US" dirty="0">
                <a:solidFill>
                  <a:schemeClr val="bg1"/>
                </a:solidFill>
                <a:latin typeface="Ink Free" panose="03080402000500000000" pitchFamily="66" charset="0"/>
              </a:rPr>
              <a:t>M 	__________________</a:t>
            </a:r>
          </a:p>
        </p:txBody>
      </p:sp>
      <p:sp useBgFill="1">
        <p:nvSpPr>
          <p:cNvPr id="4" name="TextBox 3"/>
          <p:cNvSpPr txBox="1"/>
          <p:nvPr/>
        </p:nvSpPr>
        <p:spPr>
          <a:xfrm>
            <a:off x="4887383" y="1735054"/>
            <a:ext cx="3957534" cy="3970318"/>
          </a:xfrm>
          <a:prstGeom prst="rect">
            <a:avLst/>
          </a:prstGeom>
        </p:spPr>
        <p:txBody>
          <a:bodyPr wrap="square" rtlCol="0">
            <a:spAutoFit/>
          </a:bodyPr>
          <a:lstStyle/>
          <a:p>
            <a:r>
              <a:rPr lang="en-US" dirty="0">
                <a:solidFill>
                  <a:schemeClr val="bg1"/>
                </a:solidFill>
                <a:latin typeface="Ink Free" panose="03080402000500000000" pitchFamily="66" charset="0"/>
              </a:rPr>
              <a:t>N	__________________</a:t>
            </a:r>
          </a:p>
          <a:p>
            <a:r>
              <a:rPr lang="en-US" dirty="0">
                <a:solidFill>
                  <a:schemeClr val="bg1"/>
                </a:solidFill>
                <a:latin typeface="Ink Free" panose="03080402000500000000" pitchFamily="66" charset="0"/>
              </a:rPr>
              <a:t>O	__________________</a:t>
            </a:r>
          </a:p>
          <a:p>
            <a:r>
              <a:rPr lang="en-US" dirty="0">
                <a:solidFill>
                  <a:schemeClr val="bg1"/>
                </a:solidFill>
                <a:latin typeface="Ink Free" panose="03080402000500000000" pitchFamily="66" charset="0"/>
              </a:rPr>
              <a:t>P	__________________</a:t>
            </a:r>
          </a:p>
          <a:p>
            <a:r>
              <a:rPr lang="en-US" dirty="0">
                <a:solidFill>
                  <a:schemeClr val="bg1"/>
                </a:solidFill>
                <a:latin typeface="Ink Free" panose="03080402000500000000" pitchFamily="66" charset="0"/>
              </a:rPr>
              <a:t>Q	__________________</a:t>
            </a:r>
          </a:p>
          <a:p>
            <a:r>
              <a:rPr lang="en-US" dirty="0">
                <a:solidFill>
                  <a:schemeClr val="bg1"/>
                </a:solidFill>
                <a:latin typeface="Ink Free" panose="03080402000500000000" pitchFamily="66" charset="0"/>
              </a:rPr>
              <a:t>R	__________________</a:t>
            </a:r>
          </a:p>
          <a:p>
            <a:r>
              <a:rPr lang="en-US" dirty="0">
                <a:solidFill>
                  <a:schemeClr val="bg1"/>
                </a:solidFill>
                <a:latin typeface="Ink Free" panose="03080402000500000000" pitchFamily="66" charset="0"/>
              </a:rPr>
              <a:t>S	__________________</a:t>
            </a:r>
          </a:p>
          <a:p>
            <a:r>
              <a:rPr lang="en-US" dirty="0">
                <a:solidFill>
                  <a:schemeClr val="bg1"/>
                </a:solidFill>
                <a:latin typeface="Ink Free" panose="03080402000500000000" pitchFamily="66" charset="0"/>
              </a:rPr>
              <a:t>T	__________________</a:t>
            </a:r>
          </a:p>
          <a:p>
            <a:r>
              <a:rPr lang="en-US" dirty="0">
                <a:solidFill>
                  <a:schemeClr val="bg1"/>
                </a:solidFill>
                <a:latin typeface="Ink Free" panose="03080402000500000000" pitchFamily="66" charset="0"/>
              </a:rPr>
              <a:t>U	__________________</a:t>
            </a:r>
          </a:p>
          <a:p>
            <a:r>
              <a:rPr lang="en-US" dirty="0">
                <a:solidFill>
                  <a:schemeClr val="bg1"/>
                </a:solidFill>
                <a:latin typeface="Ink Free" panose="03080402000500000000" pitchFamily="66" charset="0"/>
              </a:rPr>
              <a:t>V	__________________</a:t>
            </a:r>
          </a:p>
          <a:p>
            <a:r>
              <a:rPr lang="en-US" dirty="0">
                <a:solidFill>
                  <a:schemeClr val="bg1"/>
                </a:solidFill>
                <a:latin typeface="Ink Free" panose="03080402000500000000" pitchFamily="66" charset="0"/>
              </a:rPr>
              <a:t>W	__________________</a:t>
            </a:r>
          </a:p>
          <a:p>
            <a:r>
              <a:rPr lang="en-US" dirty="0">
                <a:solidFill>
                  <a:schemeClr val="bg1"/>
                </a:solidFill>
                <a:latin typeface="Ink Free" panose="03080402000500000000" pitchFamily="66" charset="0"/>
              </a:rPr>
              <a:t>X	__________________</a:t>
            </a:r>
          </a:p>
          <a:p>
            <a:r>
              <a:rPr lang="en-US" dirty="0">
                <a:solidFill>
                  <a:schemeClr val="bg1"/>
                </a:solidFill>
                <a:latin typeface="Ink Free" panose="03080402000500000000" pitchFamily="66" charset="0"/>
              </a:rPr>
              <a:t>Y	__________________</a:t>
            </a:r>
          </a:p>
          <a:p>
            <a:r>
              <a:rPr lang="en-US" dirty="0">
                <a:solidFill>
                  <a:schemeClr val="bg1"/>
                </a:solidFill>
                <a:latin typeface="Ink Free" panose="03080402000500000000" pitchFamily="66" charset="0"/>
              </a:rPr>
              <a:t>Z	__________________</a:t>
            </a:r>
          </a:p>
          <a:p>
            <a:endParaRPr lang="en-US" dirty="0">
              <a:solidFill>
                <a:schemeClr val="bg1"/>
              </a:solidFill>
              <a:latin typeface="CreativeBlock BB" panose="020B0603050302020204" pitchFamily="34" charset="0"/>
            </a:endParaRPr>
          </a:p>
        </p:txBody>
      </p:sp>
      <p:pic>
        <p:nvPicPr>
          <p:cNvPr id="7" name="Picture 6"/>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rot="19341919">
            <a:off x="-9069" y="481923"/>
            <a:ext cx="1158606" cy="365107"/>
          </a:xfrm>
          <a:prstGeom prst="rect">
            <a:avLst/>
          </a:prstGeom>
        </p:spPr>
      </p:pic>
      <p:pic>
        <p:nvPicPr>
          <p:cNvPr id="6" name="Picture 5"/>
          <p:cNvPicPr>
            <a:picLocks noChangeAspect="1"/>
          </p:cNvPicPr>
          <p:nvPr/>
        </p:nvPicPr>
        <p:blipFill>
          <a:blip r:embed="rId5"/>
          <a:stretch>
            <a:fillRect/>
          </a:stretch>
        </p:blipFill>
        <p:spPr>
          <a:xfrm rot="21030379">
            <a:off x="8004680" y="6141180"/>
            <a:ext cx="886248" cy="648171"/>
          </a:xfrm>
          <a:prstGeom prst="rect">
            <a:avLst/>
          </a:prstGeom>
        </p:spPr>
      </p:pic>
    </p:spTree>
    <p:extLst>
      <p:ext uri="{BB962C8B-B14F-4D97-AF65-F5344CB8AC3E}">
        <p14:creationId xmlns:p14="http://schemas.microsoft.com/office/powerpoint/2010/main" val="245719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425" y="2801503"/>
            <a:ext cx="7772400" cy="1470025"/>
          </a:xfrm>
        </p:spPr>
        <p:txBody>
          <a:bodyPr>
            <a:normAutofit fontScale="90000"/>
          </a:bodyPr>
          <a:lstStyle/>
          <a:p>
            <a:r>
              <a:rPr lang="en-US" b="1" dirty="0">
                <a:latin typeface="Kelson" panose="02000506000000020004" pitchFamily="50" charset="0"/>
              </a:rPr>
              <a:t>Emotion Scenarios</a:t>
            </a:r>
            <a:r>
              <a:rPr lang="en-US" dirty="0">
                <a:latin typeface="Kelson" panose="02000506000000020004" pitchFamily="50" charset="0"/>
              </a:rPr>
              <a:t/>
            </a:r>
            <a:br>
              <a:rPr lang="en-US" dirty="0">
                <a:latin typeface="Kelson" panose="02000506000000020004" pitchFamily="50" charset="0"/>
              </a:rPr>
            </a:br>
            <a:r>
              <a:rPr lang="en-US" dirty="0">
                <a:latin typeface="Kelson" panose="02000506000000020004" pitchFamily="50" charset="0"/>
              </a:rPr>
              <a:t/>
            </a:r>
            <a:br>
              <a:rPr lang="en-US" dirty="0">
                <a:latin typeface="Kelson" panose="02000506000000020004" pitchFamily="50" charset="0"/>
              </a:rPr>
            </a:br>
            <a:r>
              <a:rPr lang="en-US" sz="3600" dirty="0">
                <a:latin typeface="Kelson" panose="02000506000000020004" pitchFamily="50" charset="0"/>
              </a:rPr>
              <a:t>Check out the following situations and try to act out how you would feel in each one. Think about your face as well as your body language.</a:t>
            </a:r>
            <a:br>
              <a:rPr lang="en-US" sz="3600" dirty="0">
                <a:latin typeface="Kelson" panose="02000506000000020004" pitchFamily="50" charset="0"/>
              </a:rPr>
            </a:br>
            <a:endParaRPr lang="en-US" sz="3600" dirty="0">
              <a:latin typeface="Kelson" panose="02000506000000020004" pitchFamily="50"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407" t="18531"/>
          <a:stretch/>
        </p:blipFill>
        <p:spPr>
          <a:xfrm>
            <a:off x="-7816" y="0"/>
            <a:ext cx="3132015" cy="2568520"/>
          </a:xfrm>
          <a:prstGeom prst="rect">
            <a:avLst/>
          </a:prstGeom>
        </p:spPr>
      </p:pic>
    </p:spTree>
    <p:extLst>
      <p:ext uri="{BB962C8B-B14F-4D97-AF65-F5344CB8AC3E}">
        <p14:creationId xmlns:p14="http://schemas.microsoft.com/office/powerpoint/2010/main" val="165581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36669">
            <a:off x="876983" y="1582699"/>
            <a:ext cx="7387706" cy="3377237"/>
          </a:xfrm>
          <a:prstGeom prst="rect">
            <a:avLst/>
          </a:prstGeom>
        </p:spPr>
      </p:pic>
      <p:sp>
        <p:nvSpPr>
          <p:cNvPr id="2" name="TextBox 1"/>
          <p:cNvSpPr txBox="1"/>
          <p:nvPr/>
        </p:nvSpPr>
        <p:spPr>
          <a:xfrm rot="21094115">
            <a:off x="1915659" y="2342268"/>
            <a:ext cx="6361360" cy="1569660"/>
          </a:xfrm>
          <a:prstGeom prst="rect">
            <a:avLst/>
          </a:prstGeom>
          <a:noFill/>
        </p:spPr>
        <p:txBody>
          <a:bodyPr wrap="square" rtlCol="0">
            <a:spAutoFit/>
          </a:bodyPr>
          <a:lstStyle/>
          <a:p>
            <a:pPr algn="ctr"/>
            <a:r>
              <a:rPr lang="en-US" sz="4800" dirty="0">
                <a:latin typeface="Kelson" panose="02000506000000020004" pitchFamily="50" charset="0"/>
              </a:rPr>
              <a:t>You went up a reading level.</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b="21911"/>
          <a:stretch/>
        </p:blipFill>
        <p:spPr>
          <a:xfrm rot="5400000">
            <a:off x="-553071" y="2075560"/>
            <a:ext cx="3018246" cy="191210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896520" flipH="1">
            <a:off x="6172837" y="3779461"/>
            <a:ext cx="2810988" cy="2870246"/>
          </a:xfrm>
          <a:prstGeom prst="rect">
            <a:avLst/>
          </a:prstGeom>
        </p:spPr>
      </p:pic>
      <p:sp>
        <p:nvSpPr>
          <p:cNvPr id="8" name="TextBox 2"/>
          <p:cNvSpPr txBox="1"/>
          <p:nvPr/>
        </p:nvSpPr>
        <p:spPr>
          <a:xfrm rot="2128558">
            <a:off x="7068545" y="4767032"/>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90031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3" y="992290"/>
            <a:ext cx="8513290" cy="3751045"/>
          </a:xfrm>
          <a:prstGeom prst="rect">
            <a:avLst/>
          </a:prstGeom>
        </p:spPr>
      </p:pic>
      <p:sp>
        <p:nvSpPr>
          <p:cNvPr id="2" name="TextBox 1"/>
          <p:cNvSpPr txBox="1"/>
          <p:nvPr/>
        </p:nvSpPr>
        <p:spPr>
          <a:xfrm>
            <a:off x="1563065" y="1158252"/>
            <a:ext cx="6997288" cy="2308324"/>
          </a:xfrm>
          <a:prstGeom prst="rect">
            <a:avLst/>
          </a:prstGeom>
          <a:noFill/>
        </p:spPr>
        <p:txBody>
          <a:bodyPr wrap="square" rtlCol="0">
            <a:spAutoFit/>
          </a:bodyPr>
          <a:lstStyle/>
          <a:p>
            <a:r>
              <a:rPr lang="en-US" sz="4800" dirty="0">
                <a:latin typeface="Kelson" panose="02000506000000020004" pitchFamily="50" charset="0"/>
              </a:rPr>
              <a:t>Someone in your class is having a big, exciting birthday party. </a:t>
            </a:r>
          </a:p>
        </p:txBody>
      </p:sp>
      <p:sp>
        <p:nvSpPr>
          <p:cNvPr id="3" name="Rectangle 2"/>
          <p:cNvSpPr/>
          <p:nvPr/>
        </p:nvSpPr>
        <p:spPr>
          <a:xfrm>
            <a:off x="1527852" y="3546207"/>
            <a:ext cx="5261056" cy="830997"/>
          </a:xfrm>
          <a:prstGeom prst="rect">
            <a:avLst/>
          </a:prstGeom>
        </p:spPr>
        <p:txBody>
          <a:bodyPr wrap="none">
            <a:spAutoFit/>
          </a:bodyPr>
          <a:lstStyle/>
          <a:p>
            <a:pPr lvl="0" algn="ctr"/>
            <a:r>
              <a:rPr lang="en-US" sz="4800" dirty="0">
                <a:solidFill>
                  <a:prstClr val="black"/>
                </a:solidFill>
                <a:latin typeface="Kelson" panose="02000506000000020004" pitchFamily="50" charset="0"/>
              </a:rPr>
              <a:t>You are not invited.</a:t>
            </a:r>
            <a:endParaRPr lang="en-US" dirty="0">
              <a:solidFill>
                <a:prstClr val="black"/>
              </a:solidFill>
              <a:latin typeface="Kelson" panose="02000506000000020004" pitchFamily="50"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4234032">
            <a:off x="8064083" y="3124981"/>
            <a:ext cx="992540" cy="86447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2405"/>
          <a:stretch/>
        </p:blipFill>
        <p:spPr>
          <a:xfrm rot="10800000">
            <a:off x="6128508" y="3484374"/>
            <a:ext cx="3015492" cy="3152775"/>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63065" y="4571712"/>
            <a:ext cx="1584000" cy="1865160"/>
          </a:xfrm>
          <a:prstGeom prst="rect">
            <a:avLst/>
          </a:prstGeom>
        </p:spPr>
      </p:pic>
      <p:sp>
        <p:nvSpPr>
          <p:cNvPr id="10" name="TextBox 2"/>
          <p:cNvSpPr txBox="1"/>
          <p:nvPr/>
        </p:nvSpPr>
        <p:spPr>
          <a:xfrm rot="19965274">
            <a:off x="2080548" y="4932815"/>
            <a:ext cx="952941"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308191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4713">
            <a:off x="592536" y="929470"/>
            <a:ext cx="7524991" cy="343999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879079">
            <a:off x="6924729" y="580476"/>
            <a:ext cx="2068401" cy="1801510"/>
          </a:xfrm>
          <a:prstGeom prst="rect">
            <a:avLst/>
          </a:prstGeom>
        </p:spPr>
      </p:pic>
      <p:sp>
        <p:nvSpPr>
          <p:cNvPr id="2" name="TextBox 1"/>
          <p:cNvSpPr txBox="1"/>
          <p:nvPr/>
        </p:nvSpPr>
        <p:spPr>
          <a:xfrm rot="840343">
            <a:off x="2021238" y="1682390"/>
            <a:ext cx="5976962" cy="2308324"/>
          </a:xfrm>
          <a:prstGeom prst="rect">
            <a:avLst/>
          </a:prstGeom>
          <a:noFill/>
        </p:spPr>
        <p:txBody>
          <a:bodyPr wrap="square" rtlCol="0">
            <a:spAutoFit/>
          </a:bodyPr>
          <a:lstStyle/>
          <a:p>
            <a:r>
              <a:rPr lang="en-US" sz="4800" dirty="0">
                <a:latin typeface="Kelson" panose="02000506000000020004" pitchFamily="50" charset="0"/>
              </a:rPr>
              <a:t>You are not allowed to play </a:t>
            </a:r>
            <a:r>
              <a:rPr lang="en-US" sz="4800" dirty="0" smtClean="0">
                <a:latin typeface="Kelson" panose="02000506000000020004" pitchFamily="50" charset="0"/>
              </a:rPr>
              <a:t>until </a:t>
            </a:r>
            <a:r>
              <a:rPr lang="en-US" sz="4800" dirty="0">
                <a:latin typeface="Kelson" panose="02000506000000020004" pitchFamily="50" charset="0"/>
              </a:rPr>
              <a:t>your room </a:t>
            </a:r>
            <a:r>
              <a:rPr lang="en-US" sz="4800" dirty="0" smtClean="0">
                <a:latin typeface="Kelson" panose="02000506000000020004" pitchFamily="50" charset="0"/>
              </a:rPr>
              <a:t>is </a:t>
            </a:r>
            <a:r>
              <a:rPr lang="en-US" sz="4800" dirty="0">
                <a:latin typeface="Kelson" panose="02000506000000020004" pitchFamily="50" charset="0"/>
              </a:rPr>
              <a:t>tidy.</a:t>
            </a: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1941" y="477913"/>
            <a:ext cx="651904" cy="56778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71530" y="3924190"/>
            <a:ext cx="2377439" cy="2427557"/>
          </a:xfrm>
          <a:prstGeom prst="rect">
            <a:avLst/>
          </a:prstGeom>
        </p:spPr>
      </p:pic>
      <p:sp>
        <p:nvSpPr>
          <p:cNvPr id="8" name="TextBox 2"/>
          <p:cNvSpPr txBox="1"/>
          <p:nvPr/>
        </p:nvSpPr>
        <p:spPr>
          <a:xfrm rot="798782">
            <a:off x="2384256" y="4727096"/>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213400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4892">
            <a:off x="280739" y="496891"/>
            <a:ext cx="8532000" cy="5220134"/>
          </a:xfrm>
          <a:prstGeom prst="rect">
            <a:avLst/>
          </a:prstGeom>
        </p:spPr>
      </p:pic>
      <p:sp>
        <p:nvSpPr>
          <p:cNvPr id="2" name="TextBox 1"/>
          <p:cNvSpPr txBox="1"/>
          <p:nvPr/>
        </p:nvSpPr>
        <p:spPr>
          <a:xfrm rot="20594649">
            <a:off x="1523540" y="1939815"/>
            <a:ext cx="7201795" cy="1938992"/>
          </a:xfrm>
          <a:prstGeom prst="rect">
            <a:avLst/>
          </a:prstGeom>
          <a:noFill/>
        </p:spPr>
        <p:txBody>
          <a:bodyPr wrap="square" rtlCol="0">
            <a:spAutoFit/>
          </a:bodyPr>
          <a:lstStyle/>
          <a:p>
            <a:r>
              <a:rPr lang="en-US" sz="4000" dirty="0">
                <a:latin typeface="Kelson" panose="02000506000000020004" pitchFamily="50" charset="0"/>
              </a:rPr>
              <a:t>You lost your </a:t>
            </a:r>
            <a:r>
              <a:rPr lang="en-US" sz="4000" dirty="0" err="1">
                <a:latin typeface="Kelson" panose="02000506000000020004" pitchFamily="50" charset="0"/>
              </a:rPr>
              <a:t>favourite</a:t>
            </a:r>
            <a:r>
              <a:rPr lang="en-US" sz="4000" dirty="0">
                <a:latin typeface="Kelson" panose="02000506000000020004" pitchFamily="50" charset="0"/>
              </a:rPr>
              <a:t> toy in the playground. You think someone might have stolen it.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9422" b="19234"/>
          <a:stretch/>
        </p:blipFill>
        <p:spPr>
          <a:xfrm>
            <a:off x="0" y="0"/>
            <a:ext cx="2793857" cy="227190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96186" flipH="1">
            <a:off x="6823306" y="4036685"/>
            <a:ext cx="2168837" cy="2553805"/>
          </a:xfrm>
          <a:prstGeom prst="rect">
            <a:avLst/>
          </a:prstGeom>
        </p:spPr>
      </p:pic>
      <p:sp>
        <p:nvSpPr>
          <p:cNvPr id="8" name="TextBox 2"/>
          <p:cNvSpPr txBox="1"/>
          <p:nvPr/>
        </p:nvSpPr>
        <p:spPr>
          <a:xfrm rot="21102094">
            <a:off x="7476868" y="4790045"/>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267946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4713">
            <a:off x="260174" y="1785967"/>
            <a:ext cx="6948639" cy="3176521"/>
          </a:xfrm>
          <a:prstGeom prst="rect">
            <a:avLst/>
          </a:prstGeom>
        </p:spPr>
      </p:pic>
      <p:sp>
        <p:nvSpPr>
          <p:cNvPr id="2" name="TextBox 1"/>
          <p:cNvSpPr txBox="1"/>
          <p:nvPr/>
        </p:nvSpPr>
        <p:spPr>
          <a:xfrm rot="797121">
            <a:off x="1443545" y="2687894"/>
            <a:ext cx="6997288" cy="1569660"/>
          </a:xfrm>
          <a:prstGeom prst="rect">
            <a:avLst/>
          </a:prstGeom>
          <a:noFill/>
        </p:spPr>
        <p:txBody>
          <a:bodyPr wrap="square" rtlCol="0">
            <a:spAutoFit/>
          </a:bodyPr>
          <a:lstStyle/>
          <a:p>
            <a:r>
              <a:rPr lang="en-US" sz="4800" dirty="0" smtClean="0">
                <a:latin typeface="Kelson" panose="02000506000000020004" pitchFamily="50" charset="0"/>
              </a:rPr>
              <a:t>The school holidays </a:t>
            </a:r>
          </a:p>
          <a:p>
            <a:r>
              <a:rPr lang="en-US" sz="4800" dirty="0" smtClean="0">
                <a:latin typeface="Kelson" panose="02000506000000020004" pitchFamily="50" charset="0"/>
              </a:rPr>
              <a:t>begin tomorrow!</a:t>
            </a:r>
            <a:endParaRPr lang="en-US" sz="4800" dirty="0">
              <a:latin typeface="Kelson" panose="02000506000000020004" pitchFamily="50"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869225">
            <a:off x="5867594" y="445923"/>
            <a:ext cx="1984728" cy="42582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29775" t="15584"/>
          <a:stretch/>
        </p:blipFill>
        <p:spPr>
          <a:xfrm>
            <a:off x="-1" y="0"/>
            <a:ext cx="1424635" cy="14915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5835919" y="3315920"/>
            <a:ext cx="3218519" cy="3286369"/>
          </a:xfrm>
          <a:prstGeom prst="rect">
            <a:avLst/>
          </a:prstGeom>
        </p:spPr>
      </p:pic>
      <p:sp>
        <p:nvSpPr>
          <p:cNvPr id="8" name="TextBox 2"/>
          <p:cNvSpPr txBox="1"/>
          <p:nvPr/>
        </p:nvSpPr>
        <p:spPr>
          <a:xfrm rot="2128558">
            <a:off x="7022846" y="4490207"/>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1052024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0355"/>
            <a:ext cx="8820000" cy="5899167"/>
          </a:xfrm>
          <a:prstGeom prst="rect">
            <a:avLst/>
          </a:prstGeom>
        </p:spPr>
      </p:pic>
      <p:sp>
        <p:nvSpPr>
          <p:cNvPr id="2" name="TextBox 1"/>
          <p:cNvSpPr txBox="1"/>
          <p:nvPr/>
        </p:nvSpPr>
        <p:spPr>
          <a:xfrm rot="20925926">
            <a:off x="1382871" y="1590384"/>
            <a:ext cx="6834628" cy="3323987"/>
          </a:xfrm>
          <a:prstGeom prst="rect">
            <a:avLst/>
          </a:prstGeom>
          <a:noFill/>
        </p:spPr>
        <p:txBody>
          <a:bodyPr wrap="square" rtlCol="0">
            <a:spAutoFit/>
          </a:bodyPr>
          <a:lstStyle/>
          <a:p>
            <a:r>
              <a:rPr lang="en-US" sz="4200" dirty="0">
                <a:latin typeface="Kelson" panose="02000506000000020004" pitchFamily="50" charset="0"/>
              </a:rPr>
              <a:t>Your best friend has made another friend. </a:t>
            </a:r>
          </a:p>
          <a:p>
            <a:r>
              <a:rPr lang="en-US" sz="4200" dirty="0">
                <a:latin typeface="Kelson" panose="02000506000000020004" pitchFamily="50" charset="0"/>
              </a:rPr>
              <a:t>They play together at playtime </a:t>
            </a:r>
            <a:r>
              <a:rPr lang="en-US" sz="4200" dirty="0" smtClean="0">
                <a:latin typeface="Kelson" panose="02000506000000020004" pitchFamily="50" charset="0"/>
              </a:rPr>
              <a:t>but </a:t>
            </a:r>
            <a:r>
              <a:rPr lang="en-US" sz="4200" dirty="0">
                <a:latin typeface="Kelson" panose="02000506000000020004" pitchFamily="50" charset="0"/>
              </a:rPr>
              <a:t>don’t want you to join in.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0965"/>
          <a:stretch/>
        </p:blipFill>
        <p:spPr>
          <a:xfrm>
            <a:off x="0" y="-7200"/>
            <a:ext cx="3886200" cy="249178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1055488">
            <a:off x="6476264" y="4265445"/>
            <a:ext cx="2126908" cy="2504434"/>
          </a:xfrm>
          <a:prstGeom prst="rect">
            <a:avLst/>
          </a:prstGeom>
        </p:spPr>
      </p:pic>
      <p:sp>
        <p:nvSpPr>
          <p:cNvPr id="7" name="TextBox 2"/>
          <p:cNvSpPr txBox="1"/>
          <p:nvPr/>
        </p:nvSpPr>
        <p:spPr>
          <a:xfrm rot="434750">
            <a:off x="7263725" y="4917498"/>
            <a:ext cx="551985" cy="1200329"/>
          </a:xfrm>
          <a:prstGeom prst="rect">
            <a:avLst/>
          </a:prstGeom>
          <a:noFill/>
          <a:effectLst>
            <a:outerShdw blurRad="50800" dist="50800" dir="5400000" algn="ctr" rotWithShape="0">
              <a:srgbClr val="000000">
                <a:alpha val="0"/>
              </a:srgb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7200" dirty="0">
                <a:ln w="0"/>
                <a:solidFill>
                  <a:schemeClr val="tx1">
                    <a:alpha val="29000"/>
                  </a:schemeClr>
                </a:solidFill>
                <a:effectLst>
                  <a:outerShdw blurRad="38100" dist="19050" dir="2700000" algn="tl" rotWithShape="0">
                    <a:schemeClr val="dk1">
                      <a:alpha val="27000"/>
                    </a:schemeClr>
                  </a:outerShdw>
                </a:effectLst>
              </a:rPr>
              <a:t>?</a:t>
            </a:r>
          </a:p>
        </p:txBody>
      </p:sp>
    </p:spTree>
    <p:extLst>
      <p:ext uri="{BB962C8B-B14F-4D97-AF65-F5344CB8AC3E}">
        <p14:creationId xmlns:p14="http://schemas.microsoft.com/office/powerpoint/2010/main" val="4076124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1097</TotalTime>
  <Words>402</Words>
  <Application>Microsoft Office PowerPoint</Application>
  <PresentationFormat>On-screen Show (4:3)</PresentationFormat>
  <Paragraphs>79</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Kelson</vt:lpstr>
      <vt:lpstr>CreativeBlock BB</vt:lpstr>
      <vt:lpstr>Calibri</vt:lpstr>
      <vt:lpstr>Ink Free</vt:lpstr>
      <vt:lpstr>1_Office Theme</vt:lpstr>
      <vt:lpstr>PowerPoint Presentation</vt:lpstr>
      <vt:lpstr>Alphabet Emotions!</vt:lpstr>
      <vt:lpstr>Emotion Scenarios  Check out the following situations and try to act out how you would feel in each one. Think about your face as well as your body language.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think about the scenarios you acted out…</vt:lpstr>
      <vt:lpstr>With your partner or group, look at the scenario you’ve been given.   What would be the best way to react, so that it is the nicest situation it can be for you and those around you?</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Beano Studios</dc:creator>
  <cp:lastModifiedBy>Fiona Hickley</cp:lastModifiedBy>
  <cp:revision>62</cp:revision>
  <dcterms:created xsi:type="dcterms:W3CDTF">2018-12-06T09:35:14Z</dcterms:created>
  <dcterms:modified xsi:type="dcterms:W3CDTF">2019-07-15T14:34:24Z</dcterms:modified>
</cp:coreProperties>
</file>