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70" r:id="rId13"/>
    <p:sldId id="257" r:id="rId14"/>
    <p:sldId id="272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BEDC"/>
    <a:srgbClr val="8255DC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/>
    <p:restoredTop sz="78029"/>
  </p:normalViewPr>
  <p:slideViewPr>
    <p:cSldViewPr snapToGrid="0" snapToObjects="1">
      <p:cViewPr varScale="1">
        <p:scale>
          <a:sx n="73" d="100"/>
          <a:sy n="73" d="100"/>
        </p:scale>
        <p:origin x="603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027E-02ED-4244-BBB6-4866FFF6883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83C44-614A-994D-A630-CD79989A0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1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40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13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29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96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>
                <a:solidFill>
                  <a:srgbClr val="3E3B80"/>
                </a:solidFill>
                <a:latin typeface="Century Gothic" panose="020B0502020202020204" pitchFamily="34" charset="0"/>
              </a:rPr>
              <a:t>ABA definition of bullying. Very important that we have a shared understanding of what bullying is. You could replace with your own school definition.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86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24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</a:t>
            </a:r>
            <a:r>
              <a:rPr lang="en-US" baseline="0" dirty="0"/>
              <a:t> is a target (some call that individual a ‘victim’) and a ringleader (some call that individual a ‘bully’). That ringleader does majority of the bullying activity and leads on it. </a:t>
            </a:r>
          </a:p>
          <a:p>
            <a:endParaRPr lang="en-US" baseline="0" dirty="0"/>
          </a:p>
          <a:p>
            <a:r>
              <a:rPr lang="en-US" dirty="0"/>
              <a:t>But there are othe</a:t>
            </a:r>
            <a:r>
              <a:rPr lang="en-US" baseline="0" dirty="0"/>
              <a:t>r key roles that are important to be aware of. </a:t>
            </a:r>
          </a:p>
          <a:p>
            <a:endParaRPr lang="en-US" baseline="0" dirty="0"/>
          </a:p>
          <a:p>
            <a:r>
              <a:rPr lang="en-GB" baseline="0" dirty="0"/>
              <a:t>Based on </a:t>
            </a:r>
            <a:r>
              <a:rPr lang="en-GB" baseline="0" dirty="0" err="1"/>
              <a:t>Salmivalli</a:t>
            </a:r>
            <a:r>
              <a:rPr lang="en-GB" baseline="0" dirty="0"/>
              <a:t> et al The Participant Role Scale. In: Cowie, H. and Wallace, P. Peer Support in Action: From </a:t>
            </a:r>
            <a:r>
              <a:rPr lang="en-GB" baseline="0" dirty="0" err="1"/>
              <a:t>Bystanding</a:t>
            </a:r>
            <a:r>
              <a:rPr lang="en-GB" baseline="0" dirty="0"/>
              <a:t> to Standing By. © Sage 2000.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50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3E3B80"/>
                </a:solidFill>
                <a:latin typeface="Century Gothic" panose="020B0502020202020204" pitchFamily="34" charset="0"/>
              </a:rPr>
              <a:t>There is also a group we</a:t>
            </a:r>
            <a:r>
              <a:rPr lang="en-US" b="1" baseline="0" dirty="0">
                <a:solidFill>
                  <a:srgbClr val="3E3B80"/>
                </a:solidFill>
                <a:latin typeface="Century Gothic" panose="020B0502020202020204" pitchFamily="34" charset="0"/>
              </a:rPr>
              <a:t> call</a:t>
            </a:r>
            <a:r>
              <a:rPr lang="en-US" b="1" dirty="0">
                <a:solidFill>
                  <a:srgbClr val="3E3B80"/>
                </a:solidFill>
                <a:latin typeface="Century Gothic" panose="020B0502020202020204" pitchFamily="34" charset="0"/>
              </a:rPr>
              <a:t> ‘reinforcers‘.</a:t>
            </a:r>
            <a:r>
              <a:rPr lang="en-US" b="1" baseline="0" dirty="0">
                <a:solidFill>
                  <a:srgbClr val="3E3B80"/>
                </a:solidFill>
                <a:latin typeface="Century Gothic" panose="020B0502020202020204" pitchFamily="34" charset="0"/>
              </a:rPr>
              <a:t> They give power to the ringleader. </a:t>
            </a:r>
            <a:r>
              <a:rPr lang="en-GB" dirty="0"/>
              <a:t>They may not get involved directly in bullying but</a:t>
            </a:r>
            <a:r>
              <a:rPr lang="en-GB" baseline="0" dirty="0"/>
              <a:t> they</a:t>
            </a:r>
            <a:r>
              <a:rPr lang="en-GB" dirty="0"/>
              <a:t> incite the ‘ringleader’ and gather others to see what is happening.</a:t>
            </a:r>
          </a:p>
          <a:p>
            <a:r>
              <a:rPr lang="en-GB" dirty="0"/>
              <a:t>They may laugh along with the bullying and give the ‘ringleader’ encouragement.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Based on </a:t>
            </a:r>
            <a:r>
              <a:rPr lang="en-GB" baseline="0" dirty="0" err="1"/>
              <a:t>Salmivalli</a:t>
            </a:r>
            <a:r>
              <a:rPr lang="en-GB" baseline="0" dirty="0"/>
              <a:t> et al The Participant Role Scale. In: Cowie, H. and Wallace, P. Peer Support in Action: From </a:t>
            </a:r>
            <a:r>
              <a:rPr lang="en-GB" baseline="0" dirty="0" err="1"/>
              <a:t>Bystanding</a:t>
            </a:r>
            <a:r>
              <a:rPr lang="en-GB" baseline="0" dirty="0"/>
              <a:t> to Standing By. © Sage 2000.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05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there are Assistants.</a:t>
            </a:r>
            <a:r>
              <a:rPr lang="en-US" baseline="0" dirty="0"/>
              <a:t> </a:t>
            </a:r>
            <a:r>
              <a:rPr lang="en-GB" dirty="0"/>
              <a:t>The ‘assistant’ joins in with the bullying even though someone else has started it, and provides physical or other assistance to the ‘ringleader’.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Based on </a:t>
            </a:r>
            <a:r>
              <a:rPr lang="en-GB" baseline="0" dirty="0" err="1"/>
              <a:t>Salmivalli</a:t>
            </a:r>
            <a:r>
              <a:rPr lang="en-GB" baseline="0" dirty="0"/>
              <a:t> et al The Participant Role Scale. In: Cowie, H. and Wallace, P. Peer Support in Action: From </a:t>
            </a:r>
            <a:r>
              <a:rPr lang="en-GB" baseline="0" dirty="0" err="1"/>
              <a:t>Bystanding</a:t>
            </a:r>
            <a:r>
              <a:rPr lang="en-GB" baseline="0" dirty="0"/>
              <a:t> to Standing By. © Sage 2000.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56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there are a group called ‘defenders’.</a:t>
            </a:r>
            <a:r>
              <a:rPr lang="en-US" baseline="0" dirty="0"/>
              <a:t> </a:t>
            </a:r>
            <a:r>
              <a:rPr lang="en-GB" dirty="0"/>
              <a:t>The ‘defender’ supports and defends the ‘target’. They</a:t>
            </a:r>
            <a:r>
              <a:rPr lang="en-GB" baseline="0" dirty="0"/>
              <a:t> may do this openly by confronting the ringleader but may also do this more covertly for example, by telling a teacher or </a:t>
            </a:r>
            <a:r>
              <a:rPr lang="en-GB" dirty="0"/>
              <a:t>calling into question the power of the ‘ringleader’ with the ‘reinforcer’ and ‘assistant’. They may also</a:t>
            </a:r>
            <a:r>
              <a:rPr lang="en-GB" baseline="0" dirty="0"/>
              <a:t> </a:t>
            </a:r>
            <a:r>
              <a:rPr lang="en-GB" dirty="0"/>
              <a:t>provide friendship and encouragement to the ‘target’ empowering them to ‘say no’ to the bullying happening to them. 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Based on </a:t>
            </a:r>
            <a:r>
              <a:rPr lang="en-GB" baseline="0" dirty="0" err="1"/>
              <a:t>Salmivalli</a:t>
            </a:r>
            <a:r>
              <a:rPr lang="en-GB" baseline="0" dirty="0"/>
              <a:t> et al The Participant Role Scale. In: Cowie, H. and Wallace, P. Peer Support in Action: From </a:t>
            </a:r>
            <a:r>
              <a:rPr lang="en-GB" baseline="0" dirty="0" err="1"/>
              <a:t>Bystanding</a:t>
            </a:r>
            <a:r>
              <a:rPr lang="en-GB" baseline="0" dirty="0"/>
              <a:t> to Standing By. © Sage 2000.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29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on the periphery</a:t>
            </a:r>
            <a:r>
              <a:rPr lang="en-US" baseline="0" dirty="0"/>
              <a:t> of the bullying incident is the group called ‘outsiders’. </a:t>
            </a:r>
            <a:r>
              <a:rPr lang="en-GB" dirty="0"/>
              <a:t>An ‘outsider’ stays removed from the bullying situation and either pretends not to notice or really isn’t aware of what is happening. The ‘outsider’ does nothing about the bullying.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Based on </a:t>
            </a:r>
            <a:r>
              <a:rPr lang="en-GB" baseline="0" dirty="0" err="1"/>
              <a:t>Salmivalli</a:t>
            </a:r>
            <a:r>
              <a:rPr lang="en-GB" baseline="0" dirty="0"/>
              <a:t> et al The Participant Role Scale. In: Cowie, H. and Wallace, P. Peer Support in Action: From </a:t>
            </a:r>
            <a:r>
              <a:rPr lang="en-GB" baseline="0" dirty="0" err="1"/>
              <a:t>Bystanding</a:t>
            </a:r>
            <a:r>
              <a:rPr lang="en-GB" baseline="0" dirty="0"/>
              <a:t> to Standing By. © Sage 2000.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66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is a round up of all the roles. 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Based on </a:t>
            </a:r>
            <a:r>
              <a:rPr lang="en-GB" baseline="0" dirty="0" err="1"/>
              <a:t>Salmivalli</a:t>
            </a:r>
            <a:r>
              <a:rPr lang="en-GB" baseline="0" dirty="0"/>
              <a:t> et al The Participant Role Scale. In: Cowie, H. and Wallace, P. Peer Support in Action: From </a:t>
            </a:r>
            <a:r>
              <a:rPr lang="en-GB" baseline="0" dirty="0" err="1"/>
              <a:t>Bystanding</a:t>
            </a:r>
            <a:r>
              <a:rPr lang="en-GB" baseline="0" dirty="0"/>
              <a:t> to Standing By. © Sage 2000.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44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D70A-8FCF-DC47-939D-669EA7E16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A26F7-F6D6-D045-AFBA-63BDF78E8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58453-CA61-1048-9AA6-2F7F547D8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428A3-29B1-3D49-88B5-4465433A7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E7D96-EA76-8142-822C-67B353DA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4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DC4BB-6F35-DB49-97D7-7F2A911C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644D1-0798-D945-B61A-EA64BBA22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4C592-621F-3045-8A9D-4FBCFC3A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8EFC5-7289-1F4D-9564-6B219E625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4FB36-0BF1-7448-9969-3F37A695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9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75FCD3-3CE1-DF47-ACED-20BB2A3C1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87480-0EBB-B64B-A795-0FB70B7EA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67557-51C1-EB4C-A535-A904E35F4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65BFA-5884-684D-ADC3-C12482E3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AEA4F-9725-2F43-8C8D-0DA5CF6FA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0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19B1-9622-CA4D-979A-07D789E06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9E90C-836F-F040-960A-008A26FE7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3A858-0FB6-534A-8FA0-0EC41B3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E8C6A-DB18-0848-A685-B748BE27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27AED-1164-694B-8D97-23CBC45E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9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AE42-D518-9349-81AC-C519C56F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4FE83-7235-0647-92B4-5AD4B7FDA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C5196-F189-2A4D-A328-BC75B552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4A05D-CCED-3D49-8103-85E6123B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9517D-5BB2-5E40-9A93-EC325648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2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4AB61-58FF-B743-BCEA-4C9CAA0D9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A0D47-133F-454A-972A-2BCA48146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BBC37-43ED-3848-8B71-03539E2CF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85BCD-2C06-F940-AA47-9E4F7A91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DC53F-2A92-FC41-BCE1-40AA24ACB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99657-FD7B-014D-B5FB-A9E7060E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4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97C18-2F75-E540-9881-B462DEB33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06376-01CD-364A-8B96-DF7C3E354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E1D7D-6B40-094E-AA4F-C244754BC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324A91-8E0B-9B42-BC9C-C82DD4F4C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FA89C9-F96E-0E45-A780-925E4430E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D2FEFA-C1DE-EC40-9278-E00E2E43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A1730F-3A7D-6745-9683-0EC58720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55B46F-8D86-8B49-AFE4-ED976E452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0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20850-5777-AF48-A420-173F1371C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29DE04-1C10-E348-961D-C3688D1A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8FA36-D709-FE46-B57A-72C3527B8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C9EEB-606C-454A-9AFE-85E4A434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0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C78280-23F2-0A47-B5EC-D596663AA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FC02C-1480-2D45-970A-9EE70A72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23E0B-1E21-B34E-B186-A6F3C9CC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3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06E7-B2A1-994F-9A23-1876F4B47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B661F-2988-4E43-9650-C6BC87D01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85FB4-167C-F844-B0DC-2531074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63F0E-8981-1041-8AE5-91A5CC757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0FDFA-3D18-6E46-86A2-28950F553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6F386-FA8F-1C4F-AA75-641C5C78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4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96D81-976B-384E-9D23-0538A906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B9F63-23C0-0C47-BA78-8E336B2135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EA90B-5B4E-9641-8FB0-A97DA807E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49649-A6B8-3641-A53E-D269FEF3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95262-E7FB-CC4E-9B10-97F7ED0F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9C3E7-CC1B-8B40-8127-2202409D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7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375D61-29EE-4640-8A3A-584D389C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013BA-A765-9E4A-BAB8-66128B8F5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D97D0-B7FE-2C44-A65E-8E2606908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B7C81-E105-C343-9A8A-2AB2E6F1A5E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E9940-0FF9-D248-8DD7-3A57D4BDF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33EA8-06A2-174B-841F-BE6068395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4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youtu.be/e8e7NRIk4A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50EEC8-21DA-0A4D-BFB7-D66F2E1424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5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298F4D-0C89-E04B-A97D-FE305500D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495" y="0"/>
            <a:ext cx="7151009" cy="1976967"/>
          </a:xfrm>
        </p:spPr>
        <p:txBody>
          <a:bodyPr rtlCol="0">
            <a:normAutofit/>
          </a:bodyPr>
          <a:lstStyle/>
          <a:p>
            <a:pPr defTabSz="914332">
              <a:defRPr/>
            </a:pP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Anti-Bullying Week 2020</a:t>
            </a:r>
            <a:b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Primary Lesson PPT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8E4D5-1A98-7644-91AE-8450F4B11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003" y="5985575"/>
            <a:ext cx="1785651" cy="569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51F8C6-5B5F-F64D-808E-7F497029E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100" y="1976967"/>
            <a:ext cx="4721797" cy="4008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C9961F-BFEF-AE44-B355-0BFAD150D0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322" b="28324"/>
          <a:stretch/>
        </p:blipFill>
        <p:spPr>
          <a:xfrm rot="10800000">
            <a:off x="9935111" y="-1"/>
            <a:ext cx="2256889" cy="27037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1AE094-647A-1443-B13E-6927759E0A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t="-9832" r="-21588" b="20086"/>
          <a:stretch/>
        </p:blipFill>
        <p:spPr>
          <a:xfrm>
            <a:off x="-3" y="3472542"/>
            <a:ext cx="2459987" cy="3385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7FAC67-13C9-F84C-A8D9-BFFCFBBAD5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192" t="55276" r="-12874" b="-45022"/>
          <a:stretch/>
        </p:blipFill>
        <p:spPr>
          <a:xfrm rot="16200000" flipH="1">
            <a:off x="340838" y="-340838"/>
            <a:ext cx="2703782" cy="338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19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6769101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United against bullying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957A8CE-29CA-D141-B72E-83D21ED32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922" y="1737360"/>
            <a:ext cx="8933070" cy="473963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rgbClr val="3C3C3C"/>
                </a:solidFill>
              </a:rPr>
              <a:t>We must stand united against bullying in order to make change. Do you agree/disagree? 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>
              <a:solidFill>
                <a:srgbClr val="3C3C3C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rgbClr val="3C3C3C"/>
                </a:solidFill>
              </a:rPr>
              <a:t>What changes do we need to make in order to unite against bullying?</a:t>
            </a:r>
            <a:endParaRPr lang="en-US" sz="3600" b="1" dirty="0">
              <a:solidFill>
                <a:srgbClr val="FFD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900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09033D-5C14-CC45-B66C-19F8853BC9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8D6111-8586-F947-BDA9-F9E640422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53" y="5864294"/>
            <a:ext cx="1175473" cy="847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2F5D82-0A35-1945-9630-1B4810381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979" y="6242542"/>
            <a:ext cx="1162221" cy="368920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356F26BA-6B9B-8B4D-86B8-B3E810EE6C9A}"/>
              </a:ext>
            </a:extLst>
          </p:cNvPr>
          <p:cNvSpPr txBox="1">
            <a:spLocks/>
          </p:cNvSpPr>
          <p:nvPr/>
        </p:nvSpPr>
        <p:spPr>
          <a:xfrm>
            <a:off x="2520495" y="2132788"/>
            <a:ext cx="7151009" cy="197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32">
              <a:defRPr/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What do we already do?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F10237-5CB0-45C4-901C-6217BF279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62"/>
            <a:ext cx="3381375" cy="2905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94C804-900C-4F11-9B61-A87AE361FE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042" y="4219010"/>
            <a:ext cx="34575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20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6769101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against bullying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957A8CE-29CA-D141-B72E-83D21ED32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922" y="2141909"/>
            <a:ext cx="9925878" cy="433509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3C3C3C"/>
                </a:solidFill>
              </a:rPr>
              <a:t>  Does it go beyond school / teachers /   students? </a:t>
            </a:r>
          </a:p>
          <a:p>
            <a:r>
              <a:rPr lang="en-US" sz="3600" dirty="0">
                <a:solidFill>
                  <a:srgbClr val="3C3C3C"/>
                </a:solidFill>
              </a:rPr>
              <a:t>  Are we all doing everything we can? </a:t>
            </a:r>
          </a:p>
          <a:p>
            <a:r>
              <a:rPr lang="en-US" sz="3600" dirty="0">
                <a:solidFill>
                  <a:srgbClr val="3C3C3C"/>
                </a:solidFill>
              </a:rPr>
              <a:t>  What more could we do?</a:t>
            </a:r>
            <a:endParaRPr lang="en-US" sz="3600" b="1" dirty="0">
              <a:solidFill>
                <a:srgbClr val="FFD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79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09033D-5C14-CC45-B66C-19F8853BC9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72DF50-D09E-4EA8-B66C-7E102381E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2"/>
            <a:ext cx="3381375" cy="2905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8D6111-8586-F947-BDA9-F9E640422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53" y="5864294"/>
            <a:ext cx="1175473" cy="847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2F5D82-0A35-1945-9630-1B4810381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979" y="6242542"/>
            <a:ext cx="1162221" cy="368920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356F26BA-6B9B-8B4D-86B8-B3E810EE6C9A}"/>
              </a:ext>
            </a:extLst>
          </p:cNvPr>
          <p:cNvSpPr txBox="1">
            <a:spLocks/>
          </p:cNvSpPr>
          <p:nvPr/>
        </p:nvSpPr>
        <p:spPr>
          <a:xfrm>
            <a:off x="2520495" y="2132788"/>
            <a:ext cx="7151009" cy="197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32">
              <a:defRPr/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What part will you play?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8BE687-7AF0-4818-B0E9-DC39B46B0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042" y="4219010"/>
            <a:ext cx="34575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62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F09095A9-72FB-4436-B2DB-5736F5B08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61" y="1059793"/>
            <a:ext cx="11145078" cy="56551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7560366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 slide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pic>
        <p:nvPicPr>
          <p:cNvPr id="19" name="Picture 18">
            <a:hlinkClick r:id="rId2"/>
            <a:extLst>
              <a:ext uri="{FF2B5EF4-FFF2-40B4-BE49-F238E27FC236}">
                <a16:creationId xmlns:a16="http://schemas.microsoft.com/office/drawing/2014/main" id="{D89E900C-68A0-CC46-AF8B-BD4234F31D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2726" y="2262043"/>
            <a:ext cx="3466548" cy="2333914"/>
          </a:xfrm>
          <a:prstGeom prst="rect">
            <a:avLst/>
          </a:prstGeo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FB35D78A-422D-40B0-8F66-90E534F7F9C1}"/>
              </a:ext>
            </a:extLst>
          </p:cNvPr>
          <p:cNvSpPr txBox="1"/>
          <p:nvPr/>
        </p:nvSpPr>
        <p:spPr>
          <a:xfrm>
            <a:off x="118295" y="2835011"/>
            <a:ext cx="3466549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0ABED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https://youtu.be/e8e7NRIk4AA</a:t>
            </a:r>
            <a:r>
              <a:rPr lang="en-GB" sz="2400" b="1" dirty="0">
                <a:solidFill>
                  <a:srgbClr val="0ABED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343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50EEC8-21DA-0A4D-BFB7-D66F2E1424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5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8E4D5-1A98-7644-91AE-8450F4B11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459" y="5985575"/>
            <a:ext cx="1785651" cy="5693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C9961F-BFEF-AE44-B355-0BFAD150D0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22" b="28324"/>
          <a:stretch/>
        </p:blipFill>
        <p:spPr>
          <a:xfrm rot="10800000">
            <a:off x="9935111" y="-1"/>
            <a:ext cx="2256889" cy="27037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1AE094-647A-1443-B13E-6927759E0A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-9832" r="-21588" b="20086"/>
          <a:stretch/>
        </p:blipFill>
        <p:spPr>
          <a:xfrm>
            <a:off x="-3" y="3472542"/>
            <a:ext cx="2459987" cy="3385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7FAC67-13C9-F84C-A8D9-BFFCFBBAD5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92" t="55276" r="-12874" b="-45022"/>
          <a:stretch/>
        </p:blipFill>
        <p:spPr>
          <a:xfrm rot="16200000" flipH="1">
            <a:off x="340838" y="-340838"/>
            <a:ext cx="2703782" cy="338545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9298F4D-0C89-E04B-A97D-FE305500D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982" y="1838537"/>
            <a:ext cx="9356036" cy="2572636"/>
          </a:xfrm>
        </p:spPr>
        <p:txBody>
          <a:bodyPr rtlCol="0">
            <a:normAutofit/>
          </a:bodyPr>
          <a:lstStyle/>
          <a:p>
            <a:pPr defTabSz="914332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watching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br>
              <a:rPr lang="en-US" sz="4000" b="1" dirty="0">
                <a:solidFill>
                  <a:srgbClr val="FFD2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FFD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</a:t>
            </a:r>
            <a:r>
              <a:rPr lang="en-US" sz="3200" b="1" dirty="0" err="1">
                <a:solidFill>
                  <a:srgbClr val="FFD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bullyingalliance.org.uk</a:t>
            </a:r>
            <a:endParaRPr lang="en-US" sz="3200" b="1" dirty="0">
              <a:solidFill>
                <a:srgbClr val="FFD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5D326F-1E13-B642-AD6A-39FB4F7729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2708" y="5366022"/>
            <a:ext cx="1754492" cy="126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18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4340087" cy="76358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Is this bullying?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957A8CE-29CA-D141-B72E-83D21ED32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329" y="1627084"/>
            <a:ext cx="9667463" cy="87267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3C3C3C"/>
                </a:solidFill>
              </a:rPr>
              <a:t>The ABA (Anti-Bullying Alliance) defines bullying as:</a:t>
            </a:r>
            <a:endParaRPr lang="en-US" b="1" dirty="0">
              <a:solidFill>
                <a:srgbClr val="FFD2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86B2EE-8803-754D-AE26-9FE3596323A3}"/>
              </a:ext>
            </a:extLst>
          </p:cNvPr>
          <p:cNvGrpSpPr/>
          <p:nvPr/>
        </p:nvGrpSpPr>
        <p:grpSpPr>
          <a:xfrm>
            <a:off x="1046922" y="2194961"/>
            <a:ext cx="10025270" cy="3864147"/>
            <a:chOff x="1828799" y="3399182"/>
            <a:chExt cx="10025270" cy="386414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07D5D95-EA64-0E46-B364-9D0EB984B5F2}"/>
                </a:ext>
              </a:extLst>
            </p:cNvPr>
            <p:cNvSpPr/>
            <p:nvPr/>
          </p:nvSpPr>
          <p:spPr>
            <a:xfrm>
              <a:off x="2034207" y="3591338"/>
              <a:ext cx="9667463" cy="3520729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96ACDEE-BB36-7B4B-88A6-35D561E4826B}"/>
                </a:ext>
              </a:extLst>
            </p:cNvPr>
            <p:cNvSpPr/>
            <p:nvPr/>
          </p:nvSpPr>
          <p:spPr>
            <a:xfrm>
              <a:off x="1828799" y="5103224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20C1626-A895-E341-889E-434093C0F8BE}"/>
                </a:ext>
              </a:extLst>
            </p:cNvPr>
            <p:cNvSpPr/>
            <p:nvPr/>
          </p:nvSpPr>
          <p:spPr>
            <a:xfrm>
              <a:off x="11549269" y="510322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AE45B63-32BB-A740-AB4F-135947EE7331}"/>
                </a:ext>
              </a:extLst>
            </p:cNvPr>
            <p:cNvSpPr/>
            <p:nvPr/>
          </p:nvSpPr>
          <p:spPr>
            <a:xfrm>
              <a:off x="6573077" y="3399182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B97C684-301D-1947-8EE4-A0EA1744684E}"/>
                </a:ext>
              </a:extLst>
            </p:cNvPr>
            <p:cNvSpPr/>
            <p:nvPr/>
          </p:nvSpPr>
          <p:spPr>
            <a:xfrm>
              <a:off x="6579704" y="6958529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AADDEF5-D6D6-224E-994E-5496E84AE435}"/>
              </a:ext>
            </a:extLst>
          </p:cNvPr>
          <p:cNvSpPr txBox="1">
            <a:spLocks/>
          </p:cNvSpPr>
          <p:nvPr/>
        </p:nvSpPr>
        <p:spPr>
          <a:xfrm>
            <a:off x="1668780" y="2825336"/>
            <a:ext cx="8946213" cy="2644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The repetitive, intentional hurting of one person or group by another person or group, where the relationship involves an imbalance of power.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Bullying can be physical, verbal or psychological. 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It can happen face-to-face or online.</a:t>
            </a:r>
          </a:p>
        </p:txBody>
      </p:sp>
    </p:spTree>
    <p:extLst>
      <p:ext uri="{BB962C8B-B14F-4D97-AF65-F5344CB8AC3E}">
        <p14:creationId xmlns:p14="http://schemas.microsoft.com/office/powerpoint/2010/main" val="177987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7327901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What is happening?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F861CC6-0D0B-E44F-9E1B-24E88918F1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00" y="1413668"/>
            <a:ext cx="9001000" cy="5274660"/>
          </a:xfrm>
          <a:prstGeom prst="rect">
            <a:avLst/>
          </a:prstGeom>
        </p:spPr>
      </p:pic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199ED12F-8279-E044-A143-EDDD79196D2C}"/>
              </a:ext>
            </a:extLst>
          </p:cNvPr>
          <p:cNvSpPr txBox="1">
            <a:spLocks/>
          </p:cNvSpPr>
          <p:nvPr/>
        </p:nvSpPr>
        <p:spPr>
          <a:xfrm>
            <a:off x="9462050" y="1857001"/>
            <a:ext cx="2080593" cy="4399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>
                <a:solidFill>
                  <a:srgbClr val="3C3C3C"/>
                </a:solidFill>
              </a:rPr>
              <a:t>What can you see in this picture?</a:t>
            </a:r>
          </a:p>
          <a:p>
            <a:r>
              <a:rPr lang="en-US" sz="2200" b="1" dirty="0">
                <a:solidFill>
                  <a:srgbClr val="3C3C3C"/>
                </a:solidFill>
              </a:rPr>
              <a:t>What do you think is happening here?</a:t>
            </a:r>
          </a:p>
          <a:p>
            <a:r>
              <a:rPr lang="en-US" sz="2200" b="1" dirty="0">
                <a:solidFill>
                  <a:srgbClr val="3C3C3C"/>
                </a:solidFill>
              </a:rPr>
              <a:t>How do you think the children in the picture are feeling?</a:t>
            </a:r>
          </a:p>
        </p:txBody>
      </p:sp>
    </p:spTree>
    <p:extLst>
      <p:ext uri="{BB962C8B-B14F-4D97-AF65-F5344CB8AC3E}">
        <p14:creationId xmlns:p14="http://schemas.microsoft.com/office/powerpoint/2010/main" val="2726835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16693"/>
            <a:ext cx="8887501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Bullying as a group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behaviour</a:t>
            </a:r>
            <a:endParaRPr lang="en-US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CE81BAC3-2AB7-A940-848E-FF7AB82800BA}"/>
              </a:ext>
            </a:extLst>
          </p:cNvPr>
          <p:cNvSpPr/>
          <p:nvPr/>
        </p:nvSpPr>
        <p:spPr>
          <a:xfrm>
            <a:off x="4144241" y="1323263"/>
            <a:ext cx="7054052" cy="5000307"/>
          </a:xfrm>
          <a:prstGeom prst="ellipse">
            <a:avLst/>
          </a:prstGeom>
          <a:noFill/>
          <a:ln w="38100">
            <a:solidFill>
              <a:srgbClr val="8255D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E172E72-8AF0-9F4B-B92D-3CCD04F46902}"/>
              </a:ext>
            </a:extLst>
          </p:cNvPr>
          <p:cNvSpPr>
            <a:spLocks noChangeAspect="1"/>
          </p:cNvSpPr>
          <p:nvPr/>
        </p:nvSpPr>
        <p:spPr>
          <a:xfrm>
            <a:off x="6871078" y="1746390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4" name="TextBox 6">
            <a:extLst>
              <a:ext uri="{FF2B5EF4-FFF2-40B4-BE49-F238E27FC236}">
                <a16:creationId xmlns:a16="http://schemas.microsoft.com/office/drawing/2014/main" id="{FB8BA357-4418-224E-A325-8983A4081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177" y="3411150"/>
            <a:ext cx="18621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‘Ringleader’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9483D6E-8782-4E4C-8C5B-969CDBB72780}"/>
              </a:ext>
            </a:extLst>
          </p:cNvPr>
          <p:cNvSpPr>
            <a:spLocks noChangeAspect="1"/>
          </p:cNvSpPr>
          <p:nvPr/>
        </p:nvSpPr>
        <p:spPr>
          <a:xfrm>
            <a:off x="4743931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8" name="TextBox 6">
            <a:extLst>
              <a:ext uri="{FF2B5EF4-FFF2-40B4-BE49-F238E27FC236}">
                <a16:creationId xmlns:a16="http://schemas.microsoft.com/office/drawing/2014/main" id="{B3730E50-B9FF-8E4E-B6B5-01C0DD1F5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832" y="3869304"/>
            <a:ext cx="1334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‘Target’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F5B581E1-E7B7-714F-B532-FBECADEBAF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1797" r="14580" b="11781"/>
          <a:stretch/>
        </p:blipFill>
        <p:spPr>
          <a:xfrm>
            <a:off x="4891195" y="2417259"/>
            <a:ext cx="1313650" cy="1309014"/>
          </a:xfrm>
          <a:prstGeom prst="ellipse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713B1BF-B184-7348-86CB-0C0D7459CE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11067" r="8831" b="1973"/>
          <a:stretch/>
        </p:blipFill>
        <p:spPr>
          <a:xfrm>
            <a:off x="7018342" y="1893654"/>
            <a:ext cx="1315023" cy="1309014"/>
          </a:xfrm>
          <a:prstGeom prst="ellipse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588C7B7-8D70-7447-9B12-E18C4D2EDEF7}"/>
              </a:ext>
            </a:extLst>
          </p:cNvPr>
          <p:cNvSpPr/>
          <p:nvPr/>
        </p:nvSpPr>
        <p:spPr>
          <a:xfrm>
            <a:off x="501977" y="2629168"/>
            <a:ext cx="35472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8255DC"/>
                </a:solidFill>
                <a:cs typeface="Arial" panose="020B0604020202020204" pitchFamily="34" charset="0"/>
              </a:rPr>
              <a:t>The ringleader (Bully)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Initiating and leading the bullying but not always the person ‘doing’ the bullying. </a:t>
            </a:r>
          </a:p>
          <a:p>
            <a:endParaRPr lang="en-GB" sz="24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rgbClr val="8255DC"/>
                </a:solidFill>
                <a:cs typeface="Arial" panose="020B0604020202020204" pitchFamily="34" charset="0"/>
              </a:rPr>
              <a:t>The target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The person at whom the bullying is aimed.</a:t>
            </a:r>
          </a:p>
        </p:txBody>
      </p:sp>
    </p:spTree>
    <p:extLst>
      <p:ext uri="{BB962C8B-B14F-4D97-AF65-F5344CB8AC3E}">
        <p14:creationId xmlns:p14="http://schemas.microsoft.com/office/powerpoint/2010/main" val="469453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16693"/>
            <a:ext cx="8887501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Bullying as a group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behaviour</a:t>
            </a:r>
            <a:endParaRPr lang="en-US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CE81BAC3-2AB7-A940-848E-FF7AB82800BA}"/>
              </a:ext>
            </a:extLst>
          </p:cNvPr>
          <p:cNvSpPr/>
          <p:nvPr/>
        </p:nvSpPr>
        <p:spPr>
          <a:xfrm>
            <a:off x="4144241" y="1323263"/>
            <a:ext cx="7054052" cy="5000307"/>
          </a:xfrm>
          <a:prstGeom prst="ellipse">
            <a:avLst/>
          </a:prstGeom>
          <a:noFill/>
          <a:ln w="38100">
            <a:solidFill>
              <a:srgbClr val="8255D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E172E72-8AF0-9F4B-B92D-3CCD04F46902}"/>
              </a:ext>
            </a:extLst>
          </p:cNvPr>
          <p:cNvSpPr>
            <a:spLocks noChangeAspect="1"/>
          </p:cNvSpPr>
          <p:nvPr/>
        </p:nvSpPr>
        <p:spPr>
          <a:xfrm>
            <a:off x="6871078" y="1746390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4" name="TextBox 6">
            <a:extLst>
              <a:ext uri="{FF2B5EF4-FFF2-40B4-BE49-F238E27FC236}">
                <a16:creationId xmlns:a16="http://schemas.microsoft.com/office/drawing/2014/main" id="{FB8BA357-4418-224E-A325-8983A4081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177" y="3411150"/>
            <a:ext cx="18621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‘Ringleader’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320806A-38D0-C84F-858F-FDE2C64EB418}"/>
              </a:ext>
            </a:extLst>
          </p:cNvPr>
          <p:cNvSpPr>
            <a:spLocks noChangeAspect="1"/>
          </p:cNvSpPr>
          <p:nvPr/>
        </p:nvSpPr>
        <p:spPr>
          <a:xfrm>
            <a:off x="8965500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6" name="TextBox 6">
            <a:extLst>
              <a:ext uri="{FF2B5EF4-FFF2-40B4-BE49-F238E27FC236}">
                <a16:creationId xmlns:a16="http://schemas.microsoft.com/office/drawing/2014/main" id="{E76F7FF4-3BA0-1A44-AFEB-D618360FA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7324" y="3902030"/>
            <a:ext cx="17864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‘Reinforcer’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9483D6E-8782-4E4C-8C5B-969CDBB72780}"/>
              </a:ext>
            </a:extLst>
          </p:cNvPr>
          <p:cNvSpPr>
            <a:spLocks noChangeAspect="1"/>
          </p:cNvSpPr>
          <p:nvPr/>
        </p:nvSpPr>
        <p:spPr>
          <a:xfrm>
            <a:off x="4743931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8" name="TextBox 6">
            <a:extLst>
              <a:ext uri="{FF2B5EF4-FFF2-40B4-BE49-F238E27FC236}">
                <a16:creationId xmlns:a16="http://schemas.microsoft.com/office/drawing/2014/main" id="{B3730E50-B9FF-8E4E-B6B5-01C0DD1F5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832" y="3869304"/>
            <a:ext cx="1334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‘Target’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F5B581E1-E7B7-714F-B532-FBECADEBAF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1797" r="14580" b="11781"/>
          <a:stretch/>
        </p:blipFill>
        <p:spPr>
          <a:xfrm>
            <a:off x="4891195" y="2417259"/>
            <a:ext cx="1313650" cy="1309014"/>
          </a:xfrm>
          <a:prstGeom prst="ellipse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713B1BF-B184-7348-86CB-0C0D7459CE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11067" r="8831" b="1973"/>
          <a:stretch/>
        </p:blipFill>
        <p:spPr>
          <a:xfrm>
            <a:off x="7018342" y="1893654"/>
            <a:ext cx="1315023" cy="1309014"/>
          </a:xfrm>
          <a:prstGeom prst="ellipse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324BA47-44CA-0441-B79F-0427BEFA06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9051" r="9049" b="8000"/>
          <a:stretch/>
        </p:blipFill>
        <p:spPr>
          <a:xfrm>
            <a:off x="9112764" y="2417259"/>
            <a:ext cx="1305589" cy="1309014"/>
          </a:xfrm>
          <a:prstGeom prst="ellipse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588C7B7-8D70-7447-9B12-E18C4D2EDEF7}"/>
              </a:ext>
            </a:extLst>
          </p:cNvPr>
          <p:cNvSpPr/>
          <p:nvPr/>
        </p:nvSpPr>
        <p:spPr>
          <a:xfrm>
            <a:off x="501977" y="3428979"/>
            <a:ext cx="35472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8255DC"/>
                </a:solidFill>
                <a:cs typeface="Arial" panose="020B0604020202020204" pitchFamily="34" charset="0"/>
              </a:rPr>
              <a:t>Reinforcer(s)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Supports the bullying, might laugh or encourage other people to ‘collude’ with what is going on.</a:t>
            </a:r>
          </a:p>
        </p:txBody>
      </p:sp>
    </p:spTree>
    <p:extLst>
      <p:ext uri="{BB962C8B-B14F-4D97-AF65-F5344CB8AC3E}">
        <p14:creationId xmlns:p14="http://schemas.microsoft.com/office/powerpoint/2010/main" val="3024467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16693"/>
            <a:ext cx="8887501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Bullying as a group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behaviour</a:t>
            </a:r>
            <a:endParaRPr lang="en-US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CE81BAC3-2AB7-A940-848E-FF7AB82800BA}"/>
              </a:ext>
            </a:extLst>
          </p:cNvPr>
          <p:cNvSpPr/>
          <p:nvPr/>
        </p:nvSpPr>
        <p:spPr>
          <a:xfrm>
            <a:off x="4144241" y="1323263"/>
            <a:ext cx="7054052" cy="5000307"/>
          </a:xfrm>
          <a:prstGeom prst="ellipse">
            <a:avLst/>
          </a:prstGeom>
          <a:noFill/>
          <a:ln w="38100">
            <a:solidFill>
              <a:srgbClr val="8255D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E172E72-8AF0-9F4B-B92D-3CCD04F46902}"/>
              </a:ext>
            </a:extLst>
          </p:cNvPr>
          <p:cNvSpPr>
            <a:spLocks noChangeAspect="1"/>
          </p:cNvSpPr>
          <p:nvPr/>
        </p:nvSpPr>
        <p:spPr>
          <a:xfrm>
            <a:off x="6871078" y="1746390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4" name="TextBox 6">
            <a:extLst>
              <a:ext uri="{FF2B5EF4-FFF2-40B4-BE49-F238E27FC236}">
                <a16:creationId xmlns:a16="http://schemas.microsoft.com/office/drawing/2014/main" id="{FB8BA357-4418-224E-A325-8983A4081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177" y="3411150"/>
            <a:ext cx="18621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‘Ringleader’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320806A-38D0-C84F-858F-FDE2C64EB418}"/>
              </a:ext>
            </a:extLst>
          </p:cNvPr>
          <p:cNvSpPr>
            <a:spLocks noChangeAspect="1"/>
          </p:cNvSpPr>
          <p:nvPr/>
        </p:nvSpPr>
        <p:spPr>
          <a:xfrm>
            <a:off x="8965500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6" name="TextBox 6">
            <a:extLst>
              <a:ext uri="{FF2B5EF4-FFF2-40B4-BE49-F238E27FC236}">
                <a16:creationId xmlns:a16="http://schemas.microsoft.com/office/drawing/2014/main" id="{E76F7FF4-3BA0-1A44-AFEB-D618360FA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7324" y="3902030"/>
            <a:ext cx="17864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‘Reinforcer’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9483D6E-8782-4E4C-8C5B-969CDBB72780}"/>
              </a:ext>
            </a:extLst>
          </p:cNvPr>
          <p:cNvSpPr>
            <a:spLocks noChangeAspect="1"/>
          </p:cNvSpPr>
          <p:nvPr/>
        </p:nvSpPr>
        <p:spPr>
          <a:xfrm>
            <a:off x="4743931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8" name="TextBox 6">
            <a:extLst>
              <a:ext uri="{FF2B5EF4-FFF2-40B4-BE49-F238E27FC236}">
                <a16:creationId xmlns:a16="http://schemas.microsoft.com/office/drawing/2014/main" id="{B3730E50-B9FF-8E4E-B6B5-01C0DD1F5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832" y="3869304"/>
            <a:ext cx="1334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‘Target’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E18FE07-29AB-524D-AC10-7F92B08DC406}"/>
              </a:ext>
            </a:extLst>
          </p:cNvPr>
          <p:cNvSpPr>
            <a:spLocks noChangeAspect="1"/>
          </p:cNvSpPr>
          <p:nvPr/>
        </p:nvSpPr>
        <p:spPr>
          <a:xfrm>
            <a:off x="7787388" y="4004439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1" name="TextBox 6">
            <a:extLst>
              <a:ext uri="{FF2B5EF4-FFF2-40B4-BE49-F238E27FC236}">
                <a16:creationId xmlns:a16="http://schemas.microsoft.com/office/drawing/2014/main" id="{A717D4CB-16CC-9742-A6FB-E506DC882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7388" y="5610527"/>
            <a:ext cx="15759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‘Assistant’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D425E7F2-A4D6-774F-AD49-270C346F80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0" t="11708" r="17601" b="17691"/>
          <a:stretch/>
        </p:blipFill>
        <p:spPr>
          <a:xfrm>
            <a:off x="7931379" y="4151703"/>
            <a:ext cx="1309609" cy="1309014"/>
          </a:xfrm>
          <a:prstGeom prst="ellipse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5B581E1-E7B7-714F-B532-FBECADEBAF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1797" r="14580" b="11781"/>
          <a:stretch/>
        </p:blipFill>
        <p:spPr>
          <a:xfrm>
            <a:off x="4891195" y="2417259"/>
            <a:ext cx="1313650" cy="1309014"/>
          </a:xfrm>
          <a:prstGeom prst="ellipse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713B1BF-B184-7348-86CB-0C0D7459CE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11067" r="8831" b="1973"/>
          <a:stretch/>
        </p:blipFill>
        <p:spPr>
          <a:xfrm>
            <a:off x="7018342" y="1893654"/>
            <a:ext cx="1315023" cy="1309014"/>
          </a:xfrm>
          <a:prstGeom prst="ellipse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324BA47-44CA-0441-B79F-0427BEFA06A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9051" r="9049" b="8000"/>
          <a:stretch/>
        </p:blipFill>
        <p:spPr>
          <a:xfrm>
            <a:off x="9112764" y="2417259"/>
            <a:ext cx="1305589" cy="1309014"/>
          </a:xfrm>
          <a:prstGeom prst="ellipse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588C7B7-8D70-7447-9B12-E18C4D2EDEF7}"/>
              </a:ext>
            </a:extLst>
          </p:cNvPr>
          <p:cNvSpPr/>
          <p:nvPr/>
        </p:nvSpPr>
        <p:spPr>
          <a:xfrm>
            <a:off x="501977" y="3546138"/>
            <a:ext cx="32627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8255DC"/>
                </a:solidFill>
                <a:cs typeface="Arial" panose="020B0604020202020204" pitchFamily="34" charset="0"/>
              </a:rPr>
              <a:t>Assistant(s)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Actively involved in ‘doing’ the bullying.</a:t>
            </a:r>
          </a:p>
        </p:txBody>
      </p:sp>
    </p:spTree>
    <p:extLst>
      <p:ext uri="{BB962C8B-B14F-4D97-AF65-F5344CB8AC3E}">
        <p14:creationId xmlns:p14="http://schemas.microsoft.com/office/powerpoint/2010/main" val="3653095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16693"/>
            <a:ext cx="8887501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Bullying as a group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behaviour</a:t>
            </a:r>
            <a:endParaRPr lang="en-US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CE81BAC3-2AB7-A940-848E-FF7AB82800BA}"/>
              </a:ext>
            </a:extLst>
          </p:cNvPr>
          <p:cNvSpPr/>
          <p:nvPr/>
        </p:nvSpPr>
        <p:spPr>
          <a:xfrm>
            <a:off x="4144241" y="1323263"/>
            <a:ext cx="7054052" cy="5000307"/>
          </a:xfrm>
          <a:prstGeom prst="ellipse">
            <a:avLst/>
          </a:prstGeom>
          <a:noFill/>
          <a:ln w="38100">
            <a:solidFill>
              <a:srgbClr val="8255D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E172E72-8AF0-9F4B-B92D-3CCD04F46902}"/>
              </a:ext>
            </a:extLst>
          </p:cNvPr>
          <p:cNvSpPr>
            <a:spLocks noChangeAspect="1"/>
          </p:cNvSpPr>
          <p:nvPr/>
        </p:nvSpPr>
        <p:spPr>
          <a:xfrm>
            <a:off x="6871078" y="1746390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4" name="TextBox 6">
            <a:extLst>
              <a:ext uri="{FF2B5EF4-FFF2-40B4-BE49-F238E27FC236}">
                <a16:creationId xmlns:a16="http://schemas.microsoft.com/office/drawing/2014/main" id="{FB8BA357-4418-224E-A325-8983A4081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177" y="3411150"/>
            <a:ext cx="18621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‘Ringleader’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320806A-38D0-C84F-858F-FDE2C64EB418}"/>
              </a:ext>
            </a:extLst>
          </p:cNvPr>
          <p:cNvSpPr>
            <a:spLocks noChangeAspect="1"/>
          </p:cNvSpPr>
          <p:nvPr/>
        </p:nvSpPr>
        <p:spPr>
          <a:xfrm>
            <a:off x="8965500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6" name="TextBox 6">
            <a:extLst>
              <a:ext uri="{FF2B5EF4-FFF2-40B4-BE49-F238E27FC236}">
                <a16:creationId xmlns:a16="http://schemas.microsoft.com/office/drawing/2014/main" id="{E76F7FF4-3BA0-1A44-AFEB-D618360FA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7324" y="3902030"/>
            <a:ext cx="17864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‘Reinforcer’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9483D6E-8782-4E4C-8C5B-969CDBB72780}"/>
              </a:ext>
            </a:extLst>
          </p:cNvPr>
          <p:cNvSpPr>
            <a:spLocks noChangeAspect="1"/>
          </p:cNvSpPr>
          <p:nvPr/>
        </p:nvSpPr>
        <p:spPr>
          <a:xfrm>
            <a:off x="4743931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8" name="TextBox 6">
            <a:extLst>
              <a:ext uri="{FF2B5EF4-FFF2-40B4-BE49-F238E27FC236}">
                <a16:creationId xmlns:a16="http://schemas.microsoft.com/office/drawing/2014/main" id="{B3730E50-B9FF-8E4E-B6B5-01C0DD1F5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832" y="3869304"/>
            <a:ext cx="1334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‘Target’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E19B1DC-81E9-1B40-B234-E4C65507AC87}"/>
              </a:ext>
            </a:extLst>
          </p:cNvPr>
          <p:cNvSpPr>
            <a:spLocks noChangeAspect="1"/>
          </p:cNvSpPr>
          <p:nvPr/>
        </p:nvSpPr>
        <p:spPr>
          <a:xfrm>
            <a:off x="5856592" y="4004439"/>
            <a:ext cx="1603542" cy="1603542"/>
          </a:xfrm>
          <a:prstGeom prst="ellipse">
            <a:avLst/>
          </a:prstGeom>
          <a:solidFill>
            <a:srgbClr val="E00D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E18FE07-29AB-524D-AC10-7F92B08DC406}"/>
              </a:ext>
            </a:extLst>
          </p:cNvPr>
          <p:cNvSpPr>
            <a:spLocks noChangeAspect="1"/>
          </p:cNvSpPr>
          <p:nvPr/>
        </p:nvSpPr>
        <p:spPr>
          <a:xfrm>
            <a:off x="7787388" y="4004439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1" name="TextBox 6">
            <a:extLst>
              <a:ext uri="{FF2B5EF4-FFF2-40B4-BE49-F238E27FC236}">
                <a16:creationId xmlns:a16="http://schemas.microsoft.com/office/drawing/2014/main" id="{A717D4CB-16CC-9742-A6FB-E506DC882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7388" y="5610527"/>
            <a:ext cx="15759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‘Assistant’</a:t>
            </a:r>
          </a:p>
        </p:txBody>
      </p:sp>
      <p:sp>
        <p:nvSpPr>
          <p:cNvPr id="72" name="TextBox 6">
            <a:extLst>
              <a:ext uri="{FF2B5EF4-FFF2-40B4-BE49-F238E27FC236}">
                <a16:creationId xmlns:a16="http://schemas.microsoft.com/office/drawing/2014/main" id="{32426F80-5157-3B4D-8626-DBD2538E8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142" y="5603748"/>
            <a:ext cx="16792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‘Defender’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F3B2D5A7-B091-594A-B327-3B66D1A4D1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3" t="6312" r="11538" b="13679"/>
          <a:stretch/>
        </p:blipFill>
        <p:spPr>
          <a:xfrm>
            <a:off x="6010402" y="4151630"/>
            <a:ext cx="1309160" cy="1309159"/>
          </a:xfrm>
          <a:prstGeom prst="ellipse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D425E7F2-A4D6-774F-AD49-270C346F80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0" t="11708" r="17601" b="17691"/>
          <a:stretch/>
        </p:blipFill>
        <p:spPr>
          <a:xfrm>
            <a:off x="7931379" y="4151703"/>
            <a:ext cx="1309609" cy="1309014"/>
          </a:xfrm>
          <a:prstGeom prst="ellipse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5B581E1-E7B7-714F-B532-FBECADEBAFF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1797" r="14580" b="11781"/>
          <a:stretch/>
        </p:blipFill>
        <p:spPr>
          <a:xfrm>
            <a:off x="4891195" y="2417259"/>
            <a:ext cx="1313650" cy="1309014"/>
          </a:xfrm>
          <a:prstGeom prst="ellipse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713B1BF-B184-7348-86CB-0C0D7459CE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11067" r="8831" b="1973"/>
          <a:stretch/>
        </p:blipFill>
        <p:spPr>
          <a:xfrm>
            <a:off x="7018342" y="1893654"/>
            <a:ext cx="1315023" cy="1309014"/>
          </a:xfrm>
          <a:prstGeom prst="ellipse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324BA47-44CA-0441-B79F-0427BEFA06A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9051" r="9049" b="8000"/>
          <a:stretch/>
        </p:blipFill>
        <p:spPr>
          <a:xfrm>
            <a:off x="9112764" y="2417259"/>
            <a:ext cx="1305589" cy="1309014"/>
          </a:xfrm>
          <a:prstGeom prst="ellipse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588C7B7-8D70-7447-9B12-E18C4D2EDEF7}"/>
              </a:ext>
            </a:extLst>
          </p:cNvPr>
          <p:cNvSpPr/>
          <p:nvPr/>
        </p:nvSpPr>
        <p:spPr>
          <a:xfrm>
            <a:off x="412938" y="2136317"/>
            <a:ext cx="3249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8255DC"/>
                </a:solidFill>
                <a:cs typeface="Arial" panose="020B0604020202020204" pitchFamily="34" charset="0"/>
              </a:rPr>
              <a:t>Defender(s)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Stands up for someone being bullied. Knows that bullying is wrong and feels confident enough to do something about it. This might involve talking to an adult in school.</a:t>
            </a:r>
          </a:p>
        </p:txBody>
      </p:sp>
    </p:spTree>
    <p:extLst>
      <p:ext uri="{BB962C8B-B14F-4D97-AF65-F5344CB8AC3E}">
        <p14:creationId xmlns:p14="http://schemas.microsoft.com/office/powerpoint/2010/main" val="208977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16693"/>
            <a:ext cx="8887501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Bullying as a group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behaviour</a:t>
            </a:r>
            <a:endParaRPr lang="en-US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CE81BAC3-2AB7-A940-848E-FF7AB82800BA}"/>
              </a:ext>
            </a:extLst>
          </p:cNvPr>
          <p:cNvSpPr/>
          <p:nvPr/>
        </p:nvSpPr>
        <p:spPr>
          <a:xfrm>
            <a:off x="4144241" y="1323263"/>
            <a:ext cx="7054052" cy="5000307"/>
          </a:xfrm>
          <a:prstGeom prst="ellipse">
            <a:avLst/>
          </a:prstGeom>
          <a:noFill/>
          <a:ln w="38100">
            <a:solidFill>
              <a:srgbClr val="8255D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9203E7F-EDAC-754B-9314-7D6FB61A1971}"/>
              </a:ext>
            </a:extLst>
          </p:cNvPr>
          <p:cNvSpPr/>
          <p:nvPr/>
        </p:nvSpPr>
        <p:spPr>
          <a:xfrm>
            <a:off x="2305892" y="3022678"/>
            <a:ext cx="1658905" cy="1658905"/>
          </a:xfrm>
          <a:prstGeom prst="ellipse">
            <a:avLst/>
          </a:prstGeom>
          <a:solidFill>
            <a:srgbClr val="FFD2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1B3B677-C085-1449-8C6D-F0A1940AF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255" y="4681849"/>
            <a:ext cx="16589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42950">
              <a:spcBef>
                <a:spcPct val="0"/>
              </a:spcBef>
              <a:buNone/>
              <a:defRPr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‘Outsider’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E172E72-8AF0-9F4B-B92D-3CCD04F46902}"/>
              </a:ext>
            </a:extLst>
          </p:cNvPr>
          <p:cNvSpPr>
            <a:spLocks noChangeAspect="1"/>
          </p:cNvSpPr>
          <p:nvPr/>
        </p:nvSpPr>
        <p:spPr>
          <a:xfrm>
            <a:off x="6871078" y="1746390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4" name="TextBox 6">
            <a:extLst>
              <a:ext uri="{FF2B5EF4-FFF2-40B4-BE49-F238E27FC236}">
                <a16:creationId xmlns:a16="http://schemas.microsoft.com/office/drawing/2014/main" id="{FB8BA357-4418-224E-A325-8983A4081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177" y="3411150"/>
            <a:ext cx="18621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‘Ringleader’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320806A-38D0-C84F-858F-FDE2C64EB418}"/>
              </a:ext>
            </a:extLst>
          </p:cNvPr>
          <p:cNvSpPr>
            <a:spLocks noChangeAspect="1"/>
          </p:cNvSpPr>
          <p:nvPr/>
        </p:nvSpPr>
        <p:spPr>
          <a:xfrm>
            <a:off x="8965500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6" name="TextBox 6">
            <a:extLst>
              <a:ext uri="{FF2B5EF4-FFF2-40B4-BE49-F238E27FC236}">
                <a16:creationId xmlns:a16="http://schemas.microsoft.com/office/drawing/2014/main" id="{E76F7FF4-3BA0-1A44-AFEB-D618360FA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7324" y="3902030"/>
            <a:ext cx="17864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‘Reinforcer’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9483D6E-8782-4E4C-8C5B-969CDBB72780}"/>
              </a:ext>
            </a:extLst>
          </p:cNvPr>
          <p:cNvSpPr>
            <a:spLocks noChangeAspect="1"/>
          </p:cNvSpPr>
          <p:nvPr/>
        </p:nvSpPr>
        <p:spPr>
          <a:xfrm>
            <a:off x="4743931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8" name="TextBox 6">
            <a:extLst>
              <a:ext uri="{FF2B5EF4-FFF2-40B4-BE49-F238E27FC236}">
                <a16:creationId xmlns:a16="http://schemas.microsoft.com/office/drawing/2014/main" id="{B3730E50-B9FF-8E4E-B6B5-01C0DD1F5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832" y="3869304"/>
            <a:ext cx="1334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‘Target’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E19B1DC-81E9-1B40-B234-E4C65507AC87}"/>
              </a:ext>
            </a:extLst>
          </p:cNvPr>
          <p:cNvSpPr>
            <a:spLocks noChangeAspect="1"/>
          </p:cNvSpPr>
          <p:nvPr/>
        </p:nvSpPr>
        <p:spPr>
          <a:xfrm>
            <a:off x="5856592" y="4004439"/>
            <a:ext cx="1603542" cy="1603542"/>
          </a:xfrm>
          <a:prstGeom prst="ellipse">
            <a:avLst/>
          </a:prstGeom>
          <a:solidFill>
            <a:srgbClr val="E00D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E18FE07-29AB-524D-AC10-7F92B08DC406}"/>
              </a:ext>
            </a:extLst>
          </p:cNvPr>
          <p:cNvSpPr>
            <a:spLocks noChangeAspect="1"/>
          </p:cNvSpPr>
          <p:nvPr/>
        </p:nvSpPr>
        <p:spPr>
          <a:xfrm>
            <a:off x="7787388" y="4004439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1" name="TextBox 6">
            <a:extLst>
              <a:ext uri="{FF2B5EF4-FFF2-40B4-BE49-F238E27FC236}">
                <a16:creationId xmlns:a16="http://schemas.microsoft.com/office/drawing/2014/main" id="{A717D4CB-16CC-9742-A6FB-E506DC882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7388" y="5610527"/>
            <a:ext cx="15759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‘Assistant’</a:t>
            </a:r>
          </a:p>
        </p:txBody>
      </p:sp>
      <p:sp>
        <p:nvSpPr>
          <p:cNvPr id="72" name="TextBox 6">
            <a:extLst>
              <a:ext uri="{FF2B5EF4-FFF2-40B4-BE49-F238E27FC236}">
                <a16:creationId xmlns:a16="http://schemas.microsoft.com/office/drawing/2014/main" id="{32426F80-5157-3B4D-8626-DBD2538E8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142" y="5603748"/>
            <a:ext cx="16792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‘Defender’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F3B2D5A7-B091-594A-B327-3B66D1A4D1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3" t="6312" r="11538" b="13679"/>
          <a:stretch/>
        </p:blipFill>
        <p:spPr>
          <a:xfrm>
            <a:off x="6010402" y="4151630"/>
            <a:ext cx="1309160" cy="1309159"/>
          </a:xfrm>
          <a:prstGeom prst="ellipse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D425E7F2-A4D6-774F-AD49-270C346F80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0" t="11708" r="17601" b="17691"/>
          <a:stretch/>
        </p:blipFill>
        <p:spPr>
          <a:xfrm>
            <a:off x="7931379" y="4151703"/>
            <a:ext cx="1309609" cy="1309014"/>
          </a:xfrm>
          <a:prstGeom prst="ellipse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CAA6FF0-0D73-104B-8787-AADE1F44943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0" t="13120" r="11004" b="6077"/>
          <a:stretch/>
        </p:blipFill>
        <p:spPr>
          <a:xfrm>
            <a:off x="2485882" y="3202668"/>
            <a:ext cx="1309723" cy="1309014"/>
          </a:xfrm>
          <a:prstGeom prst="ellipse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5B581E1-E7B7-714F-B532-FBECADEBAF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1797" r="14580" b="11781"/>
          <a:stretch/>
        </p:blipFill>
        <p:spPr>
          <a:xfrm>
            <a:off x="4891195" y="2417259"/>
            <a:ext cx="1313650" cy="1309014"/>
          </a:xfrm>
          <a:prstGeom prst="ellipse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713B1BF-B184-7348-86CB-0C0D7459CEB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11067" r="8831" b="1973"/>
          <a:stretch/>
        </p:blipFill>
        <p:spPr>
          <a:xfrm>
            <a:off x="7018342" y="1893654"/>
            <a:ext cx="1315023" cy="1309014"/>
          </a:xfrm>
          <a:prstGeom prst="ellipse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324BA47-44CA-0441-B79F-0427BEFA06A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9051" r="9049" b="8000"/>
          <a:stretch/>
        </p:blipFill>
        <p:spPr>
          <a:xfrm>
            <a:off x="9112764" y="2417259"/>
            <a:ext cx="1305589" cy="1309014"/>
          </a:xfrm>
          <a:prstGeom prst="ellipse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588C7B7-8D70-7447-9B12-E18C4D2EDEF7}"/>
              </a:ext>
            </a:extLst>
          </p:cNvPr>
          <p:cNvSpPr/>
          <p:nvPr/>
        </p:nvSpPr>
        <p:spPr>
          <a:xfrm>
            <a:off x="501977" y="5364306"/>
            <a:ext cx="40917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8255DC"/>
                </a:solidFill>
                <a:cs typeface="Arial" panose="020B0604020202020204" pitchFamily="34" charset="0"/>
              </a:rPr>
              <a:t>Outsider(s) </a:t>
            </a:r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Ignores any bullying and doesn’t want to get involved. </a:t>
            </a:r>
          </a:p>
        </p:txBody>
      </p:sp>
    </p:spTree>
    <p:extLst>
      <p:ext uri="{BB962C8B-B14F-4D97-AF65-F5344CB8AC3E}">
        <p14:creationId xmlns:p14="http://schemas.microsoft.com/office/powerpoint/2010/main" val="1740034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00" y="216693"/>
            <a:ext cx="9455390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Bullying as a group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behaviour</a:t>
            </a:r>
            <a:endParaRPr lang="en-US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0856" y="366509"/>
            <a:ext cx="1313233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8A569F6-B8E2-AC48-8494-2A90A4681696}"/>
              </a:ext>
            </a:extLst>
          </p:cNvPr>
          <p:cNvGrpSpPr/>
          <p:nvPr/>
        </p:nvGrpSpPr>
        <p:grpSpPr>
          <a:xfrm>
            <a:off x="3909060" y="2054122"/>
            <a:ext cx="8237220" cy="4311256"/>
            <a:chOff x="2305892" y="1323263"/>
            <a:chExt cx="8892401" cy="5129502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E81BAC3-2AB7-A940-848E-FF7AB82800BA}"/>
                </a:ext>
              </a:extLst>
            </p:cNvPr>
            <p:cNvSpPr/>
            <p:nvPr/>
          </p:nvSpPr>
          <p:spPr>
            <a:xfrm>
              <a:off x="4144241" y="1323263"/>
              <a:ext cx="7054052" cy="5000307"/>
            </a:xfrm>
            <a:prstGeom prst="ellipse">
              <a:avLst/>
            </a:prstGeom>
            <a:noFill/>
            <a:ln w="38100">
              <a:solidFill>
                <a:srgbClr val="8255D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42950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9203E7F-EDAC-754B-9314-7D6FB61A1971}"/>
                </a:ext>
              </a:extLst>
            </p:cNvPr>
            <p:cNvSpPr/>
            <p:nvPr/>
          </p:nvSpPr>
          <p:spPr>
            <a:xfrm>
              <a:off x="2305892" y="3022678"/>
              <a:ext cx="1658905" cy="1658905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1B3B677-C085-1449-8C6D-F0A1940AF2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2255" y="4681849"/>
              <a:ext cx="1658905" cy="47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742950">
                <a:spcBef>
                  <a:spcPct val="0"/>
                </a:spcBef>
                <a:buNone/>
                <a:defRPr/>
              </a:pP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‘Outsider’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E172E72-8AF0-9F4B-B92D-3CCD04F469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1078" y="1746390"/>
              <a:ext cx="1603542" cy="1603542"/>
            </a:xfrm>
            <a:prstGeom prst="ellipse">
              <a:avLst/>
            </a:prstGeom>
            <a:solidFill>
              <a:srgbClr val="0ABED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64" name="TextBox 6">
              <a:extLst>
                <a:ext uri="{FF2B5EF4-FFF2-40B4-BE49-F238E27FC236}">
                  <a16:creationId xmlns:a16="http://schemas.microsoft.com/office/drawing/2014/main" id="{FB8BA357-4418-224E-A325-8983A4081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0177" y="3411150"/>
              <a:ext cx="1862181" cy="84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>
                <a:spcBef>
                  <a:spcPct val="0"/>
                </a:spcBef>
                <a:buNone/>
              </a:pP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‘Ringleader’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320806A-38D0-C84F-858F-FDE2C64EB4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65500" y="2269995"/>
              <a:ext cx="1603542" cy="1603542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66" name="TextBox 6">
              <a:extLst>
                <a:ext uri="{FF2B5EF4-FFF2-40B4-BE49-F238E27FC236}">
                  <a16:creationId xmlns:a16="http://schemas.microsoft.com/office/drawing/2014/main" id="{E76F7FF4-3BA0-1A44-AFEB-D618360FA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7324" y="3902029"/>
              <a:ext cx="1786491" cy="84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>
                <a:spcBef>
                  <a:spcPct val="0"/>
                </a:spcBef>
                <a:buNone/>
              </a:pP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‘Reinforcer’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9483D6E-8782-4E4C-8C5B-969CDBB727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43931" y="2269995"/>
              <a:ext cx="1603542" cy="1603542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68" name="TextBox 6">
              <a:extLst>
                <a:ext uri="{FF2B5EF4-FFF2-40B4-BE49-F238E27FC236}">
                  <a16:creationId xmlns:a16="http://schemas.microsoft.com/office/drawing/2014/main" id="{B3730E50-B9FF-8E4E-B6B5-01C0DD1F54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4832" y="3869305"/>
              <a:ext cx="1334591" cy="84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>
                <a:spcBef>
                  <a:spcPct val="0"/>
                </a:spcBef>
                <a:buNone/>
              </a:pP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‘Target’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E19B1DC-81E9-1B40-B234-E4C65507AC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56592" y="4004439"/>
              <a:ext cx="1603542" cy="1603542"/>
            </a:xfrm>
            <a:prstGeom prst="ellipse">
              <a:avLst/>
            </a:prstGeom>
            <a:solidFill>
              <a:srgbClr val="E00D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E18FE07-29AB-524D-AC10-7F92B08DC4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87388" y="4004439"/>
              <a:ext cx="1603542" cy="1603542"/>
            </a:xfrm>
            <a:prstGeom prst="ellipse">
              <a:avLst/>
            </a:prstGeom>
            <a:solidFill>
              <a:srgbClr val="0ABED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71" name="TextBox 6">
              <a:extLst>
                <a:ext uri="{FF2B5EF4-FFF2-40B4-BE49-F238E27FC236}">
                  <a16:creationId xmlns:a16="http://schemas.microsoft.com/office/drawing/2014/main" id="{A717D4CB-16CC-9742-A6FB-E506DC8820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7388" y="5610527"/>
              <a:ext cx="1575944" cy="84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>
                <a:spcBef>
                  <a:spcPct val="0"/>
                </a:spcBef>
                <a:buNone/>
              </a:pP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‘Assistant’</a:t>
              </a:r>
            </a:p>
          </p:txBody>
        </p:sp>
        <p:sp>
          <p:nvSpPr>
            <p:cNvPr id="72" name="TextBox 6">
              <a:extLst>
                <a:ext uri="{FF2B5EF4-FFF2-40B4-BE49-F238E27FC236}">
                  <a16:creationId xmlns:a16="http://schemas.microsoft.com/office/drawing/2014/main" id="{32426F80-5157-3B4D-8626-DBD2538E8D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142" y="5603748"/>
              <a:ext cx="1679282" cy="84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>
                <a:spcBef>
                  <a:spcPct val="0"/>
                </a:spcBef>
                <a:buNone/>
              </a:pP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‘Defender’</a:t>
              </a: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F3B2D5A7-B091-594A-B327-3B66D1A4D1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73" t="6312" r="11538" b="13679"/>
            <a:stretch/>
          </p:blipFill>
          <p:spPr>
            <a:xfrm>
              <a:off x="6010402" y="4151630"/>
              <a:ext cx="1309160" cy="1309159"/>
            </a:xfrm>
            <a:prstGeom prst="ellipse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D425E7F2-A4D6-774F-AD49-270C346F80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0" t="11708" r="17601" b="17691"/>
            <a:stretch/>
          </p:blipFill>
          <p:spPr>
            <a:xfrm>
              <a:off x="7931379" y="4151703"/>
              <a:ext cx="1309609" cy="1309014"/>
            </a:xfrm>
            <a:prstGeom prst="ellipse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0CAA6FF0-0D73-104B-8787-AADE1F4494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00" t="13120" r="11004" b="6077"/>
            <a:stretch/>
          </p:blipFill>
          <p:spPr>
            <a:xfrm>
              <a:off x="2485882" y="3202668"/>
              <a:ext cx="1309723" cy="1309014"/>
            </a:xfrm>
            <a:prstGeom prst="ellipse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F5B581E1-E7B7-714F-B532-FBECADEBAF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19" t="11797" r="14580" b="11781"/>
            <a:stretch/>
          </p:blipFill>
          <p:spPr>
            <a:xfrm>
              <a:off x="4891195" y="2417259"/>
              <a:ext cx="1313650" cy="1309014"/>
            </a:xfrm>
            <a:prstGeom prst="ellipse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2713B1BF-B184-7348-86CB-0C0D7459CE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9" t="11067" r="8831" b="1973"/>
            <a:stretch/>
          </p:blipFill>
          <p:spPr>
            <a:xfrm>
              <a:off x="7018342" y="1893654"/>
              <a:ext cx="1315023" cy="1309014"/>
            </a:xfrm>
            <a:prstGeom prst="ellipse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2324BA47-44CA-0441-B79F-0427BEFA06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47" t="9051" r="9049" b="8000"/>
            <a:stretch/>
          </p:blipFill>
          <p:spPr>
            <a:xfrm>
              <a:off x="9112764" y="2417259"/>
              <a:ext cx="1305589" cy="1309014"/>
            </a:xfrm>
            <a:prstGeom prst="ellipse">
              <a:avLst/>
            </a:prstGeom>
          </p:spPr>
        </p:pic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0588C7B7-8D70-7447-9B12-E18C4D2EDEF7}"/>
              </a:ext>
            </a:extLst>
          </p:cNvPr>
          <p:cNvSpPr/>
          <p:nvPr/>
        </p:nvSpPr>
        <p:spPr>
          <a:xfrm>
            <a:off x="251980" y="1445727"/>
            <a:ext cx="796974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8255DC"/>
                </a:solidFill>
                <a:cs typeface="Arial" panose="020B0604020202020204" pitchFamily="34" charset="0"/>
              </a:rPr>
              <a:t>The ringleader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– Starting and leading the bullying but not always the person ‘doing’ the bullying. </a:t>
            </a:r>
          </a:p>
          <a:p>
            <a:endParaRPr lang="en-GB" sz="16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8255DC"/>
                </a:solidFill>
                <a:cs typeface="Arial" panose="020B0604020202020204" pitchFamily="34" charset="0"/>
              </a:rPr>
              <a:t>The target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The person who is being bullied.</a:t>
            </a:r>
          </a:p>
          <a:p>
            <a:endParaRPr lang="en-GB" sz="16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8255DC"/>
                </a:solidFill>
                <a:cs typeface="Arial" panose="020B0604020202020204" pitchFamily="34" charset="0"/>
              </a:rPr>
              <a:t>Assistant(s)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Actively involved in ‘doing’ the bullying. </a:t>
            </a:r>
          </a:p>
          <a:p>
            <a:endParaRPr lang="en-GB" sz="1600" b="1" dirty="0">
              <a:solidFill>
                <a:srgbClr val="8255DC"/>
              </a:solidFill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8255DC"/>
                </a:solidFill>
                <a:cs typeface="Arial" panose="020B0604020202020204" pitchFamily="34" charset="0"/>
              </a:rPr>
              <a:t>Reinforcer(s)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Supports the bullying, might laugh </a:t>
            </a:r>
            <a:b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or encourage other people to carry </a:t>
            </a:r>
            <a:b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on what is going on. </a:t>
            </a:r>
          </a:p>
          <a:p>
            <a:endParaRPr lang="en-GB" sz="16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8255DC"/>
                </a:solidFill>
                <a:cs typeface="Arial" panose="020B0604020202020204" pitchFamily="34" charset="0"/>
              </a:rPr>
              <a:t>Defender(s)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Stands up for </a:t>
            </a:r>
            <a:b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someone being bullied. Knows </a:t>
            </a:r>
            <a:b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that bullying is wrong and feels </a:t>
            </a:r>
            <a:b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confident enough to do something</a:t>
            </a:r>
            <a:b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about it. This might involve talking</a:t>
            </a:r>
            <a:b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to an adult in school. </a:t>
            </a:r>
          </a:p>
          <a:p>
            <a:endParaRPr lang="en-GB" sz="16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8255DC"/>
                </a:solidFill>
                <a:cs typeface="Arial" panose="020B0604020202020204" pitchFamily="34" charset="0"/>
              </a:rPr>
              <a:t>Outsider(s)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Ignores any bullying and </a:t>
            </a:r>
            <a:b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doesn’t want to get involved.</a:t>
            </a:r>
          </a:p>
        </p:txBody>
      </p:sp>
    </p:spTree>
    <p:extLst>
      <p:ext uri="{BB962C8B-B14F-4D97-AF65-F5344CB8AC3E}">
        <p14:creationId xmlns:p14="http://schemas.microsoft.com/office/powerpoint/2010/main" val="1876721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1098</Words>
  <Application>Microsoft Office PowerPoint</Application>
  <PresentationFormat>Widescreen</PresentationFormat>
  <Paragraphs>105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Office Theme</vt:lpstr>
      <vt:lpstr>Anti-Bullying Week 2020 Primary Lesson PPT  </vt:lpstr>
      <vt:lpstr>Is this bullying?</vt:lpstr>
      <vt:lpstr>What is happening?</vt:lpstr>
      <vt:lpstr>Bullying as a group behaviour</vt:lpstr>
      <vt:lpstr>Bullying as a group behaviour</vt:lpstr>
      <vt:lpstr>Bullying as a group behaviour</vt:lpstr>
      <vt:lpstr>Bullying as a group behaviour</vt:lpstr>
      <vt:lpstr>Bullying as a group behaviour</vt:lpstr>
      <vt:lpstr>Bullying as a group behaviour</vt:lpstr>
      <vt:lpstr>United against bullying</vt:lpstr>
      <vt:lpstr>PowerPoint Presentation</vt:lpstr>
      <vt:lpstr>United against bullying</vt:lpstr>
      <vt:lpstr>PowerPoint Presentation</vt:lpstr>
      <vt:lpstr>Film slide</vt:lpstr>
      <vt:lpstr>Thank you  for watching - anti-bullyingalliance.org.uk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Fabien GOUBY</dc:creator>
  <cp:lastModifiedBy>Karen Gibson</cp:lastModifiedBy>
  <cp:revision>26</cp:revision>
  <dcterms:created xsi:type="dcterms:W3CDTF">2020-09-01T18:15:57Z</dcterms:created>
  <dcterms:modified xsi:type="dcterms:W3CDTF">2020-10-14T17:34:27Z</dcterms:modified>
</cp:coreProperties>
</file>