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  <p:sldMasterId id="2147483745" r:id="rId3"/>
    <p:sldMasterId id="2147483756" r:id="rId4"/>
    <p:sldMasterId id="2147483766" r:id="rId5"/>
  </p:sldMasterIdLst>
  <p:notesMasterIdLst>
    <p:notesMasterId r:id="rId30"/>
  </p:notesMasterIdLst>
  <p:handoutMasterIdLst>
    <p:handoutMasterId r:id="rId31"/>
  </p:handoutMasterIdLst>
  <p:sldIdLst>
    <p:sldId id="336" r:id="rId6"/>
    <p:sldId id="337" r:id="rId7"/>
    <p:sldId id="338" r:id="rId8"/>
    <p:sldId id="339" r:id="rId9"/>
    <p:sldId id="331" r:id="rId10"/>
    <p:sldId id="280" r:id="rId11"/>
    <p:sldId id="430" r:id="rId12"/>
    <p:sldId id="442" r:id="rId13"/>
    <p:sldId id="340" r:id="rId14"/>
    <p:sldId id="405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27" r:id="rId29"/>
  </p:sldIdLst>
  <p:sldSz cx="9144000" cy="5143500" type="screen16x9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65F"/>
    <a:srgbClr val="F9B135"/>
    <a:srgbClr val="E13D4D"/>
    <a:srgbClr val="009ED6"/>
    <a:srgbClr val="000000"/>
    <a:srgbClr val="00C0BC"/>
    <a:srgbClr val="F3562B"/>
    <a:srgbClr val="FFCC00"/>
    <a:srgbClr val="E6E6E6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3" autoAdjust="0"/>
    <p:restoredTop sz="87170" autoAdjust="0"/>
  </p:normalViewPr>
  <p:slideViewPr>
    <p:cSldViewPr>
      <p:cViewPr>
        <p:scale>
          <a:sx n="66" d="100"/>
          <a:sy n="66" d="100"/>
        </p:scale>
        <p:origin x="-1188" y="-10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F3C3-EE5E-49B7-B344-8BBF76CC79A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1DF628-852D-4F8F-8D01-7746F59FBF2B}">
      <dgm:prSet phldrT="[Text]" custT="1"/>
      <dgm:spPr>
        <a:solidFill>
          <a:srgbClr val="E13D4D"/>
        </a:solidFill>
      </dgm:spPr>
      <dgm:t>
        <a:bodyPr/>
        <a:lstStyle/>
        <a:p>
          <a:r>
            <a:rPr lang="en-GB" sz="1600" dirty="0" smtClean="0"/>
            <a:t>Planning </a:t>
          </a:r>
          <a:endParaRPr lang="en-GB" sz="1600" dirty="0"/>
        </a:p>
      </dgm:t>
    </dgm:pt>
    <dgm:pt modelId="{1276D192-455F-4AFD-BB20-309781B8E14C}" type="parTrans" cxnId="{B1480F51-3F2A-42F3-80E5-98D2F48A3F7A}">
      <dgm:prSet/>
      <dgm:spPr/>
      <dgm:t>
        <a:bodyPr/>
        <a:lstStyle/>
        <a:p>
          <a:endParaRPr lang="en-GB"/>
        </a:p>
      </dgm:t>
    </dgm:pt>
    <dgm:pt modelId="{BCDE63FE-E9C8-49E6-BD92-AA5438899B46}" type="sibTrans" cxnId="{B1480F51-3F2A-42F3-80E5-98D2F48A3F7A}">
      <dgm:prSet/>
      <dgm:spPr/>
      <dgm:t>
        <a:bodyPr/>
        <a:lstStyle/>
        <a:p>
          <a:endParaRPr lang="en-GB"/>
        </a:p>
      </dgm:t>
    </dgm:pt>
    <dgm:pt modelId="{4D8D01F4-0E9E-467C-8494-55B51CC7FB03}">
      <dgm:prSet phldrT="[Text]" custT="1"/>
      <dgm:spPr>
        <a:solidFill>
          <a:srgbClr val="F9B135"/>
        </a:solidFill>
      </dgm:spPr>
      <dgm:t>
        <a:bodyPr/>
        <a:lstStyle/>
        <a:p>
          <a:r>
            <a:rPr lang="en-GB" sz="1800" dirty="0" smtClean="0"/>
            <a:t>Assessment </a:t>
          </a:r>
          <a:endParaRPr lang="en-GB" sz="1800" dirty="0"/>
        </a:p>
      </dgm:t>
    </dgm:pt>
    <dgm:pt modelId="{D7793FB4-5E2D-4EE1-A91C-B9F8BB90EB69}" type="parTrans" cxnId="{58B65AF2-5BA0-4F27-B7E3-83FCDC264551}">
      <dgm:prSet/>
      <dgm:spPr/>
      <dgm:t>
        <a:bodyPr/>
        <a:lstStyle/>
        <a:p>
          <a:endParaRPr lang="en-GB"/>
        </a:p>
      </dgm:t>
    </dgm:pt>
    <dgm:pt modelId="{FE31117B-DE66-4C23-9E24-32B60720A701}" type="sibTrans" cxnId="{58B65AF2-5BA0-4F27-B7E3-83FCDC264551}">
      <dgm:prSet/>
      <dgm:spPr/>
      <dgm:t>
        <a:bodyPr/>
        <a:lstStyle/>
        <a:p>
          <a:endParaRPr lang="en-GB"/>
        </a:p>
      </dgm:t>
    </dgm:pt>
    <dgm:pt modelId="{B2AC61B5-39E5-40A2-B077-A51322BD3200}">
      <dgm:prSet phldrT="[Text]" custT="1"/>
      <dgm:spPr>
        <a:solidFill>
          <a:srgbClr val="9CC65F"/>
        </a:solidFill>
      </dgm:spPr>
      <dgm:t>
        <a:bodyPr/>
        <a:lstStyle/>
        <a:p>
          <a:r>
            <a:rPr lang="en-GB" sz="1600" dirty="0" smtClean="0"/>
            <a:t>Monitoring</a:t>
          </a:r>
          <a:endParaRPr lang="en-GB" sz="1600" dirty="0"/>
        </a:p>
      </dgm:t>
    </dgm:pt>
    <dgm:pt modelId="{F4C57E92-03E6-43E5-9F67-6DA4CE0225AB}" type="parTrans" cxnId="{1F1ADE30-3313-4E7E-B24D-F27B5F67634F}">
      <dgm:prSet/>
      <dgm:spPr/>
      <dgm:t>
        <a:bodyPr/>
        <a:lstStyle/>
        <a:p>
          <a:endParaRPr lang="en-GB"/>
        </a:p>
      </dgm:t>
    </dgm:pt>
    <dgm:pt modelId="{8A6C3AFA-FC73-489E-B272-59C19FEDAFF0}" type="sibTrans" cxnId="{1F1ADE30-3313-4E7E-B24D-F27B5F67634F}">
      <dgm:prSet/>
      <dgm:spPr/>
      <dgm:t>
        <a:bodyPr/>
        <a:lstStyle/>
        <a:p>
          <a:endParaRPr lang="en-GB"/>
        </a:p>
      </dgm:t>
    </dgm:pt>
    <dgm:pt modelId="{C6757ECE-95B8-45A3-B8C0-E71DA30500B3}">
      <dgm:prSet phldrT="[Text]" custT="1"/>
      <dgm:spPr/>
      <dgm:t>
        <a:bodyPr/>
        <a:lstStyle/>
        <a:p>
          <a:r>
            <a:rPr lang="en-GB" sz="1600" dirty="0" smtClean="0"/>
            <a:t>Evidence</a:t>
          </a:r>
          <a:endParaRPr lang="en-GB" sz="1600" dirty="0"/>
        </a:p>
      </dgm:t>
    </dgm:pt>
    <dgm:pt modelId="{FF5F4721-E86C-4DDD-BEEA-4ED6DF0DE6F1}" type="parTrans" cxnId="{190EDAB5-081E-41D9-92CB-34AE8B4865B0}">
      <dgm:prSet/>
      <dgm:spPr/>
      <dgm:t>
        <a:bodyPr/>
        <a:lstStyle/>
        <a:p>
          <a:endParaRPr lang="en-GB"/>
        </a:p>
      </dgm:t>
    </dgm:pt>
    <dgm:pt modelId="{F6D27F28-2469-445B-B305-7322163D9EFE}" type="sibTrans" cxnId="{190EDAB5-081E-41D9-92CB-34AE8B4865B0}">
      <dgm:prSet/>
      <dgm:spPr/>
      <dgm:t>
        <a:bodyPr/>
        <a:lstStyle/>
        <a:p>
          <a:endParaRPr lang="en-GB"/>
        </a:p>
      </dgm:t>
    </dgm:pt>
    <dgm:pt modelId="{CC6A5025-5FFC-4FE7-B5D0-25ABF878A086}" type="pres">
      <dgm:prSet presAssocID="{7F56F3C3-EE5E-49B7-B344-8BBF76CC79A4}" presName="cycle" presStyleCnt="0">
        <dgm:presLayoutVars>
          <dgm:dir/>
          <dgm:resizeHandles val="exact"/>
        </dgm:presLayoutVars>
      </dgm:prSet>
      <dgm:spPr/>
    </dgm:pt>
    <dgm:pt modelId="{5A6E4FDB-1095-4A4C-B5B1-AE1E2502FECA}" type="pres">
      <dgm:prSet presAssocID="{DE1DF628-852D-4F8F-8D01-7746F59FBF2B}" presName="node" presStyleLbl="node1" presStyleIdx="0" presStyleCnt="4" custScaleX="218364">
        <dgm:presLayoutVars>
          <dgm:bulletEnabled val="1"/>
        </dgm:presLayoutVars>
      </dgm:prSet>
      <dgm:spPr/>
    </dgm:pt>
    <dgm:pt modelId="{A8BAF7F7-10CC-42EA-A753-D932AA0EB414}" type="pres">
      <dgm:prSet presAssocID="{BCDE63FE-E9C8-49E6-BD92-AA5438899B46}" presName="sibTrans" presStyleLbl="sibTrans2D1" presStyleIdx="0" presStyleCnt="4"/>
      <dgm:spPr/>
    </dgm:pt>
    <dgm:pt modelId="{DA18CF1F-E360-45EB-AD10-9F46377DEB67}" type="pres">
      <dgm:prSet presAssocID="{BCDE63FE-E9C8-49E6-BD92-AA5438899B46}" presName="connectorText" presStyleLbl="sibTrans2D1" presStyleIdx="0" presStyleCnt="4"/>
      <dgm:spPr/>
    </dgm:pt>
    <dgm:pt modelId="{BDC74599-5EA9-4085-BA7C-5C1C43097DE1}" type="pres">
      <dgm:prSet presAssocID="{4D8D01F4-0E9E-467C-8494-55B51CC7FB03}" presName="node" presStyleLbl="node1" presStyleIdx="1" presStyleCnt="4" custScaleX="214175" custScaleY="104537" custRadScaleRad="219130" custRadScaleInc="-3270">
        <dgm:presLayoutVars>
          <dgm:bulletEnabled val="1"/>
        </dgm:presLayoutVars>
      </dgm:prSet>
      <dgm:spPr/>
    </dgm:pt>
    <dgm:pt modelId="{02629A89-CD73-4970-8A9B-B9827B9CB6BD}" type="pres">
      <dgm:prSet presAssocID="{FE31117B-DE66-4C23-9E24-32B60720A701}" presName="sibTrans" presStyleLbl="sibTrans2D1" presStyleIdx="1" presStyleCnt="4"/>
      <dgm:spPr/>
    </dgm:pt>
    <dgm:pt modelId="{7237F5B1-44AD-4328-8745-2EEB0B7476DE}" type="pres">
      <dgm:prSet presAssocID="{FE31117B-DE66-4C23-9E24-32B60720A701}" presName="connectorText" presStyleLbl="sibTrans2D1" presStyleIdx="1" presStyleCnt="4"/>
      <dgm:spPr/>
    </dgm:pt>
    <dgm:pt modelId="{A15F3A0B-1749-4EC0-8D85-16FA7E90EC23}" type="pres">
      <dgm:prSet presAssocID="{B2AC61B5-39E5-40A2-B077-A51322BD3200}" presName="node" presStyleLbl="node1" presStyleIdx="2" presStyleCnt="4" custScaleX="238237">
        <dgm:presLayoutVars>
          <dgm:bulletEnabled val="1"/>
        </dgm:presLayoutVars>
      </dgm:prSet>
      <dgm:spPr/>
    </dgm:pt>
    <dgm:pt modelId="{CEC22BD6-BCF2-4A97-995D-E65D5D9F4B96}" type="pres">
      <dgm:prSet presAssocID="{8A6C3AFA-FC73-489E-B272-59C19FEDAFF0}" presName="sibTrans" presStyleLbl="sibTrans2D1" presStyleIdx="2" presStyleCnt="4"/>
      <dgm:spPr/>
    </dgm:pt>
    <dgm:pt modelId="{38D5614A-0CBB-48D6-B397-FEA4426B6A8A}" type="pres">
      <dgm:prSet presAssocID="{8A6C3AFA-FC73-489E-B272-59C19FEDAFF0}" presName="connectorText" presStyleLbl="sibTrans2D1" presStyleIdx="2" presStyleCnt="4"/>
      <dgm:spPr/>
    </dgm:pt>
    <dgm:pt modelId="{F044BA20-AF5F-4E50-A935-606EC0FC6A0F}" type="pres">
      <dgm:prSet presAssocID="{C6757ECE-95B8-45A3-B8C0-E71DA30500B3}" presName="node" presStyleLbl="node1" presStyleIdx="3" presStyleCnt="4" custScaleX="226929" custRadScaleRad="215684" custRadScaleInc="4583">
        <dgm:presLayoutVars>
          <dgm:bulletEnabled val="1"/>
        </dgm:presLayoutVars>
      </dgm:prSet>
      <dgm:spPr/>
    </dgm:pt>
    <dgm:pt modelId="{651ECED3-BF97-4689-B0F7-2D5C34DF6ABE}" type="pres">
      <dgm:prSet presAssocID="{F6D27F28-2469-445B-B305-7322163D9EFE}" presName="sibTrans" presStyleLbl="sibTrans2D1" presStyleIdx="3" presStyleCnt="4"/>
      <dgm:spPr/>
    </dgm:pt>
    <dgm:pt modelId="{91709EEB-DEEC-4084-8AC0-B0017C164A8F}" type="pres">
      <dgm:prSet presAssocID="{F6D27F28-2469-445B-B305-7322163D9EFE}" presName="connectorText" presStyleLbl="sibTrans2D1" presStyleIdx="3" presStyleCnt="4"/>
      <dgm:spPr/>
    </dgm:pt>
  </dgm:ptLst>
  <dgm:cxnLst>
    <dgm:cxn modelId="{58B65AF2-5BA0-4F27-B7E3-83FCDC264551}" srcId="{7F56F3C3-EE5E-49B7-B344-8BBF76CC79A4}" destId="{4D8D01F4-0E9E-467C-8494-55B51CC7FB03}" srcOrd="1" destOrd="0" parTransId="{D7793FB4-5E2D-4EE1-A91C-B9F8BB90EB69}" sibTransId="{FE31117B-DE66-4C23-9E24-32B60720A701}"/>
    <dgm:cxn modelId="{F7950E05-8B7D-45EA-B001-A13ABB4C00D7}" type="presOf" srcId="{FE31117B-DE66-4C23-9E24-32B60720A701}" destId="{7237F5B1-44AD-4328-8745-2EEB0B7476DE}" srcOrd="1" destOrd="0" presId="urn:microsoft.com/office/officeart/2005/8/layout/cycle2"/>
    <dgm:cxn modelId="{C461A2AE-8B20-4A0B-9EB6-7F85FD50C4E8}" type="presOf" srcId="{4D8D01F4-0E9E-467C-8494-55B51CC7FB03}" destId="{BDC74599-5EA9-4085-BA7C-5C1C43097DE1}" srcOrd="0" destOrd="0" presId="urn:microsoft.com/office/officeart/2005/8/layout/cycle2"/>
    <dgm:cxn modelId="{3C7F6F3F-6D4C-438C-A509-A65EE96FD25E}" type="presOf" srcId="{DE1DF628-852D-4F8F-8D01-7746F59FBF2B}" destId="{5A6E4FDB-1095-4A4C-B5B1-AE1E2502FECA}" srcOrd="0" destOrd="0" presId="urn:microsoft.com/office/officeart/2005/8/layout/cycle2"/>
    <dgm:cxn modelId="{A63979D7-6145-4E70-9F4C-4A58E04A8D20}" type="presOf" srcId="{8A6C3AFA-FC73-489E-B272-59C19FEDAFF0}" destId="{38D5614A-0CBB-48D6-B397-FEA4426B6A8A}" srcOrd="1" destOrd="0" presId="urn:microsoft.com/office/officeart/2005/8/layout/cycle2"/>
    <dgm:cxn modelId="{D38E0E34-386F-4B31-919C-E5B71C25484F}" type="presOf" srcId="{BCDE63FE-E9C8-49E6-BD92-AA5438899B46}" destId="{DA18CF1F-E360-45EB-AD10-9F46377DEB67}" srcOrd="1" destOrd="0" presId="urn:microsoft.com/office/officeart/2005/8/layout/cycle2"/>
    <dgm:cxn modelId="{AEEAB5FF-C446-44D2-ADAF-D1791588278D}" type="presOf" srcId="{FE31117B-DE66-4C23-9E24-32B60720A701}" destId="{02629A89-CD73-4970-8A9B-B9827B9CB6BD}" srcOrd="0" destOrd="0" presId="urn:microsoft.com/office/officeart/2005/8/layout/cycle2"/>
    <dgm:cxn modelId="{B1480F51-3F2A-42F3-80E5-98D2F48A3F7A}" srcId="{7F56F3C3-EE5E-49B7-B344-8BBF76CC79A4}" destId="{DE1DF628-852D-4F8F-8D01-7746F59FBF2B}" srcOrd="0" destOrd="0" parTransId="{1276D192-455F-4AFD-BB20-309781B8E14C}" sibTransId="{BCDE63FE-E9C8-49E6-BD92-AA5438899B46}"/>
    <dgm:cxn modelId="{B2B31983-C377-40B6-803D-382F62E5D699}" type="presOf" srcId="{F6D27F28-2469-445B-B305-7322163D9EFE}" destId="{651ECED3-BF97-4689-B0F7-2D5C34DF6ABE}" srcOrd="0" destOrd="0" presId="urn:microsoft.com/office/officeart/2005/8/layout/cycle2"/>
    <dgm:cxn modelId="{F5958DF5-D021-4C75-9287-C1587641CD39}" type="presOf" srcId="{8A6C3AFA-FC73-489E-B272-59C19FEDAFF0}" destId="{CEC22BD6-BCF2-4A97-995D-E65D5D9F4B96}" srcOrd="0" destOrd="0" presId="urn:microsoft.com/office/officeart/2005/8/layout/cycle2"/>
    <dgm:cxn modelId="{4ADB7D2F-E0D4-4889-B618-B39ECD13ABE3}" type="presOf" srcId="{7F56F3C3-EE5E-49B7-B344-8BBF76CC79A4}" destId="{CC6A5025-5FFC-4FE7-B5D0-25ABF878A086}" srcOrd="0" destOrd="0" presId="urn:microsoft.com/office/officeart/2005/8/layout/cycle2"/>
    <dgm:cxn modelId="{1F1ADE30-3313-4E7E-B24D-F27B5F67634F}" srcId="{7F56F3C3-EE5E-49B7-B344-8BBF76CC79A4}" destId="{B2AC61B5-39E5-40A2-B077-A51322BD3200}" srcOrd="2" destOrd="0" parTransId="{F4C57E92-03E6-43E5-9F67-6DA4CE0225AB}" sibTransId="{8A6C3AFA-FC73-489E-B272-59C19FEDAFF0}"/>
    <dgm:cxn modelId="{191CD955-0D10-4B09-AFCD-CEA7DC6840C5}" type="presOf" srcId="{BCDE63FE-E9C8-49E6-BD92-AA5438899B46}" destId="{A8BAF7F7-10CC-42EA-A753-D932AA0EB414}" srcOrd="0" destOrd="0" presId="urn:microsoft.com/office/officeart/2005/8/layout/cycle2"/>
    <dgm:cxn modelId="{4391457D-788A-441E-B143-EFC2BC1B5CA3}" type="presOf" srcId="{C6757ECE-95B8-45A3-B8C0-E71DA30500B3}" destId="{F044BA20-AF5F-4E50-A935-606EC0FC6A0F}" srcOrd="0" destOrd="0" presId="urn:microsoft.com/office/officeart/2005/8/layout/cycle2"/>
    <dgm:cxn modelId="{AF5EDB48-1329-407F-8C59-82F7E19B0380}" type="presOf" srcId="{B2AC61B5-39E5-40A2-B077-A51322BD3200}" destId="{A15F3A0B-1749-4EC0-8D85-16FA7E90EC23}" srcOrd="0" destOrd="0" presId="urn:microsoft.com/office/officeart/2005/8/layout/cycle2"/>
    <dgm:cxn modelId="{03E6319C-3525-4125-80D2-632A8FC4E457}" type="presOf" srcId="{F6D27F28-2469-445B-B305-7322163D9EFE}" destId="{91709EEB-DEEC-4084-8AC0-B0017C164A8F}" srcOrd="1" destOrd="0" presId="urn:microsoft.com/office/officeart/2005/8/layout/cycle2"/>
    <dgm:cxn modelId="{190EDAB5-081E-41D9-92CB-34AE8B4865B0}" srcId="{7F56F3C3-EE5E-49B7-B344-8BBF76CC79A4}" destId="{C6757ECE-95B8-45A3-B8C0-E71DA30500B3}" srcOrd="3" destOrd="0" parTransId="{FF5F4721-E86C-4DDD-BEEA-4ED6DF0DE6F1}" sibTransId="{F6D27F28-2469-445B-B305-7322163D9EFE}"/>
    <dgm:cxn modelId="{46B56994-0B17-4C30-BBD9-2CC1B7B8DDF8}" type="presParOf" srcId="{CC6A5025-5FFC-4FE7-B5D0-25ABF878A086}" destId="{5A6E4FDB-1095-4A4C-B5B1-AE1E2502FECA}" srcOrd="0" destOrd="0" presId="urn:microsoft.com/office/officeart/2005/8/layout/cycle2"/>
    <dgm:cxn modelId="{6F00AAE9-E29F-42DB-AA0B-05F7A726E33A}" type="presParOf" srcId="{CC6A5025-5FFC-4FE7-B5D0-25ABF878A086}" destId="{A8BAF7F7-10CC-42EA-A753-D932AA0EB414}" srcOrd="1" destOrd="0" presId="urn:microsoft.com/office/officeart/2005/8/layout/cycle2"/>
    <dgm:cxn modelId="{357DD683-95F2-4E3F-B179-928FB585F3F4}" type="presParOf" srcId="{A8BAF7F7-10CC-42EA-A753-D932AA0EB414}" destId="{DA18CF1F-E360-45EB-AD10-9F46377DEB67}" srcOrd="0" destOrd="0" presId="urn:microsoft.com/office/officeart/2005/8/layout/cycle2"/>
    <dgm:cxn modelId="{57185EAF-7AEF-443B-B8D8-96CC1DA45AA2}" type="presParOf" srcId="{CC6A5025-5FFC-4FE7-B5D0-25ABF878A086}" destId="{BDC74599-5EA9-4085-BA7C-5C1C43097DE1}" srcOrd="2" destOrd="0" presId="urn:microsoft.com/office/officeart/2005/8/layout/cycle2"/>
    <dgm:cxn modelId="{0614D857-B1DF-4F6A-BBD1-C362BE42F7D0}" type="presParOf" srcId="{CC6A5025-5FFC-4FE7-B5D0-25ABF878A086}" destId="{02629A89-CD73-4970-8A9B-B9827B9CB6BD}" srcOrd="3" destOrd="0" presId="urn:microsoft.com/office/officeart/2005/8/layout/cycle2"/>
    <dgm:cxn modelId="{E968645C-4472-48CC-B02C-CDC59CC5A687}" type="presParOf" srcId="{02629A89-CD73-4970-8A9B-B9827B9CB6BD}" destId="{7237F5B1-44AD-4328-8745-2EEB0B7476DE}" srcOrd="0" destOrd="0" presId="urn:microsoft.com/office/officeart/2005/8/layout/cycle2"/>
    <dgm:cxn modelId="{C63A0D0A-D57C-4260-B3D5-2D24D10A3FD5}" type="presParOf" srcId="{CC6A5025-5FFC-4FE7-B5D0-25ABF878A086}" destId="{A15F3A0B-1749-4EC0-8D85-16FA7E90EC23}" srcOrd="4" destOrd="0" presId="urn:microsoft.com/office/officeart/2005/8/layout/cycle2"/>
    <dgm:cxn modelId="{2F5710CB-59D6-4BEF-93DD-AA91EEA41525}" type="presParOf" srcId="{CC6A5025-5FFC-4FE7-B5D0-25ABF878A086}" destId="{CEC22BD6-BCF2-4A97-995D-E65D5D9F4B96}" srcOrd="5" destOrd="0" presId="urn:microsoft.com/office/officeart/2005/8/layout/cycle2"/>
    <dgm:cxn modelId="{1C1323BC-E681-44D7-9F4C-79FDC238F183}" type="presParOf" srcId="{CEC22BD6-BCF2-4A97-995D-E65D5D9F4B96}" destId="{38D5614A-0CBB-48D6-B397-FEA4426B6A8A}" srcOrd="0" destOrd="0" presId="urn:microsoft.com/office/officeart/2005/8/layout/cycle2"/>
    <dgm:cxn modelId="{753A349E-5AE9-48A4-A348-A958B14CF26E}" type="presParOf" srcId="{CC6A5025-5FFC-4FE7-B5D0-25ABF878A086}" destId="{F044BA20-AF5F-4E50-A935-606EC0FC6A0F}" srcOrd="6" destOrd="0" presId="urn:microsoft.com/office/officeart/2005/8/layout/cycle2"/>
    <dgm:cxn modelId="{6533A9BA-7B22-468B-BCF0-277569181B7C}" type="presParOf" srcId="{CC6A5025-5FFC-4FE7-B5D0-25ABF878A086}" destId="{651ECED3-BF97-4689-B0F7-2D5C34DF6ABE}" srcOrd="7" destOrd="0" presId="urn:microsoft.com/office/officeart/2005/8/layout/cycle2"/>
    <dgm:cxn modelId="{98E7B4F4-F433-4F42-AD1F-E95EE461D693}" type="presParOf" srcId="{651ECED3-BF97-4689-B0F7-2D5C34DF6ABE}" destId="{91709EEB-DEEC-4084-8AC0-B0017C164A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4FDB-1095-4A4C-B5B1-AE1E2502FECA}">
      <dsp:nvSpPr>
        <dsp:cNvPr id="0" name=""/>
        <dsp:cNvSpPr/>
      </dsp:nvSpPr>
      <dsp:spPr>
        <a:xfrm>
          <a:off x="4406554" y="557"/>
          <a:ext cx="2418767" cy="1107676"/>
        </a:xfrm>
        <a:prstGeom prst="ellipse">
          <a:avLst/>
        </a:prstGeom>
        <a:solidFill>
          <a:srgbClr val="E13D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Planning </a:t>
          </a:r>
          <a:endParaRPr lang="en-GB" sz="1600" kern="1200" dirty="0"/>
        </a:p>
      </dsp:txBody>
      <dsp:txXfrm>
        <a:off x="4760774" y="162772"/>
        <a:ext cx="1710327" cy="783246"/>
      </dsp:txXfrm>
    </dsp:sp>
    <dsp:sp modelId="{A8BAF7F7-10CC-42EA-A753-D932AA0EB414}">
      <dsp:nvSpPr>
        <dsp:cNvPr id="0" name=""/>
        <dsp:cNvSpPr/>
      </dsp:nvSpPr>
      <dsp:spPr>
        <a:xfrm rot="1398419">
          <a:off x="6655432" y="915677"/>
          <a:ext cx="465979" cy="373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6660008" y="968258"/>
        <a:ext cx="353827" cy="224304"/>
      </dsp:txXfrm>
    </dsp:sp>
    <dsp:sp modelId="{BDC74599-5EA9-4085-BA7C-5C1C43097DE1}">
      <dsp:nvSpPr>
        <dsp:cNvPr id="0" name=""/>
        <dsp:cNvSpPr/>
      </dsp:nvSpPr>
      <dsp:spPr>
        <a:xfrm>
          <a:off x="7007397" y="1085910"/>
          <a:ext cx="2372366" cy="1157932"/>
        </a:xfrm>
        <a:prstGeom prst="ellipse">
          <a:avLst/>
        </a:prstGeom>
        <a:solidFill>
          <a:srgbClr val="F9B1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Assessment </a:t>
          </a:r>
          <a:endParaRPr lang="en-GB" sz="1800" kern="1200" dirty="0"/>
        </a:p>
      </dsp:txBody>
      <dsp:txXfrm>
        <a:off x="7354822" y="1255485"/>
        <a:ext cx="1677516" cy="818782"/>
      </dsp:txXfrm>
    </dsp:sp>
    <dsp:sp modelId="{02629A89-CD73-4970-8A9B-B9827B9CB6BD}">
      <dsp:nvSpPr>
        <dsp:cNvPr id="0" name=""/>
        <dsp:cNvSpPr/>
      </dsp:nvSpPr>
      <dsp:spPr>
        <a:xfrm rot="9255429">
          <a:off x="6673805" y="2087716"/>
          <a:ext cx="510415" cy="373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6780392" y="2138128"/>
        <a:ext cx="398263" cy="224304"/>
      </dsp:txXfrm>
    </dsp:sp>
    <dsp:sp modelId="{A15F3A0B-1749-4EC0-8D85-16FA7E90EC23}">
      <dsp:nvSpPr>
        <dsp:cNvPr id="0" name=""/>
        <dsp:cNvSpPr/>
      </dsp:nvSpPr>
      <dsp:spPr>
        <a:xfrm>
          <a:off x="4296490" y="2353948"/>
          <a:ext cx="2638895" cy="1107676"/>
        </a:xfrm>
        <a:prstGeom prst="ellipse">
          <a:avLst/>
        </a:prstGeom>
        <a:solidFill>
          <a:srgbClr val="9CC65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Monitoring</a:t>
          </a:r>
          <a:endParaRPr lang="en-GB" sz="1600" kern="1200" dirty="0"/>
        </a:p>
      </dsp:txBody>
      <dsp:txXfrm>
        <a:off x="4682947" y="2516163"/>
        <a:ext cx="1865981" cy="783246"/>
      </dsp:txXfrm>
    </dsp:sp>
    <dsp:sp modelId="{CEC22BD6-BCF2-4A97-995D-E65D5D9F4B96}">
      <dsp:nvSpPr>
        <dsp:cNvPr id="0" name=""/>
        <dsp:cNvSpPr/>
      </dsp:nvSpPr>
      <dsp:spPr>
        <a:xfrm rot="12393771">
          <a:off x="4098096" y="2088936"/>
          <a:ext cx="507721" cy="373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4204329" y="2188780"/>
        <a:ext cx="395569" cy="224304"/>
      </dsp:txXfrm>
    </dsp:sp>
    <dsp:sp modelId="{F044BA20-AF5F-4E50-A935-606EC0FC6A0F}">
      <dsp:nvSpPr>
        <dsp:cNvPr id="0" name=""/>
        <dsp:cNvSpPr/>
      </dsp:nvSpPr>
      <dsp:spPr>
        <a:xfrm>
          <a:off x="1822818" y="1085920"/>
          <a:ext cx="2513639" cy="1107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Evidence</a:t>
          </a:r>
          <a:endParaRPr lang="en-GB" sz="1600" kern="1200" dirty="0"/>
        </a:p>
      </dsp:txBody>
      <dsp:txXfrm>
        <a:off x="2190932" y="1248135"/>
        <a:ext cx="1777411" cy="783246"/>
      </dsp:txXfrm>
    </dsp:sp>
    <dsp:sp modelId="{651ECED3-BF97-4689-B0F7-2D5C34DF6ABE}">
      <dsp:nvSpPr>
        <dsp:cNvPr id="0" name=""/>
        <dsp:cNvSpPr/>
      </dsp:nvSpPr>
      <dsp:spPr>
        <a:xfrm rot="20209944">
          <a:off x="4129045" y="911125"/>
          <a:ext cx="432958" cy="373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133567" y="1007955"/>
        <a:ext cx="320806" cy="224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F7F6-1A38-4179-9E53-6F34849F272A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497E-D658-46F4-B6BF-E5CC59D0E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8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10/17/2016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5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6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3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8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7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10/17/2016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9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9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20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051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5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6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7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10/17/2016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8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F82-2805-42F4-9DE8-DC3E0F22E3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882-B622-40F2-9400-3442A3574C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5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13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8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3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08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52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6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14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10/17/2016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3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60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1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94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895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25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15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3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10/17/2016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88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10/17/2016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4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10/17/2016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12" Type="http://schemas.microsoft.com/office/2007/relationships/hdphoto" Target="../media/hdphoto7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GregorN\AppData\Local\Temp\Temp1_iStock_000020773381_Full_RT.zip\iStock_000020773381_Full_RT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28001" b="3632"/>
          <a:stretch/>
        </p:blipFill>
        <p:spPr bwMode="auto">
          <a:xfrm>
            <a:off x="1" y="7937"/>
            <a:ext cx="9173294" cy="47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https://d3ui957tjb5bqd.cloudfront.net/images/screenshots/products/31/312/312530/qwerty-f.jpg?14217840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9942"/>
            <a:ext cx="9173294" cy="90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6" name="Picture 15" descr="HS-Ealing-logo - Cop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28257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16" descr="Ealingmon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" y="4628257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-36512" y="4083058"/>
            <a:ext cx="920980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09902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Health Improvement Team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60338"/>
            <a:ext cx="5056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Implementing the PSHE scheme of work</a:t>
            </a:r>
            <a:endParaRPr lang="en-GB" sz="3200" b="1" i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119411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Ealing scheme of work 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0" y="1668604"/>
            <a:ext cx="2088232" cy="1740371"/>
          </a:xfrm>
          <a:prstGeom prst="ellipse">
            <a:avLst/>
          </a:prstGeom>
          <a:solidFill>
            <a:srgbClr val="009E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Last updated in July 2015</a:t>
            </a:r>
            <a:endParaRPr lang="en-GB" sz="2400" dirty="0"/>
          </a:p>
        </p:txBody>
      </p:sp>
      <p:sp>
        <p:nvSpPr>
          <p:cNvPr id="9" name="Oval 8"/>
          <p:cNvSpPr/>
          <p:nvPr/>
        </p:nvSpPr>
        <p:spPr>
          <a:xfrm>
            <a:off x="2339752" y="1695475"/>
            <a:ext cx="2088232" cy="1740371"/>
          </a:xfrm>
          <a:prstGeom prst="ellipse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Year 1 to Year 6</a:t>
            </a:r>
            <a:endParaRPr lang="en-GB" sz="2400" dirty="0"/>
          </a:p>
        </p:txBody>
      </p:sp>
      <p:sp>
        <p:nvSpPr>
          <p:cNvPr id="10" name="Oval 9"/>
          <p:cNvSpPr/>
          <p:nvPr/>
        </p:nvSpPr>
        <p:spPr>
          <a:xfrm>
            <a:off x="4827623" y="1655820"/>
            <a:ext cx="2088232" cy="1740371"/>
          </a:xfrm>
          <a:prstGeom prst="ellipse">
            <a:avLst/>
          </a:prstGeom>
          <a:solidFill>
            <a:srgbClr val="F9B135"/>
          </a:solidFill>
          <a:ln>
            <a:solidFill>
              <a:srgbClr val="F9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Split into half term topics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7103549" y="1655821"/>
            <a:ext cx="2088232" cy="1740371"/>
          </a:xfrm>
          <a:prstGeom prst="ellipse">
            <a:avLst/>
          </a:prstGeom>
          <a:solidFill>
            <a:srgbClr val="E13D4D"/>
          </a:solidFill>
          <a:ln>
            <a:solidFill>
              <a:srgbClr val="E1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Split over a two year cycle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8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2" name="Picture 31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Picture 32" descr="Ealingmo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" y="4528670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Two year cycle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Cycle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Years 1, 3 and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Mainly focused on </a:t>
            </a:r>
            <a:r>
              <a:rPr lang="en-GB" dirty="0"/>
              <a:t>personal and interpersonal relationships and health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Cycle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Years 2, 4 and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Mainly focuses on social </a:t>
            </a:r>
            <a:r>
              <a:rPr lang="en-GB" dirty="0"/>
              <a:t>and economic relationships, including international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9746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2" name="Picture 31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Picture 32" descr="Ealingmo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" y="4528670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Two year cycle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Cycle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We’re all stars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 friendly, be wise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Live long, live strong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Daring to be different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Dear diary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Joining up and joining in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Cycle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It’s our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Say no!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Money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Who likes chocolate?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People around 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Growing up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4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2" name="Picture 31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Picture 32" descr="Ealingmo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" y="4528670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Main topics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Live long, live strong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Growing up</a:t>
            </a:r>
          </a:p>
          <a:p>
            <a:pPr marL="0" indent="0">
              <a:buNone/>
            </a:pPr>
            <a:r>
              <a:rPr lang="en-GB" b="1" dirty="0" smtClean="0"/>
              <a:t>Drugs and alcohol: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Say No!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Not covered in cycle 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Anti bullying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Be friendly, be wise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Say No!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" y="339502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Looking at overview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Image result for post 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9" b="95266" l="8481" r="90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9406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9552" y="1779662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What’s working well?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16216" y="1785201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Even better if…</a:t>
            </a:r>
            <a:endParaRPr lang="en-GB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119411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Implementing the scheme of work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0" y="1668604"/>
            <a:ext cx="2088232" cy="1740371"/>
          </a:xfrm>
          <a:prstGeom prst="ellipse">
            <a:avLst/>
          </a:prstGeom>
          <a:solidFill>
            <a:srgbClr val="009E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teachers the planning each half term 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39752" y="1695475"/>
            <a:ext cx="2088232" cy="1740371"/>
          </a:xfrm>
          <a:prstGeom prst="ellipse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They must then return the planning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827623" y="1655820"/>
            <a:ext cx="2088232" cy="1740371"/>
          </a:xfrm>
          <a:prstGeom prst="ellipse">
            <a:avLst/>
          </a:prstGeom>
          <a:solidFill>
            <a:srgbClr val="F9B135"/>
          </a:solidFill>
          <a:ln>
            <a:solidFill>
              <a:srgbClr val="F9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They must provide one </a:t>
            </a:r>
            <a:r>
              <a:rPr lang="en-GB" dirty="0"/>
              <a:t>sample of learning and one sample of assessment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103549" y="1655821"/>
            <a:ext cx="2088232" cy="1740371"/>
          </a:xfrm>
          <a:prstGeom prst="ellipse">
            <a:avLst/>
          </a:prstGeom>
          <a:solidFill>
            <a:srgbClr val="E13D4D"/>
          </a:solidFill>
          <a:ln>
            <a:solidFill>
              <a:srgbClr val="E1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They should also record circle time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70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119411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Monitoring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0" y="1668604"/>
            <a:ext cx="2088232" cy="1740371"/>
          </a:xfrm>
          <a:prstGeom prst="ellipse">
            <a:avLst/>
          </a:prstGeom>
          <a:solidFill>
            <a:srgbClr val="009E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 planning, learning and assessment 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39752" y="1695475"/>
            <a:ext cx="2088232" cy="1740371"/>
          </a:xfrm>
          <a:prstGeom prst="ellipse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 circle time evaluation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827623" y="1655820"/>
            <a:ext cx="2088232" cy="1740371"/>
          </a:xfrm>
          <a:prstGeom prst="ellipse">
            <a:avLst/>
          </a:prstGeom>
          <a:solidFill>
            <a:srgbClr val="F9B135"/>
          </a:solidFill>
          <a:ln>
            <a:solidFill>
              <a:srgbClr val="F9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PSHE observations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103549" y="1655821"/>
            <a:ext cx="2088232" cy="1740371"/>
          </a:xfrm>
          <a:prstGeom prst="ellipse">
            <a:avLst/>
          </a:prstGeom>
          <a:solidFill>
            <a:srgbClr val="E13D4D"/>
          </a:solidFill>
          <a:ln>
            <a:solidFill>
              <a:srgbClr val="E1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Pupil </a:t>
            </a:r>
            <a:r>
              <a:rPr lang="en-GB" sz="2000" dirty="0" smtClean="0"/>
              <a:t>conferencing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88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119411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Observations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0" y="1668604"/>
            <a:ext cx="2088232" cy="1740371"/>
          </a:xfrm>
          <a:prstGeom prst="ellipse">
            <a:avLst/>
          </a:prstGeom>
          <a:solidFill>
            <a:srgbClr val="009E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 – 20 minutes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39752" y="1695475"/>
            <a:ext cx="2088232" cy="1740371"/>
          </a:xfrm>
          <a:prstGeom prst="ellipse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Allows you to identify best practice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827623" y="1655820"/>
            <a:ext cx="2088232" cy="1740371"/>
          </a:xfrm>
          <a:prstGeom prst="ellipse">
            <a:avLst/>
          </a:prstGeom>
          <a:solidFill>
            <a:srgbClr val="F9B135"/>
          </a:solidFill>
          <a:ln>
            <a:solidFill>
              <a:srgbClr val="F9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observation template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103549" y="1655821"/>
            <a:ext cx="2088232" cy="1740371"/>
          </a:xfrm>
          <a:prstGeom prst="ellipse">
            <a:avLst/>
          </a:prstGeom>
          <a:solidFill>
            <a:srgbClr val="E13D4D"/>
          </a:solidFill>
          <a:ln>
            <a:solidFill>
              <a:srgbClr val="E1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to teachers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3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servation template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22010" r="27012" b="3492"/>
          <a:stretch/>
        </p:blipFill>
        <p:spPr>
          <a:xfrm>
            <a:off x="395535" y="0"/>
            <a:ext cx="4032449" cy="51677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707904" y="483518"/>
            <a:ext cx="20882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0152" y="267494"/>
            <a:ext cx="294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Learning objective should be s</a:t>
            </a:r>
          </a:p>
          <a:p>
            <a:r>
              <a:rPr lang="en-GB" dirty="0" smtClean="0"/>
              <a:t>shared and discussed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99792" y="1059582"/>
            <a:ext cx="32403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1347614"/>
            <a:ext cx="317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Games and discussion are</a:t>
            </a:r>
          </a:p>
          <a:p>
            <a:r>
              <a:rPr lang="en-GB" dirty="0" smtClean="0"/>
              <a:t>important to begin PSHE lessons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91880" y="1670779"/>
            <a:ext cx="2304256" cy="913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0152" y="2427734"/>
            <a:ext cx="334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has SMSC and safeguarding </a:t>
            </a:r>
          </a:p>
          <a:p>
            <a:r>
              <a:rPr lang="en-GB" dirty="0" smtClean="0"/>
              <a:t>featured in the lesson?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5576" y="1993945"/>
            <a:ext cx="0" cy="289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2283718"/>
            <a:ext cx="33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happened during the lesson?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95936" y="1059582"/>
            <a:ext cx="1944216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56176" y="3723878"/>
            <a:ext cx="281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was assessment used in </a:t>
            </a:r>
          </a:p>
          <a:p>
            <a:r>
              <a:rPr lang="en-GB" dirty="0"/>
              <a:t>t</a:t>
            </a:r>
            <a:r>
              <a:rPr lang="en-GB" dirty="0" smtClean="0"/>
              <a:t>he lesson AOL or AFL?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55576" y="3723878"/>
            <a:ext cx="0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43608" y="4731990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9592" y="3939902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were the strengths?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619672" y="4731990"/>
            <a:ext cx="24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needs to improve?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21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119411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Pupil conferencing 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-19315" y="1695474"/>
            <a:ext cx="2088232" cy="1740371"/>
          </a:xfrm>
          <a:prstGeom prst="ellipse">
            <a:avLst/>
          </a:prstGeom>
          <a:solidFill>
            <a:srgbClr val="009E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Once a term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39752" y="1695475"/>
            <a:ext cx="2088232" cy="1740371"/>
          </a:xfrm>
          <a:prstGeom prst="ellipse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3-5 pupils per year group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827623" y="1655820"/>
            <a:ext cx="2088232" cy="1740371"/>
          </a:xfrm>
          <a:prstGeom prst="ellipse">
            <a:avLst/>
          </a:prstGeom>
          <a:solidFill>
            <a:srgbClr val="F9B135"/>
          </a:solidFill>
          <a:ln>
            <a:solidFill>
              <a:srgbClr val="F9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Simple open ended questions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103549" y="1655821"/>
            <a:ext cx="2088232" cy="1740371"/>
          </a:xfrm>
          <a:prstGeom prst="ellipse">
            <a:avLst/>
          </a:prstGeom>
          <a:solidFill>
            <a:srgbClr val="E13D4D"/>
          </a:solidFill>
          <a:ln>
            <a:solidFill>
              <a:srgbClr val="E1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Provides extra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1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1325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Meet the team</a:t>
            </a:r>
            <a:endParaRPr lang="en-GB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3518"/>
            <a:ext cx="395536" cy="78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067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Health Improvement Experts</a:t>
            </a:r>
            <a:endParaRPr lang="en-GB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4893" y="1411987"/>
            <a:ext cx="8720086" cy="3449409"/>
            <a:chOff x="-23980" y="0"/>
            <a:chExt cx="6672430" cy="2809875"/>
          </a:xfrm>
        </p:grpSpPr>
        <p:pic>
          <p:nvPicPr>
            <p:cNvPr id="18" name="Picture 17" descr="claire meade"/>
            <p:cNvPicPr>
              <a:picLocks noChangeAspect="1"/>
            </p:cNvPicPr>
            <p:nvPr/>
          </p:nvPicPr>
          <p:blipFill rotWithShape="1">
            <a:blip r:embed="rId4">
              <a:lum bright="-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0" t="1732" r="7715" b="4158"/>
            <a:stretch/>
          </p:blipFill>
          <p:spPr bwMode="auto">
            <a:xfrm>
              <a:off x="2719718" y="0"/>
              <a:ext cx="1285875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Kar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5" t="13164" r="11636" b="33682"/>
            <a:stretch>
              <a:fillRect/>
            </a:stretch>
          </p:blipFill>
          <p:spPr bwMode="auto">
            <a:xfrm>
              <a:off x="105" y="0"/>
              <a:ext cx="1247775" cy="1533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19" descr="Mubina (4)"/>
            <p:cNvPicPr>
              <a:picLocks noChangeAspect="1"/>
            </p:cNvPicPr>
            <p:nvPr/>
          </p:nvPicPr>
          <p:blipFill rotWithShape="1">
            <a:blip r:embed="rId6" cstate="print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3" t="13079" r="37970" b="38358"/>
            <a:stretch/>
          </p:blipFill>
          <p:spPr bwMode="auto">
            <a:xfrm>
              <a:off x="5362575" y="9525"/>
              <a:ext cx="1238250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Nicole"/>
            <p:cNvPicPr>
              <a:picLocks noChangeAspect="1"/>
            </p:cNvPicPr>
            <p:nvPr/>
          </p:nvPicPr>
          <p:blipFill rotWithShape="1">
            <a:blip r:embed="rId7" cstate="print">
              <a:lum brigh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1" t="11571" r="16159" b="5266"/>
            <a:stretch/>
          </p:blipFill>
          <p:spPr bwMode="auto">
            <a:xfrm>
              <a:off x="1352550" y="0"/>
              <a:ext cx="127635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341"/>
            <p:cNvSpPr txBox="1">
              <a:spLocks noChangeArrowheads="1"/>
            </p:cNvSpPr>
            <p:nvPr/>
          </p:nvSpPr>
          <p:spPr bwMode="auto">
            <a:xfrm>
              <a:off x="2676584" y="1619250"/>
              <a:ext cx="949960" cy="45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Claire Meade</a:t>
              </a:r>
              <a:endParaRPr lang="en-GB" sz="16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338"/>
            <p:cNvSpPr txBox="1">
              <a:spLocks noChangeArrowheads="1"/>
            </p:cNvSpPr>
            <p:nvPr/>
          </p:nvSpPr>
          <p:spPr bwMode="auto">
            <a:xfrm>
              <a:off x="1352550" y="1619250"/>
              <a:ext cx="1276350" cy="45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Nicole McGregor</a:t>
              </a:r>
            </a:p>
          </p:txBody>
        </p:sp>
        <p:sp>
          <p:nvSpPr>
            <p:cNvPr id="24" name="Text Box 322"/>
            <p:cNvSpPr txBox="1">
              <a:spLocks noChangeArrowheads="1"/>
            </p:cNvSpPr>
            <p:nvPr/>
          </p:nvSpPr>
          <p:spPr bwMode="auto">
            <a:xfrm>
              <a:off x="-23980" y="1596471"/>
              <a:ext cx="1171574" cy="45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  Karen Gibson</a:t>
              </a:r>
              <a:endParaRPr lang="en-GB" sz="16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 Box 539"/>
            <p:cNvSpPr txBox="1">
              <a:spLocks noChangeArrowheads="1"/>
            </p:cNvSpPr>
            <p:nvPr/>
          </p:nvSpPr>
          <p:spPr bwMode="auto">
            <a:xfrm>
              <a:off x="2729527" y="1864858"/>
              <a:ext cx="1133475" cy="772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Health Improvement Officer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i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RSE &amp; PSHE                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Text Box 538"/>
            <p:cNvSpPr txBox="1">
              <a:spLocks noChangeArrowheads="1"/>
            </p:cNvSpPr>
            <p:nvPr/>
          </p:nvSpPr>
          <p:spPr bwMode="auto">
            <a:xfrm>
              <a:off x="1352550" y="1864858"/>
              <a:ext cx="1171575" cy="772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Health Improvement Officer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i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Nutrition &amp; Exercise 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531"/>
            <p:cNvSpPr txBox="1">
              <a:spLocks noChangeArrowheads="1"/>
            </p:cNvSpPr>
            <p:nvPr/>
          </p:nvSpPr>
          <p:spPr bwMode="auto">
            <a:xfrm>
              <a:off x="42694" y="1864858"/>
              <a:ext cx="1104900" cy="873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Health Improvement Team Manager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i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Safeguarding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28" name="Picture 27" descr="stacey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" t="9044" r="12813" b="6166"/>
            <a:stretch/>
          </p:blipFill>
          <p:spPr bwMode="auto">
            <a:xfrm>
              <a:off x="4010025" y="9525"/>
              <a:ext cx="12858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 Box 319"/>
            <p:cNvSpPr txBox="1">
              <a:spLocks noChangeArrowheads="1"/>
            </p:cNvSpPr>
            <p:nvPr/>
          </p:nvSpPr>
          <p:spPr bwMode="auto">
            <a:xfrm>
              <a:off x="4048125" y="1619250"/>
              <a:ext cx="1152525" cy="45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  Stacey </a:t>
              </a:r>
              <a:r>
                <a:rPr lang="en-GB" sz="1600" b="1" dirty="0" err="1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Edmead</a:t>
              </a:r>
              <a:endParaRPr lang="en-GB" sz="16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314"/>
            <p:cNvSpPr txBox="1">
              <a:spLocks noChangeArrowheads="1"/>
            </p:cNvSpPr>
            <p:nvPr/>
          </p:nvSpPr>
          <p:spPr bwMode="auto">
            <a:xfrm>
              <a:off x="4133850" y="1838325"/>
              <a:ext cx="1314450" cy="872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Health Improvement Officer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i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Mental Health &amp; Emotional </a:t>
              </a:r>
              <a:r>
                <a:rPr lang="en-GB" sz="1400" i="1" dirty="0" smtClean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Wellbeing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313"/>
            <p:cNvSpPr txBox="1">
              <a:spLocks noChangeArrowheads="1"/>
            </p:cNvSpPr>
            <p:nvPr/>
          </p:nvSpPr>
          <p:spPr bwMode="auto">
            <a:xfrm>
              <a:off x="5372100" y="1619250"/>
              <a:ext cx="12573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Mubina </a:t>
              </a:r>
              <a:r>
                <a:rPr lang="en-GB" sz="1600" b="1" dirty="0" err="1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Asasia</a:t>
              </a:r>
              <a:endParaRPr lang="en-GB" sz="16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299"/>
            <p:cNvSpPr txBox="1">
              <a:spLocks noChangeArrowheads="1"/>
            </p:cNvSpPr>
            <p:nvPr/>
          </p:nvSpPr>
          <p:spPr bwMode="auto">
            <a:xfrm>
              <a:off x="5391150" y="1838325"/>
              <a:ext cx="1257300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Health Improvement Advisor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GB" sz="1400" i="1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Preventing Extremism in schools </a:t>
              </a:r>
              <a:endParaRPr lang="en-GB" sz="2000" dirty="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4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" y="339502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Pupil conferencing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Image result for post 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9" b="95266" l="8481" r="90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9406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9552" y="1779662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Year 3 Live long, live strong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16216" y="1785201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Year 6 money matters</a:t>
            </a:r>
            <a:endParaRPr lang="en-GB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119411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Assessment 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0" y="1668604"/>
            <a:ext cx="2088232" cy="1740371"/>
          </a:xfrm>
          <a:prstGeom prst="ellipse">
            <a:avLst/>
          </a:prstGeom>
          <a:solidFill>
            <a:srgbClr val="009E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Gives a baseline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39752" y="1695475"/>
            <a:ext cx="2088232" cy="1740371"/>
          </a:xfrm>
          <a:prstGeom prst="ellipse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Allows us and the children to see progress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827623" y="1655820"/>
            <a:ext cx="2088232" cy="1740371"/>
          </a:xfrm>
          <a:prstGeom prst="ellipse">
            <a:avLst/>
          </a:prstGeom>
          <a:solidFill>
            <a:srgbClr val="F9B135"/>
          </a:solidFill>
          <a:ln>
            <a:solidFill>
              <a:srgbClr val="F9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be built into lessons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103549" y="1655821"/>
            <a:ext cx="2088232" cy="1740371"/>
          </a:xfrm>
          <a:prstGeom prst="ellipse">
            <a:avLst/>
          </a:prstGeom>
          <a:solidFill>
            <a:srgbClr val="E13D4D"/>
          </a:solidFill>
          <a:ln>
            <a:solidFill>
              <a:srgbClr val="E1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Allows creativity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8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" y="339502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Plan assessment for…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Image result for post 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9" b="95266" l="8481" r="90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9406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9552" y="1779662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Year </a:t>
            </a:r>
            <a:r>
              <a:rPr lang="en-GB" sz="2000" dirty="0" smtClean="0">
                <a:solidFill>
                  <a:prstClr val="white"/>
                </a:solidFill>
              </a:rPr>
              <a:t>2 Say No!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16216" y="1785201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Year 3 Dear Diary</a:t>
            </a:r>
            <a:endParaRPr lang="en-GB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" y="339502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What is being taught in your school in Autumn 2?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7149822"/>
              </p:ext>
            </p:extLst>
          </p:nvPr>
        </p:nvGraphicFramePr>
        <p:xfrm>
          <a:off x="-995233" y="1341815"/>
          <a:ext cx="11161240" cy="346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62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27934"/>
            <a:ext cx="9252519" cy="9155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THANK YOU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5566"/>
            <a:ext cx="9144000" cy="5760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thumbs.dreamstime.com/z/contact-us-buttons-set-email-envelope-phone-mobile-icons-eps-339194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05" l="0" r="97385">
                        <a14:foregroundMark x1="18692" y1="16594" x2="18692" y2="16594"/>
                        <a14:foregroundMark x1="34615" y1="16594" x2="34615" y2="16594"/>
                        <a14:foregroundMark x1="23769" y1="35234" x2="23769" y2="35234"/>
                        <a14:foregroundMark x1="13692" y1="25731" x2="13692" y2="25731"/>
                        <a14:foregroundMark x1="13308" y1="12208" x2="13308" y2="12208"/>
                        <a14:foregroundMark x1="33385" y1="10234" x2="33385" y2="10234"/>
                        <a14:foregroundMark x1="40077" y1="20980" x2="40077" y2="20980"/>
                        <a14:foregroundMark x1="73923" y1="23319" x2="73923" y2="23319"/>
                        <a14:foregroundMark x1="79385" y1="28874" x2="79385" y2="28874"/>
                        <a14:foregroundMark x1="83154" y1="24927" x2="83154" y2="24927"/>
                        <a14:foregroundMark x1="61846" y1="24927" x2="61846" y2="24927"/>
                        <a14:foregroundMark x1="29154" y1="64693" x2="29154" y2="64693"/>
                        <a14:foregroundMark x1="21615" y1="66301" x2="21615" y2="66301"/>
                        <a14:foregroundMark x1="32538" y1="72661" x2="32538" y2="72661"/>
                        <a14:foregroundMark x1="34615" y1="75439" x2="34615" y2="75439"/>
                        <a14:foregroundMark x1="26692" y1="77778" x2="26692" y2="77778"/>
                        <a14:foregroundMark x1="33769" y1="63889" x2="33769" y2="63889"/>
                        <a14:foregroundMark x1="35000" y1="63085" x2="35000" y2="63085"/>
                        <a14:foregroundMark x1="66846" y1="77778" x2="66846" y2="77778"/>
                      </a14:backgroundRemoval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53141" r="58369" b="17045"/>
          <a:stretch/>
        </p:blipFill>
        <p:spPr bwMode="auto">
          <a:xfrm>
            <a:off x="4067944" y="4443958"/>
            <a:ext cx="372234" cy="3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umbs.dreamstime.com/z/contact-us-buttons-set-email-envelope-phone-mobile-icons-eps-339194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05" l="0" r="97385">
                        <a14:foregroundMark x1="18692" y1="16594" x2="18692" y2="16594"/>
                        <a14:foregroundMark x1="34615" y1="16594" x2="34615" y2="16594"/>
                        <a14:foregroundMark x1="23769" y1="35234" x2="23769" y2="35234"/>
                        <a14:foregroundMark x1="13692" y1="25731" x2="13692" y2="25731"/>
                        <a14:foregroundMark x1="13308" y1="12208" x2="13308" y2="12208"/>
                        <a14:foregroundMark x1="33385" y1="10234" x2="33385" y2="10234"/>
                        <a14:foregroundMark x1="40077" y1="20980" x2="40077" y2="20980"/>
                        <a14:foregroundMark x1="73923" y1="23319" x2="73923" y2="23319"/>
                        <a14:foregroundMark x1="79385" y1="28874" x2="79385" y2="28874"/>
                        <a14:foregroundMark x1="83154" y1="24927" x2="83154" y2="24927"/>
                        <a14:foregroundMark x1="61846" y1="24927" x2="61846" y2="24927"/>
                        <a14:foregroundMark x1="29154" y1="64693" x2="29154" y2="64693"/>
                        <a14:foregroundMark x1="21615" y1="66301" x2="21615" y2="66301"/>
                        <a14:foregroundMark x1="32538" y1="72661" x2="32538" y2="72661"/>
                        <a14:foregroundMark x1="34615" y1="75439" x2="34615" y2="75439"/>
                        <a14:foregroundMark x1="26692" y1="77778" x2="26692" y2="77778"/>
                        <a14:foregroundMark x1="33769" y1="63889" x2="33769" y2="63889"/>
                        <a14:foregroundMark x1="35000" y1="63085" x2="35000" y2="63085"/>
                        <a14:foregroundMark x1="66846" y1="77778" x2="66846" y2="77778"/>
                      </a14:backgroundRemoval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7600" r="54420" b="58610"/>
          <a:stretch/>
        </p:blipFill>
        <p:spPr bwMode="auto">
          <a:xfrm>
            <a:off x="6300192" y="4371950"/>
            <a:ext cx="454382" cy="4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humbs.dreamstime.com/z/contact-us-buttons-set-email-envelope-phone-mobile-icons-eps-339194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05" l="0" r="97385">
                        <a14:foregroundMark x1="18692" y1="16594" x2="18692" y2="16594"/>
                        <a14:foregroundMark x1="34615" y1="16594" x2="34615" y2="16594"/>
                        <a14:foregroundMark x1="23769" y1="35234" x2="23769" y2="35234"/>
                        <a14:foregroundMark x1="13692" y1="25731" x2="13692" y2="25731"/>
                        <a14:foregroundMark x1="13308" y1="12208" x2="13308" y2="12208"/>
                        <a14:foregroundMark x1="33385" y1="10234" x2="33385" y2="10234"/>
                        <a14:foregroundMark x1="40077" y1="20980" x2="40077" y2="20980"/>
                        <a14:foregroundMark x1="73923" y1="23319" x2="73923" y2="23319"/>
                        <a14:foregroundMark x1="79385" y1="28874" x2="79385" y2="28874"/>
                        <a14:foregroundMark x1="83154" y1="24927" x2="83154" y2="24927"/>
                        <a14:foregroundMark x1="61846" y1="24927" x2="61846" y2="24927"/>
                        <a14:foregroundMark x1="29154" y1="64693" x2="29154" y2="64693"/>
                        <a14:foregroundMark x1="21615" y1="66301" x2="21615" y2="66301"/>
                        <a14:foregroundMark x1="32538" y1="72661" x2="32538" y2="72661"/>
                        <a14:foregroundMark x1="34615" y1="75439" x2="34615" y2="75439"/>
                        <a14:foregroundMark x1="26692" y1="77778" x2="26692" y2="77778"/>
                        <a14:foregroundMark x1="33769" y1="63889" x2="33769" y2="63889"/>
                        <a14:foregroundMark x1="35000" y1="63085" x2="35000" y2="63085"/>
                        <a14:foregroundMark x1="66846" y1="77778" x2="66846" y2="77778"/>
                      </a14:backgroundRemoval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49" t="13745" r="8286" b="63198"/>
          <a:stretch/>
        </p:blipFill>
        <p:spPr bwMode="auto">
          <a:xfrm>
            <a:off x="717280" y="4482801"/>
            <a:ext cx="542352" cy="3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452551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meadec@ealing.gov.uk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452129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www.egfl.org.uk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453716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020 8825 6173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2" y="284166"/>
            <a:ext cx="3651870" cy="365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4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8925" y="1412071"/>
            <a:ext cx="2232248" cy="2088232"/>
          </a:xfrm>
          <a:prstGeom prst="ellipse">
            <a:avLst/>
          </a:prstGeom>
          <a:solidFill>
            <a:srgbClr val="009ED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45549" y="1412071"/>
            <a:ext cx="2249283" cy="2088232"/>
          </a:xfrm>
          <a:prstGeom prst="ellipse">
            <a:avLst/>
          </a:prstGeom>
          <a:solidFill>
            <a:srgbClr val="F9B13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233" y="1412071"/>
            <a:ext cx="2237572" cy="2088232"/>
          </a:xfrm>
          <a:prstGeom prst="ellipse">
            <a:avLst/>
          </a:prstGeom>
          <a:solidFill>
            <a:srgbClr val="00C0B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Our services to schools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19" y="843558"/>
            <a:ext cx="548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The Health Improvement team’s three services</a:t>
            </a:r>
            <a:endParaRPr lang="en-GB" b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17414" name="Picture 6" descr="http://www.lundquist.it/wp-content/uploads/2012/11/iconmonstr-user-14-ico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62" y="1225813"/>
            <a:ext cx="2265743" cy="22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http://www.iconsfind.com/wp-content/uploads/2013/11/Payment-Methods-Cash-receiving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555" l="0" r="100000">
                        <a14:backgroundMark x1="61328" y1="36328" x2="61328" y2="36328"/>
                        <a14:backgroundMark x1="72656" y1="19141" x2="72656" y2="19141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40" y="1225813"/>
            <a:ext cx="1741602" cy="17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3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AutoShape 15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AutoShape 18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20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AutoShape 22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7432" name="Picture 24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4" b="77344" l="18438" r="73203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9942" r="26117" b="22684"/>
          <a:stretch/>
        </p:blipFill>
        <p:spPr bwMode="auto">
          <a:xfrm>
            <a:off x="1126993" y="1706574"/>
            <a:ext cx="1532814" cy="149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5175" y="3420744"/>
            <a:ext cx="229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Universal</a:t>
            </a:r>
          </a:p>
          <a:p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All schools receive this service for free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9205" y="3428295"/>
            <a:ext cx="2734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C0BC"/>
                </a:solidFill>
                <a:latin typeface="Calibri" panose="020F0502020204030204" pitchFamily="34" charset="0"/>
              </a:rPr>
              <a:t>Health Partnership</a:t>
            </a:r>
          </a:p>
          <a:p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Workshops, resources and training.</a:t>
            </a:r>
            <a:endParaRPr lang="en-GB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6442" y="3428295"/>
            <a:ext cx="2484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9B135"/>
                </a:solidFill>
                <a:latin typeface="Calibri" panose="020F0502020204030204" pitchFamily="34" charset="0"/>
              </a:rPr>
              <a:t>Bespoke</a:t>
            </a:r>
          </a:p>
          <a:p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Four day customised service.</a:t>
            </a:r>
            <a:endParaRPr lang="en-GB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33" descr="HS-Ealing-logo - Cop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" name="Picture 34" descr="Ealingmon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" y="4528670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820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nvestor Pitch Deck Powerpoint - Presentations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0375" y="1851670"/>
            <a:ext cx="1800200" cy="1726046"/>
          </a:xfrm>
          <a:prstGeom prst="ellipse">
            <a:avLst/>
          </a:prstGeom>
          <a:solidFill>
            <a:srgbClr val="009ED6">
              <a:alpha val="68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What we do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19" y="843558"/>
            <a:ext cx="548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We provide support and training in five areas:</a:t>
            </a:r>
            <a:endParaRPr lang="en-GB" b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13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AutoShape 15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25212" y="1851670"/>
            <a:ext cx="1813454" cy="1728192"/>
          </a:xfrm>
          <a:prstGeom prst="ellipse">
            <a:avLst/>
          </a:prstGeom>
          <a:solidFill>
            <a:srgbClr val="00C0BC">
              <a:alpha val="79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18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20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AutoShape 22" descr="https://upload.wikimedia.org/wikipedia/commons/thumb/c/c4/Globe_icon.svg/1024px-Globe_icon.sv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4" name="Picture 33" descr="HS-Ealing-logo -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" name="Picture 34" descr="Ealingmon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" y="4528670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Oval 25"/>
          <p:cNvSpPr/>
          <p:nvPr/>
        </p:nvSpPr>
        <p:spPr>
          <a:xfrm>
            <a:off x="6863002" y="1851670"/>
            <a:ext cx="1813454" cy="1728192"/>
          </a:xfrm>
          <a:prstGeom prst="ellipse">
            <a:avLst/>
          </a:prstGeom>
          <a:solidFill>
            <a:srgbClr val="E13D4D">
              <a:alpha val="79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47303" y="1853816"/>
            <a:ext cx="1800200" cy="1726046"/>
          </a:xfrm>
          <a:prstGeom prst="ellipse">
            <a:avLst/>
          </a:prstGeom>
          <a:solidFill>
            <a:srgbClr val="F9B135">
              <a:alpha val="68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35896" y="1851670"/>
            <a:ext cx="1800200" cy="1726046"/>
          </a:xfrm>
          <a:prstGeom prst="ellipse">
            <a:avLst/>
          </a:prstGeom>
          <a:solidFill>
            <a:srgbClr val="9CC65F">
              <a:alpha val="68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611800"/>
            <a:ext cx="16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ED6"/>
                </a:solidFill>
              </a:rPr>
              <a:t>Safeguarding</a:t>
            </a:r>
            <a:endParaRPr lang="en-GB" sz="2000" b="1" dirty="0">
              <a:solidFill>
                <a:srgbClr val="009ED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9" y="36118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C0BC"/>
                </a:solidFill>
              </a:rPr>
              <a:t> RSE</a:t>
            </a:r>
            <a:endParaRPr lang="en-GB" sz="2000" b="1" dirty="0">
              <a:solidFill>
                <a:srgbClr val="00C0B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2096" y="3631314"/>
            <a:ext cx="16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ED6"/>
                </a:solidFill>
              </a:rPr>
              <a:t>   </a:t>
            </a:r>
            <a:r>
              <a:rPr lang="en-GB" sz="2000" b="1" dirty="0" smtClean="0">
                <a:solidFill>
                  <a:srgbClr val="9CC65F"/>
                </a:solidFill>
              </a:rPr>
              <a:t>Nutrition</a:t>
            </a:r>
            <a:endParaRPr lang="en-GB" sz="2000" b="1" dirty="0">
              <a:solidFill>
                <a:srgbClr val="9CC65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04275" y="3611800"/>
            <a:ext cx="16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ED6"/>
                </a:solidFill>
              </a:rPr>
              <a:t>    </a:t>
            </a:r>
            <a:r>
              <a:rPr lang="en-GB" sz="2000" b="1" dirty="0" smtClean="0">
                <a:solidFill>
                  <a:srgbClr val="F9B135"/>
                </a:solidFill>
              </a:rPr>
              <a:t>PSHE</a:t>
            </a:r>
            <a:endParaRPr lang="en-GB" sz="2000" b="1" dirty="0">
              <a:solidFill>
                <a:srgbClr val="F9B13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7412" y="3611800"/>
            <a:ext cx="255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E13D4D"/>
                </a:solidFill>
              </a:rPr>
              <a:t>Emotional wellbeing</a:t>
            </a:r>
            <a:endParaRPr lang="en-GB" sz="2000" b="1" dirty="0">
              <a:solidFill>
                <a:srgbClr val="E13D4D"/>
              </a:solidFill>
            </a:endParaRPr>
          </a:p>
        </p:txBody>
      </p:sp>
      <p:sp>
        <p:nvSpPr>
          <p:cNvPr id="27" name="AutoShape 4" descr="https://encrypted-tbn2.gstatic.com/images?q=tbn:ANd9GcQj9z5hvD5urARDg6IADDAIP273z_9RJeqQFBIlH78jetUR1WifA3t4F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3798" name="Picture 6" descr="http://www-itunesdownload.com/favicon.ico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89" y="1998811"/>
            <a:ext cx="1241821" cy="1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elaanisvital.com/final_png/icon_-43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32" y="1941172"/>
            <a:ext cx="1498764" cy="14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ttp://www.bramsomfederation.net/Curriculum/PSHE.jpg"/>
          <p:cNvPicPr>
            <a:picLocks noChangeAspect="1" noChangeArrowheads="1"/>
          </p:cNvPicPr>
          <p:nvPr/>
        </p:nvPicPr>
        <p:blipFill rotWithShape="1"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416" b="75922" l="69238" r="96973">
                        <a14:foregroundMark x1="76855" y1="59653" x2="76855" y2="59653"/>
                        <a14:foregroundMark x1="76270" y1="51627" x2="76270" y2="51627"/>
                        <a14:foregroundMark x1="87500" y1="39479" x2="87500" y2="39479"/>
                        <a14:foregroundMark x1="75293" y1="58568" x2="75293" y2="58568"/>
                        <a14:foregroundMark x1="72461" y1="53145" x2="72461" y2="53145"/>
                        <a14:backgroundMark x1="79590" y1="56182" x2="79590" y2="56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71" t="23283" b="27302"/>
          <a:stretch/>
        </p:blipFill>
        <p:spPr bwMode="auto">
          <a:xfrm>
            <a:off x="5522565" y="1864768"/>
            <a:ext cx="1545571" cy="1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6" descr="https://cdn2.iconfinder.com/data/icons/windows-8-metro-style/128/lock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utoShape 18" descr="https://cdn2.iconfinder.com/data/icons/windows-8-metro-style/128/lock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0" name="AutoShape 20" descr="data:image/png;base64,iVBORw0KGgoAAAANSUhEUgAAALwAAAEMCAMAAABJKixYAAAAgVBMVEUFBQX///8AAAC1tbWLi4t1dXXd3d3m5ubQ0ND29vby8vL8/Pzp6enW1tbt7e3i4uKdnZ2tra3Gxsa7u7ukpKRtbW2SkpInJyeDg4MTExPBwcFlZWV9fX1KSkpWVlZra2sxMTE/Pz9ZWVlPT080NDRHR0caGho7OzsgICCPj48YGBgM5LD1AAAKBklEQVR4nO2de1vyPAzGt6oIzhOiHJTH8/H9/h/wBdkERpKm6x06rmv337j8qKVL0jTN8gNWlhogRh18KnXwdV1e3AzH0+nd6+vD3Xx6fD286Q0s7IDhi4vb+Zcj9XE8vMAaQ8IX/Z+SO9tV+Q3exsgvgII/O3rguOtf4WlUgIxC4IvRqx988ws83CPMIuCvpnryP/7s57wF8P23QPI//ofo6R8Jf//VhLzC/+gnhO+/NEYv+d+iRj8C/vQxDn2F/3SZAL44jkdf4Y/3Dn8zw7Av6Z+bzp1m8MUJCn2FP90j/MUnEP2X/v1qX/DXyGGv8If7gX/Asy/p53uAv3w2QP/Ffwn2+UPhexbDXtL/F+ruBMLf2LEvp07gmhkGP9Kzb8RQAfRhzk4Q/JEKpET+fv/4t9DXJOArOHdjBa9hX2K+nAz7l4MqXCoGZxdHx4+6LxBGHwDvn+/L8Z7fn5F/XfSu3xT8QfNeD3+hCFDnsuWzI3/k4pz+ZauGP/VYXbzih4rA+vTH59G5jP7XRcAPvkWTi4munazFcCLju3c0/Jtkz7lJUDpgKI++e8DCH8vs1yHoCxVjmV75PB38vWBqEYg2yGKIMaT2ZaWCPxMN3YajLzWUHjpTJdVU8I+CmUmvGXuen78Ij31Cwd8KRh5i8o5TfvDdCAN/yZpw7jgCPZccDucU3r0C/oE30HC6r9Xn6U8Q8OxK49xRLLsU3ChWHD8892p1qmnp1emMe/6L92+98NyvFTLuS7FOk9+AD37APjp6vlfiZo6b+f7SBz/m2BsmuShxv1rv+HjguYF3jzD0fPmyZYbe8xLxwDMD7z5Re2IrnTQbehm+oAfeucY+ASM6k+Um8l/J8Nz/E/ZjrXTFjJIcJsjw7/Qj/yG5V7puYkmEv2AmTcRODCtm4ojRuAhP/46C4yaVmIESPT8Jnl4nfb+ipiL9P3m1lOBH9GAEZeT0OqetSe6ZBE+PxQeautIdaU7acxDgmVmDLpr502nwvBHgSUfebuCZUFkaLAF+Tj4rslxA0g1pUNhjFuCplddqqVmJmqdSTMLD01OwyY6jWlRezjk+78rDH5HwWG+yJvJFJSzNPDw15XW5oOYi5w0/6Xl4Kp9l9YKqRPkj7o39OAtPrfLOmSCvRU1V981OVRb+inqONnHeVJTRjHdiWXhyEEDZDlZnYb9YFp6KDgL2upqpCFueWXjCTTKf8ovlhoJnfXoWntiEsl4oc2atZH9pLDzhHESUsmlFwrO+IAc/IPKf1qt8Tmd13TP3aQ6e2oaCZ2t2Rb4ZWZeeg7+knmJy/GBLlEvPu2YcPBFR7mGxyZ+C3lIcPPGu86ec40UHQKHwPQL+xYh4Q1MIPOFaC+4dTGSZgON22Dn4PgEPzcnTIlPq7pT5dAj8qxXyWmS+FQJvkByui9y+g8B/WSGvRQfOCPhPK+S16EQXAn4PLyk67wSA34d7QJkFwds7ZobwkGIDUXTaCQJvH4wQXgkKPrI0SCE693Eg8OTeDgYeWCzBiIqBDgZ+cMjwdNbpQODprFMH3+AcVqjIrBMEXlHqGCs7+Dsr5LUOGp6qsjwYeDJZCYG33tXJmZ3rQ4GnCsMOBp5MEx8K/D8z+D1kncgc96HAU9VVwfBUMLkPeCpB78kS949qGlEZT/cyqn8OrRF1Es7d7nzuYgP+brcF0+4zsmz3U3jp7E434Jkq6taqjKY7+L2rg0+lDj6VOvhU6uBTqYNPpQ4+lTr4VOrgU6mDT6UOPpU6+FTq4FOpg0+lDj6VOvhU6uB9NphtmvgH28L/7hzNnicZu9EU9XRD+AXu9/F9edLj9H4Oa/f+Z8AO3rmTWsl0/wmLbwbv3B2x6Xv1Cu1YbwTvZkxPioBu0n4jNvDukT0hcEY3WWpkxQReruQSmnYGmrGA91WhiT12Q+wYwHsP4BUTkCE8vNRTpBTTryzYkgG84kyJ0O81xBIcXldLBLmywQBe1e1J6s+sN4WG1x6XRQw9Hl55igox69HwqkbCS50DFhw4vLr076uF8Op2hOQh9cTw6l4aTAfPpPBc2emOyJOXSeEDOnCSDdISw6vvqKB7O6aFV498++CFnld1kWdeE8Orz1gDvBs4vLpNGN3FNy28+qQve5NAQnhtP4rivxbCa99SgHeUgUusPJsPsQWH17UCkW6LSQevbIEqXjGkNoWHzxThCCIUsUl9KA77YjJ+JhkzbxgLeEH9GrKA9/kIqAsfbRKtmbjYey/AU9uxSXFLY4+7aNNqc0G4SwKySq6sGMELOT+yVVYzK0bTRrgMDhCFVGZs4KXOivyVYMFmbOBfBHj2aqpwMzbwYjsQ6oB3MzM28OLFNbDlxgheTPph9nQyM3jxDYsIolZmbNwD0SvG+MOZFTzb/3gl7qa6YDsm8J6eFIB9hZUdE3jPDgPMjgm8JxpBLTc28J7u+mQvzSZ2TCIpT5IesK+wMmQB77u8hr3/MdSQBby37TKk8sAI/scHD8gQ/xqygPfmzNqc+vDWfYAiQZNKJ+++FCgStID/9rFjcsQ28Ir71TAVchbwipaQrU20ai4v/WktvKLwA1DykdXgyUsmwh8pJJwq0fd5Blsao+HdTLEzgkk8GcCrdmIhiafSD1nBAyqnMuWNTR8thVdVmWH+yZvTBrO/qCqshESC5Tit4Ll71sOeqLphDRIJlu5rBhsOZaEWoM4pq67YXsHTFwgHPtCTcCpFXREWbmuzayLi1aEtaUUknsoZuoJHRPXaqg/y6uNAU+VlqWWnUERxsvLqWESVVrl5VMIDonrtTc+A31c1Q0v4PRZWkhdaBNr62YKPXyvVtyUDIsFypazg45cb/W1T8afsqv2XEr6IHg79nQav0aaqzd6qL3H0wTf9PdXRvshfUVIFH72AueFVT6WreFNHNfj4bFBc6+EgQ2c1+PwTVtVgrXV66A8ek5PYh9YZlj94XD2JsTbehusu6LhDzrba8F7X8Jh0kL02Ultr+Pj31F60WbK8hsekEMy1mRDdgMdVURmqikPq8AfRKGYrXtuEP4Ch3xr4LXhg1aaVtrcAtuCLrOX0tfTKFjyw5tRGte2LbXhYPwsb1U8X1OBhVWAW2qlgq8G32knY2fOqw6NKGwy0GyXvwKMaocBFpCd24FGNUNBys90M+i488HQEUOR5DgJ+sdq3jt6RG9QUfH7bNnpH73eR8G2jZ9gZ+MVy3yJ6VyVWlfD5fXvoHZv55+DzHqriOlbumU38s/D54LENg++k1mg8/DL5mpzeiR0JJPi895UW37lHca9IhP9dM5PhO3nY/fD5YJoIf2F2XHjgfPB5fjlPgL8w+eOvm/LDL0b/erZX/oWxydA36lr4hfonJl1uSXDnpsr9aCX8kn/8EX55ZLger9W9ZgLgl+qNxif/vm2oJ2/z8b2q3qghfMvUwadSB59K/wOLT5wLYCqDewAAAABJRU5ErkJggg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1" name="Picture 50" descr="http://www.clipartbest.com/cliparts/9i4/eMp/9i4eMpEeT.png"/>
          <p:cNvPicPr/>
          <p:nvPr/>
        </p:nvPicPr>
        <p:blipFill rotWithShape="1"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849"/>
          <a:stretch/>
        </p:blipFill>
        <p:spPr bwMode="auto">
          <a:xfrm>
            <a:off x="-641505" y="774620"/>
            <a:ext cx="2828857" cy="372985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AutoShape 23" descr="https://c1.staticflickr.com/9/8403/8672606881_434abe3620_b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2" name="AutoShape 25" descr="https://encrypted-tbn1.gstatic.com/images?q=tbn:ANd9GcSTDj2jbA78cmCSkYivVSRp35vBXOKmoB-n_EkptbyjS0IsHdn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3818" name="Picture 26"/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1765" y1="40686" x2="61765" y2="40686"/>
                        <a14:foregroundMark x1="41667" y1="42157" x2="41667" y2="42157"/>
                        <a14:foregroundMark x1="46078" y1="59804" x2="46078" y2="59804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79" y="174314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28" descr="https://cdn3.iconfinder.com/data/icons/stroke/53/28-512.pn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9" name="Picture 18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19" descr="Ealingmo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" y="4643202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1433780" y="1563638"/>
            <a:ext cx="648072" cy="614024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3" name="Oval 22"/>
          <p:cNvSpPr/>
          <p:nvPr/>
        </p:nvSpPr>
        <p:spPr>
          <a:xfrm>
            <a:off x="1433780" y="2283718"/>
            <a:ext cx="648072" cy="614024"/>
          </a:xfrm>
          <a:prstGeom prst="ellipse">
            <a:avLst/>
          </a:prstGeom>
          <a:solidFill>
            <a:srgbClr val="1D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4" name="Oval 23"/>
          <p:cNvSpPr/>
          <p:nvPr/>
        </p:nvSpPr>
        <p:spPr>
          <a:xfrm>
            <a:off x="1433780" y="3075806"/>
            <a:ext cx="648072" cy="614024"/>
          </a:xfrm>
          <a:prstGeom prst="ellipse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5" name="Oval 24"/>
          <p:cNvSpPr/>
          <p:nvPr/>
        </p:nvSpPr>
        <p:spPr>
          <a:xfrm>
            <a:off x="1433780" y="3833846"/>
            <a:ext cx="648072" cy="614024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25868" y="1563638"/>
            <a:ext cx="598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Increased Confidence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delivering, monitoring and evaluating PSHE across a school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868" y="2304573"/>
            <a:ext cx="598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DB9A6"/>
                </a:solidFill>
                <a:latin typeface="Calibri" panose="020F0502020204030204" pitchFamily="34" charset="0"/>
              </a:rPr>
              <a:t>Increased knowledge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the PSHE scheme of work and how to implement it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5868" y="3123018"/>
            <a:ext cx="613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CC65F"/>
                </a:solidFill>
                <a:latin typeface="Calibri" panose="020F0502020204030204" pitchFamily="34" charset="0"/>
              </a:rPr>
              <a:t>Increased </a:t>
            </a:r>
            <a:r>
              <a:rPr lang="en-GB" b="1" dirty="0" smtClean="0">
                <a:solidFill>
                  <a:srgbClr val="9CC65F"/>
                </a:solidFill>
                <a:latin typeface="Calibri" panose="020F0502020204030204" pitchFamily="34" charset="0"/>
              </a:rPr>
              <a:t>understanding….</a:t>
            </a:r>
            <a:endParaRPr lang="en-GB" b="1" dirty="0" smtClean="0">
              <a:solidFill>
                <a:srgbClr val="9CC65F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how to monitor and assess PSHE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5868" y="3858328"/>
            <a:ext cx="613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9B135"/>
                </a:solidFill>
                <a:latin typeface="Calibri" panose="020F0502020204030204" pitchFamily="34" charset="0"/>
              </a:rPr>
              <a:t>Increased understanding….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how to ensure consistency in PSHE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Aims of the workshop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51520" y="843558"/>
            <a:ext cx="402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318" name="Picture 6" descr="http://talenttools.org/assets/tool_icons/innate_index/self_confidence-84f9b38d8b73f6e46973a51d0571f08e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11" y="1553240"/>
            <a:ext cx="624771" cy="6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4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7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9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https://cdn3.iconfinder.com/data/icons/vote/16/prize_cup_winner_champion-512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9778" y1="25333" x2="49778" y2="25333"/>
                        <a14:foregroundMark x1="49778" y1="43111" x2="49778" y2="43111"/>
                        <a14:foregroundMark x1="49778" y1="57778" x2="49778" y2="57778"/>
                        <a14:foregroundMark x1="50667" y1="74222" x2="50667" y2="74222"/>
                        <a14:foregroundMark x1="58222" y1="76444" x2="58222" y2="76444"/>
                        <a14:foregroundMark x1="64000" y1="73778" x2="64000" y2="73778"/>
                        <a14:foregroundMark x1="70222" y1="71556" x2="70222" y2="71556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3995"/>
            <a:ext cx="873469" cy="8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9778" y1="25333" x2="49778" y2="25333"/>
                        <a14:foregroundMark x1="49778" y1="43111" x2="49778" y2="43111"/>
                        <a14:foregroundMark x1="49778" y1="57778" x2="49778" y2="57778"/>
                        <a14:foregroundMark x1="50667" y1="74222" x2="50667" y2="74222"/>
                        <a14:foregroundMark x1="58222" y1="76444" x2="58222" y2="76444"/>
                        <a14:foregroundMark x1="64000" y1="73778" x2="64000" y2="73778"/>
                        <a14:foregroundMark x1="70222" y1="71556" x2="70222" y2="71556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81" y="2960377"/>
            <a:ext cx="873469" cy="8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http://talenttools.org/assets/tool_icons/innate_index/self_confidence-84f9b38d8b73f6e46973a51d0571f08e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91" y="3791141"/>
            <a:ext cx="624771" cy="6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267" y="11895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Ice breaker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267" y="2355726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Find someone who…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" y="339502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PSHE Scheme of work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Image result for post 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9" b="95266" l="8481" r="90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9406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9552" y="1779662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What do you currently use?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6516216" y="1932062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How do you implement </a:t>
            </a:r>
            <a:r>
              <a:rPr lang="en-GB" sz="2000" dirty="0" smtClean="0"/>
              <a:t>your current scheme of work?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884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37111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" y="339502"/>
            <a:ext cx="9144000" cy="57606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PSHE Scheme of work</a:t>
            </a:r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Image result for post 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9" b="95266" l="8481" r="90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9406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9552" y="1779662"/>
            <a:ext cx="2160240" cy="1815256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</a:rPr>
              <a:t>What are the barriers to implementing the SOW?</a:t>
            </a:r>
            <a:endParaRPr lang="en-GB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8" y="8718443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9882" y="1996080"/>
            <a:ext cx="1656183" cy="1598838"/>
          </a:xfrm>
          <a:prstGeom prst="ellipse">
            <a:avLst/>
          </a:prstGeom>
          <a:solidFill>
            <a:srgbClr val="00C0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39552" y="1996080"/>
            <a:ext cx="1656183" cy="1598838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Personal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860032" y="1996080"/>
            <a:ext cx="1656183" cy="1598838"/>
          </a:xfrm>
          <a:prstGeom prst="ellipse">
            <a:avLst/>
          </a:prstGeom>
          <a:solidFill>
            <a:srgbClr val="9CC6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Health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042968" y="1982217"/>
            <a:ext cx="1656183" cy="1598838"/>
          </a:xfrm>
          <a:prstGeom prst="ellipse">
            <a:avLst/>
          </a:prstGeom>
          <a:solidFill>
            <a:srgbClr val="F9B1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Economic</a:t>
            </a:r>
            <a:endParaRPr lang="en-GB" dirty="0"/>
          </a:p>
        </p:txBody>
      </p:sp>
      <p:sp>
        <p:nvSpPr>
          <p:cNvPr id="6" name="Plus 5"/>
          <p:cNvSpPr/>
          <p:nvPr/>
        </p:nvSpPr>
        <p:spPr>
          <a:xfrm>
            <a:off x="2195735" y="2547333"/>
            <a:ext cx="504057" cy="496331"/>
          </a:xfrm>
          <a:prstGeom prst="mathPlus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ED6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4366065" y="2533472"/>
            <a:ext cx="504057" cy="496331"/>
          </a:xfrm>
          <a:prstGeom prst="mathPlus">
            <a:avLst/>
          </a:prstGeom>
          <a:solidFill>
            <a:srgbClr val="00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499778"/>
            <a:ext cx="746702" cy="5152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Picture 32" descr="Ealingmo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" y="4528670"/>
            <a:ext cx="775335" cy="457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51520" y="3395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ED6"/>
                </a:solidFill>
                <a:latin typeface="Calibri" panose="020F0502020204030204" pitchFamily="34" charset="0"/>
              </a:rPr>
              <a:t>PSHE scheme of work</a:t>
            </a:r>
            <a:endParaRPr lang="en-GB" sz="3600" b="1" dirty="0">
              <a:solidFill>
                <a:srgbClr val="009ED6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64914"/>
            <a:ext cx="251520" cy="678275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lus 18"/>
          <p:cNvSpPr/>
          <p:nvPr/>
        </p:nvSpPr>
        <p:spPr>
          <a:xfrm>
            <a:off x="6516215" y="2533471"/>
            <a:ext cx="504057" cy="496331"/>
          </a:xfrm>
          <a:prstGeom prst="mathPlus">
            <a:avLst/>
          </a:prstGeom>
          <a:solidFill>
            <a:srgbClr val="9CC65F"/>
          </a:solidFill>
          <a:ln>
            <a:solidFill>
              <a:srgbClr val="9CC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587</Words>
  <Application>Microsoft Office PowerPoint</Application>
  <PresentationFormat>On-screen Show (16:9)</PresentationFormat>
  <Paragraphs>160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WidescreenPresentation</vt:lpstr>
      <vt:lpstr>1_WidescreenPresentation</vt:lpstr>
      <vt:lpstr>2_WidescreenPresentation</vt:lpstr>
      <vt:lpstr>3_WidescreenPresentation</vt:lpstr>
      <vt:lpstr>4_WidescreenPresentation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2015-08-18T12:18:17Z</dcterms:created>
  <dcterms:modified xsi:type="dcterms:W3CDTF">2016-10-17T10:35:16Z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