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 id="2147483683" r:id="rId5"/>
  </p:sldMasterIdLst>
  <p:notesMasterIdLst>
    <p:notesMasterId r:id="rId4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9144000" cy="5143500" type="screen16x9"/>
  <p:notesSz cx="6858000" cy="9144000"/>
  <p:embeddedFontLst>
    <p:embeddedFont>
      <p:font typeface="Comic Sans MS" panose="030F0702030302020204" pitchFamily="66" charset="0"/>
      <p:regular r:id="rId45"/>
      <p:bold r:id="rId46"/>
      <p:italic r:id="rId47"/>
      <p:boldItalic r:id="rId48"/>
    </p:embeddedFont>
    <p:embeddedFont>
      <p:font typeface="Georgia" panose="02040502050405020303" pitchFamily="18" charset="0"/>
      <p:regular r:id="rId49"/>
      <p:bold r:id="rId50"/>
      <p:italic r:id="rId51"/>
      <p:boldItalic r:id="rId52"/>
    </p:embeddedFont>
    <p:embeddedFont>
      <p:font typeface="Lato" panose="020F0502020204030203" pitchFamily="34" charset="0"/>
      <p:regular r:id="rId53"/>
      <p:bold r:id="rId54"/>
      <p:italic r:id="rId55"/>
      <p:boldItalic r:id="rId56"/>
    </p:embeddedFont>
    <p:embeddedFont>
      <p:font typeface="Proxima Nova" panose="020B0604020202020204" charset="0"/>
      <p:regular r:id="rId57"/>
      <p:bold r:id="rId58"/>
      <p:italic r:id="rId59"/>
      <p:boldItalic r:id="rId60"/>
    </p:embeddedFont>
    <p:embeddedFont>
      <p:font typeface="Raleway"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1" d="100"/>
          <a:sy n="131" d="100"/>
        </p:scale>
        <p:origin x="966"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com/clip/UgkxoVbDkcD210koIllWxOzBRypS_Oyo2pP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channel4.com/news/celebrating-the-mangrove-the-london-restaurant-which-defined-caribbean-britai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bc.com/news/av-embeds/uk-43782241/vpid/p065w53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3" name="Google Shape;19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3" name="Google Shape;20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 sign for primary schools.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1" name="Google Shape;202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7" name="Google Shape;20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5" name="Google Shape;20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7" name="Google Shape;20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Dr Harold Moody was born on October 8, 1882, in the Jamaican capital of Kingston. He received early exposure to the medical field while in secondary school through his work for his father’s pharmaceutical business. Determined to become a doctor, he left Jamaica in 1904 to study medicine in London.</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Dr. Moody soon came face-to-face with rampant racism in Edwardian London. Even though he qualified to practice medicine, finished top of his class, and won numerous academic prizes, he was repeatedly refused work due to the racist color bar system of segregation in England, that denied people opportunities based on skin colour.</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Instead, he opened his own private medical practice in Peckham, South East London. He treated countless impoverished children free of charge, in a time before the U.K. had a National Health Service. In doing so, Dr. Moody earned a reputation as a compassionate humanitarian and philanthropist who would always help those in need.</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Dr. Moody’s determination to improve the lives of those around him wasn’t limited to his medical practice—he simultaneously focused his attention on combating racial injustice as well. He founded the League of Coloured Peoples in 1931 with the mission to fight for racial equality both in the U.K. and around the world. The group pushed for change, at a government level, to combat discrimination in its many forms. </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 Thank you, Dr. Moody, for paving the way towards a more equal future.</a:t>
            </a:r>
            <a:endParaRPr sz="1000">
              <a:solidFill>
                <a:schemeClr val="dk1"/>
              </a:solidFill>
              <a:highlight>
                <a:srgbClr val="FFFFFF"/>
              </a:highlight>
              <a:latin typeface="Roboto"/>
              <a:ea typeface="Roboto"/>
              <a:cs typeface="Roboto"/>
              <a:sym typeface="Roboto"/>
            </a:endParaRPr>
          </a:p>
          <a:p>
            <a:pPr marL="0" lvl="0" indent="0" algn="l" rtl="0">
              <a:lnSpc>
                <a:spcPct val="100000"/>
              </a:lnSpc>
              <a:spcBef>
                <a:spcPts val="1200"/>
              </a:spcBef>
              <a:spcAft>
                <a:spcPts val="0"/>
              </a:spcAft>
              <a:buClr>
                <a:schemeClr val="dk1"/>
              </a:buClr>
              <a:buSzPts val="1018"/>
              <a:buFont typeface="Arial"/>
              <a:buNone/>
            </a:pPr>
            <a:endParaRPr sz="185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6" name="Google Shape;20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sz="1000">
                <a:solidFill>
                  <a:schemeClr val="dk1"/>
                </a:solidFill>
                <a:highlight>
                  <a:srgbClr val="FFFFFF"/>
                </a:highlight>
                <a:latin typeface="Roboto"/>
                <a:ea typeface="Roboto"/>
                <a:cs typeface="Roboto"/>
                <a:sym typeface="Roboto"/>
              </a:rPr>
              <a:t>Dr Harold Moody was born on October 8, 1882, in the Jamaican capital of Kingston. He received early exposure to the medical field while in secondary school through his work for his father’s pharmaceutical business. Determined to become a doctor, he left Jamaica in 1904 to study medicine in London.</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SzPts val="1100"/>
              <a:buNone/>
            </a:pPr>
            <a:r>
              <a:rPr lang="en" sz="1000">
                <a:solidFill>
                  <a:schemeClr val="dk1"/>
                </a:solidFill>
                <a:highlight>
                  <a:srgbClr val="FFFFFF"/>
                </a:highlight>
                <a:latin typeface="Roboto"/>
                <a:ea typeface="Roboto"/>
                <a:cs typeface="Roboto"/>
                <a:sym typeface="Roboto"/>
              </a:rPr>
              <a:t>Dr. Moody soon came face-to-face with rampant racism in Edwardian London. Even though he qualified to practice medicine, finished top of his class, and won numerous academic prizes, he was repeatedly refused work due to the racist color bar system of segregation in England, that denied people opportunities based on skin colour.</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SzPts val="1100"/>
              <a:buNone/>
            </a:pPr>
            <a:r>
              <a:rPr lang="en" sz="1000">
                <a:solidFill>
                  <a:schemeClr val="dk1"/>
                </a:solidFill>
                <a:highlight>
                  <a:srgbClr val="FFFFFF"/>
                </a:highlight>
                <a:latin typeface="Roboto"/>
                <a:ea typeface="Roboto"/>
                <a:cs typeface="Roboto"/>
                <a:sym typeface="Roboto"/>
              </a:rPr>
              <a:t>Instead, he opened his own private medical practice in Peckham, South East London. He treated countless impoverished children free of charge, in a time before the U.K. had a National Health Service. In doing so, Dr. Moody earned a reputation as a compassionate humanitarian and philanthropist who would always help those in need.</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SzPts val="1100"/>
              <a:buNone/>
            </a:pPr>
            <a:r>
              <a:rPr lang="en" sz="1000">
                <a:solidFill>
                  <a:schemeClr val="dk1"/>
                </a:solidFill>
                <a:highlight>
                  <a:srgbClr val="FFFFFF"/>
                </a:highlight>
                <a:latin typeface="Roboto"/>
                <a:ea typeface="Roboto"/>
                <a:cs typeface="Roboto"/>
                <a:sym typeface="Roboto"/>
              </a:rPr>
              <a:t>Dr. Moody’s determination to improve the lives of those around him wasn’t limited to his medical practice—he simultaneously focused his attention on combating racial injustice as well. He founded the League of Coloured Peoples in 1931 with the mission to fight for racial equality both in the U.K. and around the world. The group pushed for change, at a government level, to combat discrimination in its many forms. </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SzPts val="1100"/>
              <a:buNone/>
            </a:pPr>
            <a:r>
              <a:rPr lang="en" sz="1000">
                <a:solidFill>
                  <a:schemeClr val="dk1"/>
                </a:solidFill>
                <a:highlight>
                  <a:srgbClr val="FFFFFF"/>
                </a:highlight>
                <a:latin typeface="Roboto"/>
                <a:ea typeface="Roboto"/>
                <a:cs typeface="Roboto"/>
                <a:sym typeface="Roboto"/>
              </a:rPr>
              <a:t> Thank you, Dr. Moody, for paving the way towards a more equal future.</a:t>
            </a:r>
            <a:endParaRPr sz="1000">
              <a:solidFill>
                <a:schemeClr val="dk1"/>
              </a:solidFill>
              <a:highlight>
                <a:srgbClr val="FFFFFF"/>
              </a:highlight>
              <a:latin typeface="Roboto"/>
              <a:ea typeface="Roboto"/>
              <a:cs typeface="Roboto"/>
              <a:sym typeface="Roboto"/>
            </a:endParaRPr>
          </a:p>
          <a:p>
            <a:pPr marL="0" lvl="0" indent="0" algn="l" rtl="0">
              <a:lnSpc>
                <a:spcPct val="100000"/>
              </a:lnSpc>
              <a:spcBef>
                <a:spcPts val="1200"/>
              </a:spcBef>
              <a:spcAft>
                <a:spcPts val="0"/>
              </a:spcAft>
              <a:buSzPts val="1100"/>
              <a:buNone/>
            </a:pPr>
            <a:endParaRPr sz="185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5" name="Google Shape;206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1" name="Google Shape;20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SzPts val="486"/>
              <a:buNone/>
            </a:pPr>
            <a:r>
              <a:rPr lang="en" sz="1162">
                <a:solidFill>
                  <a:schemeClr val="dk1"/>
                </a:solidFill>
              </a:rPr>
              <a:t>The Huntleys were passionate about education and believed it was essential for Africans and African Caribbeans to make progress and build a better future. They opened a book shop and publishing house in the west London borough of Ealing, where Black writers could get their books published, read the work of other authors and educate themselves. Due to racism, Black authors found it hard to get their books published, and they found it equally hard to get hold of books and writing by Black authors, and books that would inspire and encourage their progress. </a:t>
            </a:r>
            <a:endParaRPr sz="1162">
              <a:solidFill>
                <a:schemeClr val="dk1"/>
              </a:solidFill>
            </a:endParaRPr>
          </a:p>
          <a:p>
            <a:pPr marL="0" lvl="0" indent="0" algn="l" rtl="0">
              <a:lnSpc>
                <a:spcPct val="105000"/>
              </a:lnSpc>
              <a:spcBef>
                <a:spcPts val="1200"/>
              </a:spcBef>
              <a:spcAft>
                <a:spcPts val="0"/>
              </a:spcAft>
              <a:buClr>
                <a:schemeClr val="dk1"/>
              </a:buClr>
              <a:buSzPts val="486"/>
              <a:buFont typeface="Arial"/>
              <a:buNone/>
            </a:pPr>
            <a:r>
              <a:rPr lang="en" sz="1162">
                <a:solidFill>
                  <a:schemeClr val="dk1"/>
                </a:solidFill>
              </a:rPr>
              <a:t>Reading books was the only way to educate yourself in the 1970’s. It was before Google, youtube, or the internet. And so reading books and having access to information about the history and thoughts and opinions of others was even more essential for any group of people to progress. </a:t>
            </a:r>
            <a:endParaRPr sz="1162">
              <a:solidFill>
                <a:schemeClr val="dk1"/>
              </a:solidFill>
            </a:endParaRPr>
          </a:p>
          <a:p>
            <a:pPr marL="0" lvl="0" indent="0" algn="l" rtl="0">
              <a:lnSpc>
                <a:spcPct val="105000"/>
              </a:lnSpc>
              <a:spcBef>
                <a:spcPts val="1200"/>
              </a:spcBef>
              <a:spcAft>
                <a:spcPts val="0"/>
              </a:spcAft>
              <a:buSzPts val="486"/>
              <a:buNone/>
            </a:pPr>
            <a:r>
              <a:rPr lang="en" sz="1162">
                <a:solidFill>
                  <a:schemeClr val="dk1"/>
                </a:solidFill>
              </a:rPr>
              <a:t>The Huntley’s opened a Saturday school for children so that they could learn without racism and they helped organise </a:t>
            </a:r>
            <a:r>
              <a:rPr lang="en" sz="1150">
                <a:solidFill>
                  <a:schemeClr val="dk1"/>
                </a:solidFill>
              </a:rPr>
              <a:t>the 1981 Black People’s Day of Action march that attracted 20,000 black Britons from all over the country and was the largest protest march of black people. They also helped organise action against discrimination in schools and racist violence against school aged children, including the Black Parents Movement (BPM) formed in 1975 following the arrest and assault by Haringey police of a Black schoolboy named Cliff McDaniel outside his school.</a:t>
            </a:r>
            <a:endParaRPr sz="115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5000"/>
              </a:lnSpc>
              <a:spcBef>
                <a:spcPts val="1200"/>
              </a:spcBef>
              <a:spcAft>
                <a:spcPts val="0"/>
              </a:spcAft>
              <a:buClr>
                <a:schemeClr val="dk1"/>
              </a:buClr>
              <a:buSzPts val="486"/>
              <a:buFont typeface="Arial"/>
              <a:buNone/>
            </a:pPr>
            <a:r>
              <a:rPr lang="en" sz="1234">
                <a:solidFill>
                  <a:schemeClr val="dk1"/>
                </a:solidFill>
              </a:rPr>
              <a:t>However, their shop had come under racist attack by people who wanted it shut down. The Huntley’s did not let this stop them. They continued on their mission to spread knowledge and set up the </a:t>
            </a:r>
            <a:r>
              <a:rPr lang="en" sz="1150">
                <a:solidFill>
                  <a:schemeClr val="dk1"/>
                </a:solidFill>
              </a:rPr>
              <a:t>Caribbean Education and Community Workers Association (CECWA), where they worked with others in the community to continue improving education for Black people in Britain. </a:t>
            </a:r>
            <a:r>
              <a:rPr lang="en" sz="1234">
                <a:solidFill>
                  <a:schemeClr val="dk1"/>
                </a:solidFill>
              </a:rPr>
              <a:t>I</a:t>
            </a:r>
            <a:r>
              <a:rPr lang="en" sz="1134">
                <a:solidFill>
                  <a:schemeClr val="dk1"/>
                </a:solidFill>
              </a:rPr>
              <a:t>n 2005 the Huntleys deposited their archives at the London Metropolitan Archives (LMA). </a:t>
            </a:r>
            <a:endParaRPr sz="1234">
              <a:solidFill>
                <a:srgbClr val="595959"/>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0" name="Google Shape;208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In 1958, groups of white racist youths (known as Mosleyites or Teddyboys) started a race riot in Notting Hill. In August of 1958, a mob of 300 - 400 white men and teens began attacking the houses of Windrush residents in the Notting Hill area, but the police did not take the reports of these attacks seriously and this enabled the racist mob to continue these attacks for one week. Many of these racists supported the fascist opinions of Oswald Mosley, the ex-MP and leader of the British Union of Fascists 1932 - 1940, and leader of the Union Movement from 1948 - 1980. Following the riots, nine white men were sentenced to jail for their violent behaviour. The Black community now did not trust the police because they had not carried out their duties to stop the violence. There were some young men from the Windrush community who fought back in self-defence. They used weapons and organised to protect their families. </a:t>
            </a:r>
            <a:endParaRPr sz="1400">
              <a:solidFill>
                <a:schemeClr val="dk1"/>
              </a:solidFill>
              <a:highlight>
                <a:srgbClr val="FFFF00"/>
              </a:highlight>
            </a:endParaRPr>
          </a:p>
          <a:p>
            <a:pPr marL="0" lvl="0" indent="0" algn="l" rtl="0">
              <a:lnSpc>
                <a:spcPct val="100000"/>
              </a:lnSpc>
              <a:spcBef>
                <a:spcPts val="0"/>
              </a:spcBef>
              <a:spcAft>
                <a:spcPts val="0"/>
              </a:spcAft>
              <a:buSzPts val="1100"/>
              <a:buNone/>
            </a:pPr>
            <a:endParaRPr sz="1400">
              <a:solidFill>
                <a:schemeClr val="dk1"/>
              </a:solidFill>
              <a:highlight>
                <a:srgbClr val="FFFF00"/>
              </a:highlight>
            </a:endParaRPr>
          </a:p>
          <a:p>
            <a:pPr marL="0" lvl="0" indent="0" algn="l" rtl="0">
              <a:lnSpc>
                <a:spcPct val="100000"/>
              </a:lnSpc>
              <a:spcBef>
                <a:spcPts val="0"/>
              </a:spcBef>
              <a:spcAft>
                <a:spcPts val="0"/>
              </a:spcAft>
              <a:buSzPts val="1100"/>
              <a:buNone/>
            </a:pPr>
            <a:r>
              <a:rPr lang="en" sz="1400">
                <a:solidFill>
                  <a:schemeClr val="dk1"/>
                </a:solidFill>
              </a:rPr>
              <a:t>Many people from the windrush generation say that many of these white racist young people went on to join the police force. It was seen as a way to be able to exert power of people from of windrush generation. The African Caribbean community were frightened, but remained determined. Following this, the Mangrove restaurant was opened in the same area and the police raided the Mangrove restaurant twelve times in less than two years, smashing things inside the shop and assaulting the customers each time. This started the Mangrove Movement, which harnessed international support. The Black Panther Party for self defence in the US and UK were supporting the Mangrove Community Association, which was an organisation set up to defend the civil rights of the African Caribbean community (although there many many more organisations set up by the community).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They had brought in the Sus laws, which saw police stop and harass the African Caribbean community even more. So tensions were high. </a:t>
            </a:r>
            <a:endParaRPr sz="14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0" name="Google Shape;20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1" name="Google Shape;19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7" name="Google Shape;209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20">
                <a:solidFill>
                  <a:schemeClr val="dk1"/>
                </a:solidFill>
              </a:rPr>
              <a:t>The racial harassment by the police, which led them to raid the Mangrove restaurant 12 times, led to protests organised by the Action Group. After the protests, nine people were arrested for rioting and affray. It was claimed that they had started a riot at the protest. There were minor clashes with the police at the protest, so it was not a peaceful protest in the end. The group who defended themselves against these charges were acquitted of all charges in court because It was found that the police had lied many times in their statements about what really happened at the protests. The nine defendants became known in the media as the ‘mangrove nine’. They were supported by many people from the African Caribbean community who came to sit inside and stand outside the courtroom to show their support for the mangrove nine. The trial was important because people saw it as a chance to end the racist treatment they received from the police. The trial lasted 10 weeks. Two of the accused represented themselves in court and were able to use excellent articulation and knowledge of the law during the trial. During the trial, the attitudes of the police and home office were found to be racist towards the African Caribbean community. Steve McQueen, an Ealing-born writer and director, wrote and directed a series called Small Axe, and one episode is about the Mangrove Nine, which aired on the BBC.</a:t>
            </a:r>
            <a:r>
              <a:rPr lang="en" sz="1720">
                <a:solidFill>
                  <a:schemeClr val="dk1"/>
                </a:solidFill>
              </a:rPr>
              <a:t> The colour picture below is taken from the movie, which shows what happened before, during and after the trial. This marked an important point in British history. The police were exposed for their treatment of the Windrush community. </a:t>
            </a:r>
            <a:endParaRPr sz="1720">
              <a:solidFill>
                <a:schemeClr val="dk1"/>
              </a:solidFill>
            </a:endParaRPr>
          </a:p>
          <a:p>
            <a:pPr marL="0" lvl="0" indent="0" algn="l" rtl="0">
              <a:lnSpc>
                <a:spcPct val="100000"/>
              </a:lnSpc>
              <a:spcBef>
                <a:spcPts val="0"/>
              </a:spcBef>
              <a:spcAft>
                <a:spcPts val="0"/>
              </a:spcAft>
              <a:buClr>
                <a:schemeClr val="dk1"/>
              </a:buClr>
              <a:buSzPts val="990"/>
              <a:buFont typeface="Arial"/>
              <a:buNone/>
            </a:pPr>
            <a:endParaRPr sz="162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u="sng">
                <a:solidFill>
                  <a:schemeClr val="hlink"/>
                </a:solidFill>
                <a:hlinkClick r:id="rId3"/>
              </a:rPr>
              <a:t>https://youtube.com/clip/UgkxoVbDkcD210koIllWxOzBRypS_Oyo2pP8</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Listen to why the Windrush community took action to plan a peaceful protest against police harassment, violence, racism and corruption. The demonstration in 1970 was because the community decided enough was enough. The Mangrove Movement had been born. </a:t>
            </a:r>
            <a:endParaRPr sz="1400">
              <a:solidFill>
                <a:schemeClr val="dk1"/>
              </a:solidFill>
            </a:endParaRPr>
          </a:p>
          <a:p>
            <a:pPr marL="0" lvl="0" indent="0" algn="l" rtl="0">
              <a:lnSpc>
                <a:spcPct val="100000"/>
              </a:lnSpc>
              <a:spcBef>
                <a:spcPts val="0"/>
              </a:spcBef>
              <a:spcAft>
                <a:spcPts val="0"/>
              </a:spcAft>
              <a:buClr>
                <a:schemeClr val="dk1"/>
              </a:buClr>
              <a:buSzPts val="990"/>
              <a:buFont typeface="Arial"/>
              <a:buNone/>
            </a:pPr>
            <a:endParaRPr sz="1720">
              <a:solidFill>
                <a:schemeClr val="dk1"/>
              </a:solidFill>
            </a:endParaRPr>
          </a:p>
          <a:p>
            <a:pPr marL="0" lvl="0" indent="0" algn="l" rtl="0">
              <a:lnSpc>
                <a:spcPct val="100000"/>
              </a:lnSpc>
              <a:spcBef>
                <a:spcPts val="0"/>
              </a:spcBef>
              <a:spcAft>
                <a:spcPts val="0"/>
              </a:spcAft>
              <a:buClr>
                <a:schemeClr val="dk1"/>
              </a:buClr>
              <a:buSzPts val="990"/>
              <a:buFont typeface="Arial"/>
              <a:buNone/>
            </a:pPr>
            <a:r>
              <a:rPr lang="en" sz="1720">
                <a:solidFill>
                  <a:schemeClr val="dk1"/>
                </a:solidFill>
              </a:rPr>
              <a:t>Watch a Channel 4 news report on the Mangrove restaurant reported in 2018.</a:t>
            </a:r>
            <a:endParaRPr sz="172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87" u="sng">
                <a:solidFill>
                  <a:schemeClr val="hlink"/>
                </a:solidFill>
                <a:hlinkClick r:id="rId4"/>
              </a:rPr>
              <a:t>https://www.channel4.com/news/celebrating-the-mangrove-the-london-restaurant-which-defined-caribbean-britain</a:t>
            </a:r>
            <a:endParaRPr sz="1687">
              <a:solidFill>
                <a:schemeClr val="dk1"/>
              </a:solidFill>
            </a:endParaRPr>
          </a:p>
          <a:p>
            <a:pPr marL="0" lvl="0" indent="0" algn="l" rtl="0">
              <a:lnSpc>
                <a:spcPct val="100000"/>
              </a:lnSpc>
              <a:spcBef>
                <a:spcPts val="0"/>
              </a:spcBef>
              <a:spcAft>
                <a:spcPts val="0"/>
              </a:spcAft>
              <a:buClr>
                <a:schemeClr val="dk1"/>
              </a:buClr>
              <a:buSzPts val="990"/>
              <a:buFont typeface="Arial"/>
              <a:buNone/>
            </a:pPr>
            <a:r>
              <a:rPr lang="en" sz="1720">
                <a:solidFill>
                  <a:schemeClr val="dk1"/>
                </a:solidFill>
              </a:rPr>
              <a:t> </a:t>
            </a:r>
            <a:endParaRPr sz="1720">
              <a:solidFill>
                <a:schemeClr val="dk1"/>
              </a:solidFill>
            </a:endParaRPr>
          </a:p>
          <a:p>
            <a:pPr marL="0" lvl="0" indent="0" algn="l" rtl="0">
              <a:lnSpc>
                <a:spcPct val="100000"/>
              </a:lnSpc>
              <a:spcBef>
                <a:spcPts val="0"/>
              </a:spcBef>
              <a:spcAft>
                <a:spcPts val="0"/>
              </a:spcAft>
              <a:buClr>
                <a:schemeClr val="dk1"/>
              </a:buClr>
              <a:buSzPts val="990"/>
              <a:buFont typeface="Arial"/>
              <a:buNone/>
            </a:pPr>
            <a:endParaRPr sz="172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990"/>
              <a:buFont typeface="Arial"/>
              <a:buNone/>
            </a:pPr>
            <a:endParaRPr sz="172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6" name="Google Shape;21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3" name="Google Shape;211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3" name="Google Shape;212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p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1" name="Google Shape;21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9" name="Google Shape;213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6" name="Google Shape;214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2" name="Google Shape;215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0" name="Google Shape;216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0" name="Google Shape;217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0" name="Google Shape;195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5" name="Google Shape;217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3" name="Google Shape;21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1" name="Google Shape;219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0" name="Google Shape;220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2" name="Google Shape;221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8" name="Google Shape;221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3" name="Google Shape;22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8"/>
        <p:cNvGrpSpPr/>
        <p:nvPr/>
      </p:nvGrpSpPr>
      <p:grpSpPr>
        <a:xfrm>
          <a:off x="0" y="0"/>
          <a:ext cx="0" cy="0"/>
          <a:chOff x="0" y="0"/>
          <a:chExt cx="0" cy="0"/>
        </a:xfrm>
      </p:grpSpPr>
      <p:sp>
        <p:nvSpPr>
          <p:cNvPr id="2239" name="Google Shape;22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0" name="Google Shape;22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425">
                <a:solidFill>
                  <a:schemeClr val="dk1"/>
                </a:solidFill>
              </a:rPr>
              <a:t>Jonathan’s parents arrived during the Windrush from Barbados. Chase attended Twyford High school in Acton, London. Chase took A levels in physics, pure maths and computer science and went to university to study aerospace engineering. </a:t>
            </a:r>
            <a:r>
              <a:rPr lang="en" sz="1425">
                <a:solidFill>
                  <a:schemeClr val="dk1"/>
                </a:solidFill>
                <a:highlight>
                  <a:srgbClr val="FFFF00"/>
                </a:highlight>
              </a:rPr>
              <a:t>He was unhappy with his low degree grade, and decided to take a second degree in science where he achieved a upper second class honours.</a:t>
            </a:r>
            <a:r>
              <a:rPr lang="en" sz="1425">
                <a:solidFill>
                  <a:schemeClr val="dk1"/>
                </a:solidFill>
              </a:rPr>
              <a:t> Proud of his achievement, he continued to challenge himself and did a Masters degree in communicating science and </a:t>
            </a:r>
            <a:r>
              <a:rPr lang="en" sz="1425">
                <a:solidFill>
                  <a:schemeClr val="dk1"/>
                </a:solidFill>
                <a:highlight>
                  <a:srgbClr val="FFFF00"/>
                </a:highlight>
              </a:rPr>
              <a:t>achieved distinctions! </a:t>
            </a:r>
            <a:r>
              <a:rPr lang="en" sz="1425">
                <a:solidFill>
                  <a:schemeClr val="dk1"/>
                </a:solidFill>
              </a:rPr>
              <a:t>He became an associate </a:t>
            </a:r>
            <a:r>
              <a:rPr lang="en" sz="1425">
                <a:solidFill>
                  <a:schemeClr val="dk1"/>
                </a:solidFill>
                <a:highlight>
                  <a:srgbClr val="FFFF00"/>
                </a:highlight>
              </a:rPr>
              <a:t>lecturer</a:t>
            </a:r>
            <a:r>
              <a:rPr lang="en" sz="1425">
                <a:solidFill>
                  <a:schemeClr val="dk1"/>
                </a:solidFill>
              </a:rPr>
              <a:t> at a university for some time.  </a:t>
            </a:r>
            <a:endParaRPr sz="1425">
              <a:solidFill>
                <a:schemeClr val="dk1"/>
              </a:solidFill>
            </a:endParaRPr>
          </a:p>
          <a:p>
            <a:pPr marL="0" lvl="0" indent="0" algn="l" rtl="0">
              <a:lnSpc>
                <a:spcPct val="115000"/>
              </a:lnSpc>
              <a:spcBef>
                <a:spcPts val="1200"/>
              </a:spcBef>
              <a:spcAft>
                <a:spcPts val="0"/>
              </a:spcAft>
              <a:buSzPts val="1100"/>
              <a:buNone/>
            </a:pPr>
            <a:r>
              <a:rPr lang="en" sz="1425">
                <a:solidFill>
                  <a:schemeClr val="dk1"/>
                </a:solidFill>
              </a:rPr>
              <a:t>Jon says he had challenges along the way, but he will not allow anyone to hold him back, and he doesn’t make excuses for his shortcomings. </a:t>
            </a:r>
            <a:endParaRPr sz="1425">
              <a:solidFill>
                <a:schemeClr val="dk1"/>
              </a:solidFill>
            </a:endParaRPr>
          </a:p>
          <a:p>
            <a:pPr marL="0" lvl="0" indent="0" algn="l" rtl="0">
              <a:lnSpc>
                <a:spcPct val="115000"/>
              </a:lnSpc>
              <a:spcBef>
                <a:spcPts val="1200"/>
              </a:spcBef>
              <a:spcAft>
                <a:spcPts val="0"/>
              </a:spcAft>
              <a:buSzPts val="1100"/>
              <a:buNone/>
            </a:pPr>
            <a:r>
              <a:rPr lang="en" sz="1425">
                <a:solidFill>
                  <a:schemeClr val="dk1"/>
                </a:solidFill>
              </a:rPr>
              <a:t>He combined his love for hip hop music, science and maths to write hip hop style raps for young people. He performed his scientific raps on BBC bitesize and even made a video for NASA about astrobiology.</a:t>
            </a:r>
            <a:endParaRPr sz="1425">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9" name="Google Shape;224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8" name="Google Shape;19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1" name="Google Shape;197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u="sng">
                <a:solidFill>
                  <a:schemeClr val="hlink"/>
                </a:solidFill>
                <a:hlinkClick r:id="rId3"/>
              </a:rPr>
              <a:t>https://www.bbc.com/news/av-embeds/uk-43782241/vpid/p065w53b</a:t>
            </a:r>
            <a:endParaRPr sz="1400">
              <a:solidFill>
                <a:schemeClr val="dk1"/>
              </a:solidFill>
            </a:endParaRPr>
          </a:p>
          <a:p>
            <a:pPr marL="0" lvl="0" indent="0" algn="l" rtl="0">
              <a:lnSpc>
                <a:spcPct val="100000"/>
              </a:lnSpc>
              <a:spcBef>
                <a:spcPts val="0"/>
              </a:spcBef>
              <a:spcAft>
                <a:spcPts val="0"/>
              </a:spcAft>
              <a:buSzPts val="1100"/>
              <a:buNone/>
            </a:pPr>
            <a:r>
              <a:rPr lang="en" sz="1400">
                <a:solidFill>
                  <a:schemeClr val="dk1"/>
                </a:solidFill>
              </a:rPr>
              <a:t>Sam King MBE speaking about arriving on the empire windrush. (2 minutes).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The unions blamed Black people for things going wrong because it was ran by a popular fascist Oswald Mosley. (More about him later). </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1" name="Google Shape;198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0" name="Google Shape;199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8" name="Google Shape;19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4" name="Google Shape;200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7"/>
        <p:cNvGrpSpPr/>
        <p:nvPr/>
      </p:nvGrpSpPr>
      <p:grpSpPr>
        <a:xfrm>
          <a:off x="0" y="0"/>
          <a:ext cx="0" cy="0"/>
          <a:chOff x="0" y="0"/>
          <a:chExt cx="0" cy="0"/>
        </a:xfrm>
      </p:grpSpPr>
      <p:sp>
        <p:nvSpPr>
          <p:cNvPr id="268" name="Google Shape;268;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69" name="Google Shape;26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0"/>
        <p:cNvGrpSpPr/>
        <p:nvPr/>
      </p:nvGrpSpPr>
      <p:grpSpPr>
        <a:xfrm>
          <a:off x="0" y="0"/>
          <a:ext cx="0" cy="0"/>
          <a:chOff x="0" y="0"/>
          <a:chExt cx="0" cy="0"/>
        </a:xfrm>
      </p:grpSpPr>
      <p:sp>
        <p:nvSpPr>
          <p:cNvPr id="271" name="Google Shape;271;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72" name="Google Shape;272;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73" name="Google Shape;27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4"/>
        <p:cNvGrpSpPr/>
        <p:nvPr/>
      </p:nvGrpSpPr>
      <p:grpSpPr>
        <a:xfrm>
          <a:off x="0" y="0"/>
          <a:ext cx="0" cy="0"/>
          <a:chOff x="0" y="0"/>
          <a:chExt cx="0" cy="0"/>
        </a:xfrm>
      </p:grpSpPr>
      <p:sp>
        <p:nvSpPr>
          <p:cNvPr id="275" name="Google Shape;27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FFFFFF"/>
        </a:solidFill>
        <a:effectLst/>
      </p:bgPr>
    </p:bg>
    <p:spTree>
      <p:nvGrpSpPr>
        <p:cNvPr id="1" name="Shape 280"/>
        <p:cNvGrpSpPr/>
        <p:nvPr/>
      </p:nvGrpSpPr>
      <p:grpSpPr>
        <a:xfrm>
          <a:off x="0" y="0"/>
          <a:ext cx="0" cy="0"/>
          <a:chOff x="0" y="0"/>
          <a:chExt cx="0" cy="0"/>
        </a:xfrm>
      </p:grpSpPr>
      <p:grpSp>
        <p:nvGrpSpPr>
          <p:cNvPr id="281" name="Google Shape;281;p15"/>
          <p:cNvGrpSpPr/>
          <p:nvPr/>
        </p:nvGrpSpPr>
        <p:grpSpPr>
          <a:xfrm flipH="1">
            <a:off x="2314" y="-4350"/>
            <a:ext cx="4509150" cy="4137847"/>
            <a:chOff x="9030369" y="-5842"/>
            <a:chExt cx="3150828" cy="2891174"/>
          </a:xfrm>
        </p:grpSpPr>
        <p:grpSp>
          <p:nvGrpSpPr>
            <p:cNvPr id="282" name="Google Shape;282;p15"/>
            <p:cNvGrpSpPr/>
            <p:nvPr/>
          </p:nvGrpSpPr>
          <p:grpSpPr>
            <a:xfrm rot="10800000">
              <a:off x="10734263" y="191395"/>
              <a:ext cx="1446934" cy="2693937"/>
              <a:chOff x="6621743" y="1928255"/>
              <a:chExt cx="1755775" cy="3700463"/>
            </a:xfrm>
          </p:grpSpPr>
          <p:sp>
            <p:nvSpPr>
              <p:cNvPr id="283" name="Google Shape;283;p15"/>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84" name="Google Shape;284;p15"/>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85" name="Google Shape;285;p15"/>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86" name="Google Shape;286;p15"/>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87" name="Google Shape;287;p15"/>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88" name="Google Shape;288;p15"/>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89" name="Google Shape;289;p15"/>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0" name="Google Shape;290;p15"/>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1" name="Google Shape;291;p15"/>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2" name="Google Shape;292;p15"/>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3" name="Google Shape;293;p15"/>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4" name="Google Shape;294;p15"/>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5" name="Google Shape;295;p15"/>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6" name="Google Shape;296;p15"/>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7" name="Google Shape;297;p15"/>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8" name="Google Shape;298;p15"/>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9" name="Google Shape;299;p15"/>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0" name="Google Shape;300;p15"/>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1" name="Google Shape;301;p15"/>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2" name="Google Shape;302;p15"/>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3" name="Google Shape;303;p15"/>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4" name="Google Shape;304;p15"/>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5" name="Google Shape;305;p15"/>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6" name="Google Shape;306;p15"/>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7" name="Google Shape;307;p15"/>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8" name="Google Shape;308;p15"/>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9" name="Google Shape;309;p15"/>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0" name="Google Shape;310;p15"/>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1" name="Google Shape;311;p15"/>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2" name="Google Shape;312;p15"/>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3" name="Google Shape;313;p15"/>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4" name="Google Shape;314;p15"/>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5" name="Google Shape;315;p15"/>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6" name="Google Shape;316;p15"/>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7" name="Google Shape;317;p15"/>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8" name="Google Shape;318;p15"/>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9" name="Google Shape;319;p15"/>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0" name="Google Shape;320;p15"/>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1" name="Google Shape;321;p15"/>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2" name="Google Shape;322;p15"/>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3" name="Google Shape;323;p15"/>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4" name="Google Shape;324;p15"/>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5" name="Google Shape;325;p15"/>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6" name="Google Shape;326;p15"/>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7" name="Google Shape;327;p15"/>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8" name="Google Shape;328;p15"/>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9" name="Google Shape;329;p15"/>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0" name="Google Shape;330;p15"/>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1" name="Google Shape;331;p15"/>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2" name="Google Shape;332;p15"/>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3" name="Google Shape;333;p15"/>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4" name="Google Shape;334;p15"/>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5" name="Google Shape;335;p15"/>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6" name="Google Shape;336;p15"/>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7" name="Google Shape;337;p15"/>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8" name="Google Shape;338;p15"/>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9" name="Google Shape;339;p15"/>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0" name="Google Shape;340;p15"/>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1" name="Google Shape;341;p15"/>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2" name="Google Shape;342;p15"/>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3" name="Google Shape;343;p15"/>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4" name="Google Shape;344;p15"/>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5" name="Google Shape;345;p15"/>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6" name="Google Shape;346;p15"/>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7" name="Google Shape;347;p15"/>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8" name="Google Shape;348;p15"/>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9" name="Google Shape;349;p15"/>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0" name="Google Shape;350;p15"/>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1" name="Google Shape;351;p15"/>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2" name="Google Shape;352;p15"/>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3" name="Google Shape;353;p15"/>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4" name="Google Shape;354;p15"/>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5" name="Google Shape;355;p15"/>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6" name="Google Shape;356;p15"/>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7" name="Google Shape;357;p15"/>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8" name="Google Shape;358;p15"/>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9" name="Google Shape;359;p15"/>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0" name="Google Shape;360;p15"/>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1" name="Google Shape;361;p15"/>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2" name="Google Shape;362;p15"/>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3" name="Google Shape;363;p15"/>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4" name="Google Shape;364;p15"/>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5" name="Google Shape;365;p15"/>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6" name="Google Shape;366;p15"/>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7" name="Google Shape;367;p15"/>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8" name="Google Shape;368;p15"/>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9" name="Google Shape;369;p15"/>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0" name="Google Shape;370;p15"/>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1" name="Google Shape;371;p15"/>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2" name="Google Shape;372;p15"/>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3" name="Google Shape;373;p15"/>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4" name="Google Shape;374;p15"/>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5" name="Google Shape;375;p15"/>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6" name="Google Shape;376;p15"/>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7" name="Google Shape;377;p15"/>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8" name="Google Shape;378;p15"/>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9" name="Google Shape;379;p15"/>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0" name="Google Shape;380;p15"/>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1" name="Google Shape;381;p15"/>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2" name="Google Shape;382;p15"/>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3" name="Google Shape;383;p15"/>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4" name="Google Shape;384;p15"/>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5" name="Google Shape;385;p15"/>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6" name="Google Shape;386;p15"/>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7" name="Google Shape;387;p15"/>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8" name="Google Shape;388;p15"/>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9" name="Google Shape;389;p15"/>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390" name="Google Shape;390;p15"/>
            <p:cNvGrpSpPr/>
            <p:nvPr/>
          </p:nvGrpSpPr>
          <p:grpSpPr>
            <a:xfrm rot="-5400000" flipH="1">
              <a:off x="9905278" y="-880751"/>
              <a:ext cx="1392619" cy="3142438"/>
              <a:chOff x="1704975" y="3175"/>
              <a:chExt cx="1912938" cy="3813176"/>
            </a:xfrm>
          </p:grpSpPr>
          <p:sp>
            <p:nvSpPr>
              <p:cNvPr id="391" name="Google Shape;391;p15"/>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2" name="Google Shape;392;p15"/>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3" name="Google Shape;393;p15"/>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4" name="Google Shape;394;p15"/>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5" name="Google Shape;395;p15"/>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6" name="Google Shape;396;p15"/>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7" name="Google Shape;397;p15"/>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8" name="Google Shape;398;p15"/>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9" name="Google Shape;399;p15"/>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0" name="Google Shape;400;p15"/>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1" name="Google Shape;401;p15"/>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2" name="Google Shape;402;p15"/>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3" name="Google Shape;403;p15"/>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4" name="Google Shape;404;p15"/>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5" name="Google Shape;405;p15"/>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6" name="Google Shape;406;p15"/>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7" name="Google Shape;407;p15"/>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8" name="Google Shape;408;p15"/>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9" name="Google Shape;409;p15"/>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0" name="Google Shape;410;p15"/>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1" name="Google Shape;411;p15"/>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2" name="Google Shape;412;p15"/>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3" name="Google Shape;413;p15"/>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4" name="Google Shape;414;p15"/>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5" name="Google Shape;415;p15"/>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6" name="Google Shape;416;p15"/>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7" name="Google Shape;417;p15"/>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8" name="Google Shape;418;p15"/>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9" name="Google Shape;419;p15"/>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0" name="Google Shape;420;p15"/>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1" name="Google Shape;421;p15"/>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2" name="Google Shape;422;p15"/>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3" name="Google Shape;423;p15"/>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4" name="Google Shape;424;p15"/>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5" name="Google Shape;425;p15"/>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6" name="Google Shape;426;p15"/>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7" name="Google Shape;427;p15"/>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8" name="Google Shape;428;p15"/>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9" name="Google Shape;429;p15"/>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0" name="Google Shape;430;p15"/>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1" name="Google Shape;431;p15"/>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2" name="Google Shape;432;p15"/>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3" name="Google Shape;433;p15"/>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4" name="Google Shape;434;p15"/>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5" name="Google Shape;435;p15"/>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6" name="Google Shape;436;p15"/>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7" name="Google Shape;437;p15"/>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8" name="Google Shape;438;p15"/>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9" name="Google Shape;439;p15"/>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0" name="Google Shape;440;p15"/>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1" name="Google Shape;441;p15"/>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2" name="Google Shape;442;p15"/>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3" name="Google Shape;443;p15"/>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4" name="Google Shape;444;p15"/>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5" name="Google Shape;445;p15"/>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6" name="Google Shape;446;p15"/>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7" name="Google Shape;447;p15"/>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8" name="Google Shape;448;p15"/>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9" name="Google Shape;449;p15"/>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0" name="Google Shape;450;p15"/>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1" name="Google Shape;451;p15"/>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2" name="Google Shape;452;p15"/>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3" name="Google Shape;453;p15"/>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4" name="Google Shape;454;p15"/>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5" name="Google Shape;455;p15"/>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6" name="Google Shape;456;p15"/>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7" name="Google Shape;457;p15"/>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8" name="Google Shape;458;p15"/>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9" name="Google Shape;459;p15"/>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0" name="Google Shape;460;p15"/>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1" name="Google Shape;461;p15"/>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2" name="Google Shape;462;p15"/>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3" name="Google Shape;463;p15"/>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4" name="Google Shape;464;p15"/>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5" name="Google Shape;465;p15"/>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6" name="Google Shape;466;p15"/>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7" name="Google Shape;467;p15"/>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8" name="Google Shape;468;p15"/>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9" name="Google Shape;469;p15"/>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0" name="Google Shape;470;p15"/>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1" name="Google Shape;471;p15"/>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2" name="Google Shape;472;p15"/>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3" name="Google Shape;473;p15"/>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4" name="Google Shape;474;p15"/>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5" name="Google Shape;475;p15"/>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6" name="Google Shape;476;p15"/>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7" name="Google Shape;477;p15"/>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8" name="Google Shape;478;p15"/>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9" name="Google Shape;479;p15"/>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0" name="Google Shape;480;p15"/>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1" name="Google Shape;481;p15"/>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2" name="Google Shape;482;p15"/>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3" name="Google Shape;483;p15"/>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4" name="Google Shape;484;p15"/>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5" name="Google Shape;485;p15"/>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6" name="Google Shape;486;p15"/>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7" name="Google Shape;487;p15"/>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8" name="Google Shape;488;p15"/>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9" name="Google Shape;489;p15"/>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0" name="Google Shape;490;p15"/>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1" name="Google Shape;491;p15"/>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2" name="Google Shape;492;p15"/>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3" name="Google Shape;493;p15"/>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4" name="Google Shape;494;p15"/>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5" name="Google Shape;495;p15"/>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6" name="Google Shape;496;p15"/>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7" name="Google Shape;497;p15"/>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8" name="Google Shape;498;p15"/>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9" name="Google Shape;499;p15"/>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0" name="Google Shape;500;p15"/>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1" name="Google Shape;501;p15"/>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2" name="Google Shape;502;p15"/>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3" name="Google Shape;503;p15"/>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4" name="Google Shape;504;p15"/>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5" name="Google Shape;505;p15"/>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Slide 1">
  <p:cSld name="4_Title Slide_1">
    <p:spTree>
      <p:nvGrpSpPr>
        <p:cNvPr id="1" name="Shape 506"/>
        <p:cNvGrpSpPr/>
        <p:nvPr/>
      </p:nvGrpSpPr>
      <p:grpSpPr>
        <a:xfrm>
          <a:off x="0" y="0"/>
          <a:ext cx="0" cy="0"/>
          <a:chOff x="0" y="0"/>
          <a:chExt cx="0" cy="0"/>
        </a:xfrm>
      </p:grpSpPr>
      <p:grpSp>
        <p:nvGrpSpPr>
          <p:cNvPr id="507" name="Google Shape;507;p16"/>
          <p:cNvGrpSpPr/>
          <p:nvPr/>
        </p:nvGrpSpPr>
        <p:grpSpPr>
          <a:xfrm>
            <a:off x="120" y="2989300"/>
            <a:ext cx="2365563" cy="2159107"/>
            <a:chOff x="-4483" y="3985733"/>
            <a:chExt cx="3154084" cy="2878810"/>
          </a:xfrm>
        </p:grpSpPr>
        <p:grpSp>
          <p:nvGrpSpPr>
            <p:cNvPr id="508" name="Google Shape;508;p16"/>
            <p:cNvGrpSpPr/>
            <p:nvPr/>
          </p:nvGrpSpPr>
          <p:grpSpPr>
            <a:xfrm>
              <a:off x="-4483" y="3985733"/>
              <a:ext cx="1446934" cy="2693937"/>
              <a:chOff x="6621743" y="1928255"/>
              <a:chExt cx="1755775" cy="3700463"/>
            </a:xfrm>
          </p:grpSpPr>
          <p:sp>
            <p:nvSpPr>
              <p:cNvPr id="509" name="Google Shape;509;p16"/>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0" name="Google Shape;510;p16"/>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1" name="Google Shape;511;p16"/>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2" name="Google Shape;512;p16"/>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3" name="Google Shape;513;p16"/>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4" name="Google Shape;514;p16"/>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5" name="Google Shape;515;p16"/>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6" name="Google Shape;516;p16"/>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7" name="Google Shape;517;p16"/>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8" name="Google Shape;518;p16"/>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9" name="Google Shape;519;p16"/>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0" name="Google Shape;520;p16"/>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1" name="Google Shape;521;p16"/>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2" name="Google Shape;522;p16"/>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3" name="Google Shape;523;p16"/>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4" name="Google Shape;524;p16"/>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5" name="Google Shape;525;p16"/>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6" name="Google Shape;526;p16"/>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7" name="Google Shape;527;p16"/>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8" name="Google Shape;528;p16"/>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9" name="Google Shape;529;p16"/>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0" name="Google Shape;530;p16"/>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1" name="Google Shape;531;p16"/>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2" name="Google Shape;532;p16"/>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3" name="Google Shape;533;p16"/>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4" name="Google Shape;534;p16"/>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5" name="Google Shape;535;p16"/>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6" name="Google Shape;536;p16"/>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7" name="Google Shape;537;p16"/>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8" name="Google Shape;538;p16"/>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9" name="Google Shape;539;p16"/>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0" name="Google Shape;540;p16"/>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1" name="Google Shape;541;p16"/>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2" name="Google Shape;542;p16"/>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3" name="Google Shape;543;p16"/>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4" name="Google Shape;544;p16"/>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5" name="Google Shape;545;p16"/>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6" name="Google Shape;546;p16"/>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7" name="Google Shape;547;p16"/>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8" name="Google Shape;548;p16"/>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9" name="Google Shape;549;p16"/>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0" name="Google Shape;550;p16"/>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1" name="Google Shape;551;p16"/>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2" name="Google Shape;552;p16"/>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3" name="Google Shape;553;p16"/>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4" name="Google Shape;554;p16"/>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5" name="Google Shape;555;p16"/>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6" name="Google Shape;556;p16"/>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7" name="Google Shape;557;p16"/>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8" name="Google Shape;558;p16"/>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9" name="Google Shape;559;p16"/>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0" name="Google Shape;560;p16"/>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1" name="Google Shape;561;p16"/>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2" name="Google Shape;562;p16"/>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3" name="Google Shape;563;p16"/>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4" name="Google Shape;564;p16"/>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5" name="Google Shape;565;p16"/>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6" name="Google Shape;566;p16"/>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7" name="Google Shape;567;p16"/>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8" name="Google Shape;568;p16"/>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9" name="Google Shape;569;p16"/>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0" name="Google Shape;570;p16"/>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1" name="Google Shape;571;p16"/>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2" name="Google Shape;572;p16"/>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3" name="Google Shape;573;p16"/>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4" name="Google Shape;574;p16"/>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5" name="Google Shape;575;p16"/>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6" name="Google Shape;576;p16"/>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7" name="Google Shape;577;p16"/>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8" name="Google Shape;578;p16"/>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9" name="Google Shape;579;p16"/>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0" name="Google Shape;580;p16"/>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1" name="Google Shape;581;p16"/>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2" name="Google Shape;582;p16"/>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3" name="Google Shape;583;p16"/>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4" name="Google Shape;584;p16"/>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5" name="Google Shape;585;p16"/>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6" name="Google Shape;586;p16"/>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7" name="Google Shape;587;p16"/>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8" name="Google Shape;588;p16"/>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9" name="Google Shape;589;p16"/>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0" name="Google Shape;590;p16"/>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1" name="Google Shape;591;p16"/>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2" name="Google Shape;592;p16"/>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3" name="Google Shape;593;p16"/>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4" name="Google Shape;594;p16"/>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5" name="Google Shape;595;p16"/>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6" name="Google Shape;596;p16"/>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7" name="Google Shape;597;p16"/>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8" name="Google Shape;598;p16"/>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9" name="Google Shape;599;p16"/>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0" name="Google Shape;600;p16"/>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1" name="Google Shape;601;p16"/>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2" name="Google Shape;602;p16"/>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3" name="Google Shape;603;p16"/>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4" name="Google Shape;604;p16"/>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5" name="Google Shape;605;p16"/>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6" name="Google Shape;606;p16"/>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7" name="Google Shape;607;p16"/>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8" name="Google Shape;608;p16"/>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9" name="Google Shape;609;p16"/>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0" name="Google Shape;610;p16"/>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1" name="Google Shape;611;p16"/>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2" name="Google Shape;612;p16"/>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3" name="Google Shape;613;p16"/>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4" name="Google Shape;614;p16"/>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5" name="Google Shape;615;p16"/>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616" name="Google Shape;616;p16"/>
            <p:cNvGrpSpPr/>
            <p:nvPr/>
          </p:nvGrpSpPr>
          <p:grpSpPr>
            <a:xfrm rot="5400000" flipH="1">
              <a:off x="882072" y="4597014"/>
              <a:ext cx="1392619" cy="3142438"/>
              <a:chOff x="1704975" y="3175"/>
              <a:chExt cx="1912938" cy="3813176"/>
            </a:xfrm>
          </p:grpSpPr>
          <p:sp>
            <p:nvSpPr>
              <p:cNvPr id="617" name="Google Shape;617;p16"/>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8" name="Google Shape;618;p16"/>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9" name="Google Shape;619;p16"/>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0" name="Google Shape;620;p16"/>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1" name="Google Shape;621;p16"/>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2" name="Google Shape;622;p16"/>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3" name="Google Shape;623;p16"/>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4" name="Google Shape;624;p16"/>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5" name="Google Shape;625;p16"/>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6" name="Google Shape;626;p16"/>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7" name="Google Shape;627;p16"/>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8" name="Google Shape;628;p16"/>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9" name="Google Shape;629;p16"/>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0" name="Google Shape;630;p16"/>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1" name="Google Shape;631;p16"/>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2" name="Google Shape;632;p16"/>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3" name="Google Shape;633;p16"/>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4" name="Google Shape;634;p16"/>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5" name="Google Shape;635;p16"/>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6" name="Google Shape;636;p16"/>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7" name="Google Shape;637;p16"/>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8" name="Google Shape;638;p16"/>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9" name="Google Shape;639;p16"/>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0" name="Google Shape;640;p16"/>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1" name="Google Shape;641;p16"/>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2" name="Google Shape;642;p16"/>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3" name="Google Shape;643;p16"/>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4" name="Google Shape;644;p16"/>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5" name="Google Shape;645;p16"/>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6" name="Google Shape;646;p16"/>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7" name="Google Shape;647;p16"/>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8" name="Google Shape;648;p16"/>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9" name="Google Shape;649;p16"/>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0" name="Google Shape;650;p16"/>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1" name="Google Shape;651;p16"/>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2" name="Google Shape;652;p16"/>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3" name="Google Shape;653;p16"/>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4" name="Google Shape;654;p16"/>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5" name="Google Shape;655;p16"/>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6" name="Google Shape;656;p16"/>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7" name="Google Shape;657;p16"/>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8" name="Google Shape;658;p16"/>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9" name="Google Shape;659;p16"/>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0" name="Google Shape;660;p16"/>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1" name="Google Shape;661;p16"/>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2" name="Google Shape;662;p16"/>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3" name="Google Shape;663;p16"/>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4" name="Google Shape;664;p16"/>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5" name="Google Shape;665;p16"/>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6" name="Google Shape;666;p16"/>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7" name="Google Shape;667;p16"/>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8" name="Google Shape;668;p16"/>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9" name="Google Shape;669;p16"/>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0" name="Google Shape;670;p16"/>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1" name="Google Shape;671;p16"/>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2" name="Google Shape;672;p16"/>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3" name="Google Shape;673;p16"/>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4" name="Google Shape;674;p16"/>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5" name="Google Shape;675;p16"/>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6" name="Google Shape;676;p16"/>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7" name="Google Shape;677;p16"/>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8" name="Google Shape;678;p16"/>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9" name="Google Shape;679;p16"/>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0" name="Google Shape;680;p16"/>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1" name="Google Shape;681;p16"/>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2" name="Google Shape;682;p16"/>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3" name="Google Shape;683;p16"/>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4" name="Google Shape;684;p16"/>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5" name="Google Shape;685;p16"/>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6" name="Google Shape;686;p16"/>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7" name="Google Shape;687;p16"/>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8" name="Google Shape;688;p16"/>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9" name="Google Shape;689;p16"/>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0" name="Google Shape;690;p16"/>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1" name="Google Shape;691;p16"/>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2" name="Google Shape;692;p16"/>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3" name="Google Shape;693;p16"/>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4" name="Google Shape;694;p16"/>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5" name="Google Shape;695;p16"/>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6" name="Google Shape;696;p16"/>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7" name="Google Shape;697;p16"/>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8" name="Google Shape;698;p16"/>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9" name="Google Shape;699;p16"/>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0" name="Google Shape;700;p16"/>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1" name="Google Shape;701;p16"/>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2" name="Google Shape;702;p16"/>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3" name="Google Shape;703;p16"/>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4" name="Google Shape;704;p16"/>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5" name="Google Shape;705;p16"/>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6" name="Google Shape;706;p16"/>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7" name="Google Shape;707;p16"/>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8" name="Google Shape;708;p16"/>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9" name="Google Shape;709;p16"/>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0" name="Google Shape;710;p16"/>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1" name="Google Shape;711;p16"/>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2" name="Google Shape;712;p16"/>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3" name="Google Shape;713;p16"/>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4" name="Google Shape;714;p16"/>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5" name="Google Shape;715;p16"/>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6" name="Google Shape;716;p16"/>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7" name="Google Shape;717;p16"/>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8" name="Google Shape;718;p16"/>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9" name="Google Shape;719;p16"/>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0" name="Google Shape;720;p16"/>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1" name="Google Shape;721;p16"/>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2" name="Google Shape;722;p16"/>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3" name="Google Shape;723;p16"/>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4" name="Google Shape;724;p16"/>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5" name="Google Shape;725;p16"/>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6" name="Google Shape;726;p16"/>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7" name="Google Shape;727;p16"/>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8" name="Google Shape;728;p16"/>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9" name="Google Shape;729;p16"/>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0" name="Google Shape;730;p16"/>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1" name="Google Shape;731;p16"/>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grpSp>
        <p:nvGrpSpPr>
          <p:cNvPr id="732" name="Google Shape;732;p16"/>
          <p:cNvGrpSpPr/>
          <p:nvPr/>
        </p:nvGrpSpPr>
        <p:grpSpPr>
          <a:xfrm>
            <a:off x="6781603" y="-4381"/>
            <a:ext cx="2363121" cy="2168380"/>
            <a:chOff x="9030370" y="-5842"/>
            <a:chExt cx="3150827" cy="2891174"/>
          </a:xfrm>
        </p:grpSpPr>
        <p:grpSp>
          <p:nvGrpSpPr>
            <p:cNvPr id="733" name="Google Shape;733;p16"/>
            <p:cNvGrpSpPr/>
            <p:nvPr/>
          </p:nvGrpSpPr>
          <p:grpSpPr>
            <a:xfrm rot="10800000">
              <a:off x="10734263" y="191395"/>
              <a:ext cx="1446934" cy="2693937"/>
              <a:chOff x="6621743" y="1928255"/>
              <a:chExt cx="1755775" cy="3700463"/>
            </a:xfrm>
          </p:grpSpPr>
          <p:sp>
            <p:nvSpPr>
              <p:cNvPr id="734" name="Google Shape;734;p16"/>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5" name="Google Shape;735;p16"/>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6" name="Google Shape;736;p16"/>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7" name="Google Shape;737;p16"/>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8" name="Google Shape;738;p16"/>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9" name="Google Shape;739;p16"/>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0" name="Google Shape;740;p16"/>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1" name="Google Shape;741;p16"/>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2" name="Google Shape;742;p16"/>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3" name="Google Shape;743;p16"/>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4" name="Google Shape;744;p16"/>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5" name="Google Shape;745;p16"/>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6" name="Google Shape;746;p16"/>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7" name="Google Shape;747;p16"/>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8" name="Google Shape;748;p16"/>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9" name="Google Shape;749;p16"/>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0" name="Google Shape;750;p16"/>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1" name="Google Shape;751;p16"/>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2" name="Google Shape;752;p16"/>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3" name="Google Shape;753;p16"/>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4" name="Google Shape;754;p16"/>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5" name="Google Shape;755;p16"/>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6" name="Google Shape;756;p16"/>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7" name="Google Shape;757;p16"/>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8" name="Google Shape;758;p16"/>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9" name="Google Shape;759;p16"/>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0" name="Google Shape;760;p16"/>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1" name="Google Shape;761;p16"/>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2" name="Google Shape;762;p16"/>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3" name="Google Shape;763;p16"/>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4" name="Google Shape;764;p16"/>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5" name="Google Shape;765;p16"/>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6" name="Google Shape;766;p16"/>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7" name="Google Shape;767;p16"/>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8" name="Google Shape;768;p16"/>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9" name="Google Shape;769;p16"/>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0" name="Google Shape;770;p16"/>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1" name="Google Shape;771;p16"/>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2" name="Google Shape;772;p16"/>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3" name="Google Shape;773;p16"/>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4" name="Google Shape;774;p16"/>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5" name="Google Shape;775;p16"/>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6" name="Google Shape;776;p16"/>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7" name="Google Shape;777;p16"/>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8" name="Google Shape;778;p16"/>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9" name="Google Shape;779;p16"/>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0" name="Google Shape;780;p16"/>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1" name="Google Shape;781;p16"/>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2" name="Google Shape;782;p16"/>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3" name="Google Shape;783;p16"/>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4" name="Google Shape;784;p16"/>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5" name="Google Shape;785;p16"/>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6" name="Google Shape;786;p16"/>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7" name="Google Shape;787;p16"/>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8" name="Google Shape;788;p16"/>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9" name="Google Shape;789;p16"/>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0" name="Google Shape;790;p16"/>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1" name="Google Shape;791;p16"/>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2" name="Google Shape;792;p16"/>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3" name="Google Shape;793;p16"/>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4" name="Google Shape;794;p16"/>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5" name="Google Shape;795;p16"/>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6" name="Google Shape;796;p16"/>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7" name="Google Shape;797;p16"/>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8" name="Google Shape;798;p16"/>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9" name="Google Shape;799;p16"/>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0" name="Google Shape;800;p16"/>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1" name="Google Shape;801;p16"/>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2" name="Google Shape;802;p16"/>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3" name="Google Shape;803;p16"/>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4" name="Google Shape;804;p16"/>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5" name="Google Shape;805;p16"/>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6" name="Google Shape;806;p16"/>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7" name="Google Shape;807;p16"/>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8" name="Google Shape;808;p16"/>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9" name="Google Shape;809;p16"/>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0" name="Google Shape;810;p16"/>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1" name="Google Shape;811;p16"/>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2" name="Google Shape;812;p16"/>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3" name="Google Shape;813;p16"/>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4" name="Google Shape;814;p16"/>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5" name="Google Shape;815;p16"/>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6" name="Google Shape;816;p16"/>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7" name="Google Shape;817;p16"/>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8" name="Google Shape;818;p16"/>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9" name="Google Shape;819;p16"/>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0" name="Google Shape;820;p16"/>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1" name="Google Shape;821;p16"/>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2" name="Google Shape;822;p16"/>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3" name="Google Shape;823;p16"/>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4" name="Google Shape;824;p16"/>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5" name="Google Shape;825;p16"/>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6" name="Google Shape;826;p16"/>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7" name="Google Shape;827;p16"/>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8" name="Google Shape;828;p16"/>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9" name="Google Shape;829;p16"/>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0" name="Google Shape;830;p16"/>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1" name="Google Shape;831;p16"/>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2" name="Google Shape;832;p16"/>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3" name="Google Shape;833;p16"/>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4" name="Google Shape;834;p16"/>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5" name="Google Shape;835;p16"/>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6" name="Google Shape;836;p16"/>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7" name="Google Shape;837;p16"/>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8" name="Google Shape;838;p16"/>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9" name="Google Shape;839;p16"/>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0" name="Google Shape;840;p16"/>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841" name="Google Shape;841;p16"/>
            <p:cNvGrpSpPr/>
            <p:nvPr/>
          </p:nvGrpSpPr>
          <p:grpSpPr>
            <a:xfrm rot="-5400000" flipH="1">
              <a:off x="9905279" y="-880751"/>
              <a:ext cx="1392619" cy="3142438"/>
              <a:chOff x="1704975" y="3175"/>
              <a:chExt cx="1912938" cy="3813176"/>
            </a:xfrm>
          </p:grpSpPr>
          <p:sp>
            <p:nvSpPr>
              <p:cNvPr id="842" name="Google Shape;842;p16"/>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3" name="Google Shape;843;p16"/>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4" name="Google Shape;844;p16"/>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5" name="Google Shape;845;p16"/>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6" name="Google Shape;846;p16"/>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7" name="Google Shape;847;p16"/>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8" name="Google Shape;848;p16"/>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9" name="Google Shape;849;p16"/>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0" name="Google Shape;850;p16"/>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1" name="Google Shape;851;p16"/>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2" name="Google Shape;852;p16"/>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3" name="Google Shape;853;p16"/>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4" name="Google Shape;854;p16"/>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5" name="Google Shape;855;p16"/>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6" name="Google Shape;856;p16"/>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7" name="Google Shape;857;p16"/>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8" name="Google Shape;858;p16"/>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9" name="Google Shape;859;p16"/>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0" name="Google Shape;860;p16"/>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1" name="Google Shape;861;p16"/>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2" name="Google Shape;862;p16"/>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3" name="Google Shape;863;p16"/>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4" name="Google Shape;864;p16"/>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5" name="Google Shape;865;p16"/>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6" name="Google Shape;866;p16"/>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7" name="Google Shape;867;p16"/>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8" name="Google Shape;868;p16"/>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9" name="Google Shape;869;p16"/>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0" name="Google Shape;870;p16"/>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1" name="Google Shape;871;p16"/>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2" name="Google Shape;872;p16"/>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3" name="Google Shape;873;p16"/>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4" name="Google Shape;874;p16"/>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5" name="Google Shape;875;p16"/>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6" name="Google Shape;876;p16"/>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7" name="Google Shape;877;p16"/>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8" name="Google Shape;878;p16"/>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9" name="Google Shape;879;p16"/>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0" name="Google Shape;880;p16"/>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1" name="Google Shape;881;p16"/>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2" name="Google Shape;882;p16"/>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3" name="Google Shape;883;p16"/>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4" name="Google Shape;884;p16"/>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5" name="Google Shape;885;p16"/>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6" name="Google Shape;886;p16"/>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7" name="Google Shape;887;p16"/>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8" name="Google Shape;888;p16"/>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9" name="Google Shape;889;p16"/>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0" name="Google Shape;890;p16"/>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1" name="Google Shape;891;p16"/>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2" name="Google Shape;892;p16"/>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3" name="Google Shape;893;p16"/>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4" name="Google Shape;894;p16"/>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5" name="Google Shape;895;p16"/>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6" name="Google Shape;896;p16"/>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7" name="Google Shape;897;p16"/>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8" name="Google Shape;898;p16"/>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9" name="Google Shape;899;p16"/>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0" name="Google Shape;900;p16"/>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1" name="Google Shape;901;p16"/>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2" name="Google Shape;902;p16"/>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3" name="Google Shape;903;p16"/>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4" name="Google Shape;904;p16"/>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5" name="Google Shape;905;p16"/>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6" name="Google Shape;906;p16"/>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7" name="Google Shape;907;p16"/>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8" name="Google Shape;908;p16"/>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9" name="Google Shape;909;p16"/>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0" name="Google Shape;910;p16"/>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1" name="Google Shape;911;p16"/>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2" name="Google Shape;912;p16"/>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3" name="Google Shape;913;p16"/>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4" name="Google Shape;914;p16"/>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5" name="Google Shape;915;p16"/>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6" name="Google Shape;916;p16"/>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7" name="Google Shape;917;p16"/>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8" name="Google Shape;918;p16"/>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9" name="Google Shape;919;p16"/>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0" name="Google Shape;920;p16"/>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1" name="Google Shape;921;p16"/>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2" name="Google Shape;922;p16"/>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3" name="Google Shape;923;p16"/>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4" name="Google Shape;924;p16"/>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5" name="Google Shape;925;p16"/>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6" name="Google Shape;926;p16"/>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7" name="Google Shape;927;p16"/>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8" name="Google Shape;928;p16"/>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9" name="Google Shape;929;p16"/>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0" name="Google Shape;930;p16"/>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1" name="Google Shape;931;p16"/>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2" name="Google Shape;932;p16"/>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3" name="Google Shape;933;p16"/>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4" name="Google Shape;934;p16"/>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5" name="Google Shape;935;p16"/>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6" name="Google Shape;936;p16"/>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7" name="Google Shape;937;p16"/>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8" name="Google Shape;938;p16"/>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9" name="Google Shape;939;p16"/>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0" name="Google Shape;940;p16"/>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1" name="Google Shape;941;p16"/>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2" name="Google Shape;942;p16"/>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3" name="Google Shape;943;p16"/>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4" name="Google Shape;944;p16"/>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5" name="Google Shape;945;p16"/>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6" name="Google Shape;946;p16"/>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7" name="Google Shape;947;p16"/>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8" name="Google Shape;948;p16"/>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9" name="Google Shape;949;p16"/>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0" name="Google Shape;950;p16"/>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1" name="Google Shape;951;p16"/>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2" name="Google Shape;952;p16"/>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3" name="Google Shape;953;p16"/>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4" name="Google Shape;954;p16"/>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5" name="Google Shape;955;p16"/>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6" name="Google Shape;956;p16"/>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
        <p:nvSpPr>
          <p:cNvPr id="957" name="Google Shape;957;p16"/>
          <p:cNvSpPr>
            <a:spLocks noGrp="1"/>
          </p:cNvSpPr>
          <p:nvPr>
            <p:ph type="pic" idx="2"/>
          </p:nvPr>
        </p:nvSpPr>
        <p:spPr>
          <a:xfrm>
            <a:off x="266096" y="253219"/>
            <a:ext cx="8611800" cy="3112500"/>
          </a:xfrm>
          <a:prstGeom prst="rect">
            <a:avLst/>
          </a:prstGeom>
          <a:noFill/>
          <a:ln>
            <a:noFill/>
          </a:ln>
        </p:spPr>
      </p:sp>
      <p:sp>
        <p:nvSpPr>
          <p:cNvPr id="958" name="Google Shape;958;p16"/>
          <p:cNvSpPr/>
          <p:nvPr/>
        </p:nvSpPr>
        <p:spPr>
          <a:xfrm>
            <a:off x="8261252" y="4324937"/>
            <a:ext cx="538800" cy="538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a:ea typeface="Lato"/>
              <a:cs typeface="Lato"/>
              <a:sym typeface="Lato"/>
            </a:endParaRPr>
          </a:p>
        </p:txBody>
      </p:sp>
      <p:sp>
        <p:nvSpPr>
          <p:cNvPr id="959" name="Google Shape;959;p16"/>
          <p:cNvSpPr/>
          <p:nvPr/>
        </p:nvSpPr>
        <p:spPr>
          <a:xfrm>
            <a:off x="8360496" y="4455921"/>
            <a:ext cx="3405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FFFFFF"/>
                </a:solidFill>
                <a:latin typeface="Lato"/>
                <a:ea typeface="Lato"/>
                <a:cs typeface="Lato"/>
                <a:sym typeface="Lato"/>
              </a:rPr>
              <a:t>‹#›</a:t>
            </a:fld>
            <a:endParaRPr sz="14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0"/>
        <p:cNvGrpSpPr/>
        <p:nvPr/>
      </p:nvGrpSpPr>
      <p:grpSpPr>
        <a:xfrm>
          <a:off x="0" y="0"/>
          <a:ext cx="0" cy="0"/>
          <a:chOff x="0" y="0"/>
          <a:chExt cx="0" cy="0"/>
        </a:xfrm>
      </p:grpSpPr>
      <p:sp>
        <p:nvSpPr>
          <p:cNvPr id="961" name="Google Shape;961;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2" name="Google Shape;962;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63" name="Google Shape;96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4"/>
        <p:cNvGrpSpPr/>
        <p:nvPr/>
      </p:nvGrpSpPr>
      <p:grpSpPr>
        <a:xfrm>
          <a:off x="0" y="0"/>
          <a:ext cx="0" cy="0"/>
          <a:chOff x="0" y="0"/>
          <a:chExt cx="0" cy="0"/>
        </a:xfrm>
      </p:grpSpPr>
      <p:sp>
        <p:nvSpPr>
          <p:cNvPr id="965" name="Google Shape;965;p1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66" name="Google Shape;966;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67" name="Google Shape;96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68"/>
        <p:cNvGrpSpPr/>
        <p:nvPr/>
      </p:nvGrpSpPr>
      <p:grpSpPr>
        <a:xfrm>
          <a:off x="0" y="0"/>
          <a:ext cx="0" cy="0"/>
          <a:chOff x="0" y="0"/>
          <a:chExt cx="0" cy="0"/>
        </a:xfrm>
      </p:grpSpPr>
      <p:sp>
        <p:nvSpPr>
          <p:cNvPr id="969" name="Google Shape;969;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0" name="Google Shape;970;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71" name="Google Shape;97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2"/>
        <p:cNvGrpSpPr/>
        <p:nvPr/>
      </p:nvGrpSpPr>
      <p:grpSpPr>
        <a:xfrm>
          <a:off x="0" y="0"/>
          <a:ext cx="0" cy="0"/>
          <a:chOff x="0" y="0"/>
          <a:chExt cx="0" cy="0"/>
        </a:xfrm>
      </p:grpSpPr>
      <p:sp>
        <p:nvSpPr>
          <p:cNvPr id="973" name="Google Shape;973;p2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74" name="Google Shape;97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5"/>
        <p:cNvGrpSpPr/>
        <p:nvPr/>
      </p:nvGrpSpPr>
      <p:grpSpPr>
        <a:xfrm>
          <a:off x="0" y="0"/>
          <a:ext cx="0" cy="0"/>
          <a:chOff x="0" y="0"/>
          <a:chExt cx="0" cy="0"/>
        </a:xfrm>
      </p:grpSpPr>
      <p:sp>
        <p:nvSpPr>
          <p:cNvPr id="976" name="Google Shape;97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7" name="Google Shape;97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8"/>
        <p:cNvGrpSpPr/>
        <p:nvPr/>
      </p:nvGrpSpPr>
      <p:grpSpPr>
        <a:xfrm>
          <a:off x="0" y="0"/>
          <a:ext cx="0" cy="0"/>
          <a:chOff x="0" y="0"/>
          <a:chExt cx="0" cy="0"/>
        </a:xfrm>
      </p:grpSpPr>
      <p:sp>
        <p:nvSpPr>
          <p:cNvPr id="979" name="Google Shape;979;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0" name="Google Shape;980;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1" name="Google Shape;981;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2" name="Google Shape;98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983"/>
        <p:cNvGrpSpPr/>
        <p:nvPr/>
      </p:nvGrpSpPr>
      <p:grpSpPr>
        <a:xfrm>
          <a:off x="0" y="0"/>
          <a:ext cx="0" cy="0"/>
          <a:chOff x="0" y="0"/>
          <a:chExt cx="0" cy="0"/>
        </a:xfrm>
      </p:grpSpPr>
      <p:sp>
        <p:nvSpPr>
          <p:cNvPr id="984" name="Google Shape;984;p23"/>
          <p:cNvSpPr>
            <a:spLocks noGrp="1"/>
          </p:cNvSpPr>
          <p:nvPr>
            <p:ph type="pic" idx="2"/>
          </p:nvPr>
        </p:nvSpPr>
        <p:spPr>
          <a:xfrm>
            <a:off x="1001486" y="519794"/>
            <a:ext cx="4104000" cy="4052100"/>
          </a:xfrm>
          <a:prstGeom prst="rect">
            <a:avLst/>
          </a:prstGeom>
          <a:solidFill>
            <a:schemeClr val="lt1"/>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985"/>
        <p:cNvGrpSpPr/>
        <p:nvPr/>
      </p:nvGrpSpPr>
      <p:grpSpPr>
        <a:xfrm>
          <a:off x="0" y="0"/>
          <a:ext cx="0" cy="0"/>
          <a:chOff x="0" y="0"/>
          <a:chExt cx="0" cy="0"/>
        </a:xfrm>
      </p:grpSpPr>
      <p:sp>
        <p:nvSpPr>
          <p:cNvPr id="986" name="Google Shape;986;p24"/>
          <p:cNvSpPr txBox="1">
            <a:spLocks noGrp="1"/>
          </p:cNvSpPr>
          <p:nvPr>
            <p:ph type="title"/>
          </p:nvPr>
        </p:nvSpPr>
        <p:spPr>
          <a:xfrm>
            <a:off x="5181599" y="1275330"/>
            <a:ext cx="37086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595959"/>
              </a:buClr>
              <a:buSzPts val="3300"/>
              <a:buFont typeface="Raleway"/>
              <a:buNone/>
              <a:defRPr b="1">
                <a:solidFill>
                  <a:srgbClr val="59595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7" name="Google Shape;987;p24"/>
          <p:cNvSpPr>
            <a:spLocks noGrp="1"/>
          </p:cNvSpPr>
          <p:nvPr>
            <p:ph type="pic" idx="2"/>
          </p:nvPr>
        </p:nvSpPr>
        <p:spPr>
          <a:xfrm>
            <a:off x="284871" y="152718"/>
            <a:ext cx="4420200" cy="46440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988"/>
        <p:cNvGrpSpPr/>
        <p:nvPr/>
      </p:nvGrpSpPr>
      <p:grpSpPr>
        <a:xfrm>
          <a:off x="0" y="0"/>
          <a:ext cx="0" cy="0"/>
          <a:chOff x="0" y="0"/>
          <a:chExt cx="0" cy="0"/>
        </a:xfrm>
      </p:grpSpPr>
      <p:sp>
        <p:nvSpPr>
          <p:cNvPr id="989" name="Google Shape;989;p25"/>
          <p:cNvSpPr txBox="1">
            <a:spLocks noGrp="1"/>
          </p:cNvSpPr>
          <p:nvPr>
            <p:ph type="title"/>
          </p:nvPr>
        </p:nvSpPr>
        <p:spPr>
          <a:xfrm>
            <a:off x="438149" y="1275330"/>
            <a:ext cx="37086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595959"/>
              </a:buClr>
              <a:buSzPts val="3300"/>
              <a:buFont typeface="Raleway"/>
              <a:buNone/>
              <a:defRPr b="1">
                <a:solidFill>
                  <a:srgbClr val="59595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0" name="Google Shape;990;p25"/>
          <p:cNvSpPr>
            <a:spLocks noGrp="1"/>
          </p:cNvSpPr>
          <p:nvPr>
            <p:ph type="pic" idx="2"/>
          </p:nvPr>
        </p:nvSpPr>
        <p:spPr>
          <a:xfrm>
            <a:off x="2804432" y="-1314450"/>
            <a:ext cx="7668900" cy="80574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991"/>
        <p:cNvGrpSpPr/>
        <p:nvPr/>
      </p:nvGrpSpPr>
      <p:grpSpPr>
        <a:xfrm>
          <a:off x="0" y="0"/>
          <a:ext cx="0" cy="0"/>
          <a:chOff x="0" y="0"/>
          <a:chExt cx="0" cy="0"/>
        </a:xfrm>
      </p:grpSpPr>
      <p:sp>
        <p:nvSpPr>
          <p:cNvPr id="992" name="Google Shape;992;p26"/>
          <p:cNvSpPr>
            <a:spLocks noGrp="1"/>
          </p:cNvSpPr>
          <p:nvPr>
            <p:ph type="pic" idx="2"/>
          </p:nvPr>
        </p:nvSpPr>
        <p:spPr>
          <a:xfrm>
            <a:off x="0" y="0"/>
            <a:ext cx="1828800" cy="5143500"/>
          </a:xfrm>
          <a:prstGeom prst="rect">
            <a:avLst/>
          </a:prstGeom>
          <a:noFill/>
          <a:ln>
            <a:noFill/>
          </a:ln>
        </p:spPr>
      </p:sp>
      <p:sp>
        <p:nvSpPr>
          <p:cNvPr id="993" name="Google Shape;993;p26"/>
          <p:cNvSpPr>
            <a:spLocks noGrp="1"/>
          </p:cNvSpPr>
          <p:nvPr>
            <p:ph type="pic" idx="3"/>
          </p:nvPr>
        </p:nvSpPr>
        <p:spPr>
          <a:xfrm>
            <a:off x="1828800" y="0"/>
            <a:ext cx="1828800" cy="5143500"/>
          </a:xfrm>
          <a:prstGeom prst="rect">
            <a:avLst/>
          </a:prstGeom>
          <a:noFill/>
          <a:ln>
            <a:noFill/>
          </a:ln>
        </p:spPr>
      </p:sp>
      <p:sp>
        <p:nvSpPr>
          <p:cNvPr id="994" name="Google Shape;994;p26"/>
          <p:cNvSpPr>
            <a:spLocks noGrp="1"/>
          </p:cNvSpPr>
          <p:nvPr>
            <p:ph type="pic" idx="4"/>
          </p:nvPr>
        </p:nvSpPr>
        <p:spPr>
          <a:xfrm>
            <a:off x="3657600" y="0"/>
            <a:ext cx="1828800" cy="5143500"/>
          </a:xfrm>
          <a:prstGeom prst="rect">
            <a:avLst/>
          </a:prstGeom>
          <a:noFill/>
          <a:ln>
            <a:noFill/>
          </a:ln>
        </p:spPr>
      </p:sp>
      <p:sp>
        <p:nvSpPr>
          <p:cNvPr id="995" name="Google Shape;995;p26"/>
          <p:cNvSpPr>
            <a:spLocks noGrp="1"/>
          </p:cNvSpPr>
          <p:nvPr>
            <p:ph type="pic" idx="5"/>
          </p:nvPr>
        </p:nvSpPr>
        <p:spPr>
          <a:xfrm>
            <a:off x="7315200" y="0"/>
            <a:ext cx="1828800" cy="51435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99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rgbClr val="FFFFFF"/>
        </a:solidFill>
        <a:effectLst/>
      </p:bgPr>
    </p:bg>
    <p:spTree>
      <p:nvGrpSpPr>
        <p:cNvPr id="1" name="Shape 997"/>
        <p:cNvGrpSpPr/>
        <p:nvPr/>
      </p:nvGrpSpPr>
      <p:grpSpPr>
        <a:xfrm>
          <a:off x="0" y="0"/>
          <a:ext cx="0" cy="0"/>
          <a:chOff x="0" y="0"/>
          <a:chExt cx="0" cy="0"/>
        </a:xfrm>
      </p:grpSpPr>
      <p:grpSp>
        <p:nvGrpSpPr>
          <p:cNvPr id="998" name="Google Shape;998;p28"/>
          <p:cNvGrpSpPr/>
          <p:nvPr/>
        </p:nvGrpSpPr>
        <p:grpSpPr>
          <a:xfrm rot="-2700000">
            <a:off x="735405" y="-2938807"/>
            <a:ext cx="7884793" cy="8182379"/>
            <a:chOff x="9030369" y="-5842"/>
            <a:chExt cx="3150828" cy="2891174"/>
          </a:xfrm>
        </p:grpSpPr>
        <p:grpSp>
          <p:nvGrpSpPr>
            <p:cNvPr id="999" name="Google Shape;999;p28"/>
            <p:cNvGrpSpPr/>
            <p:nvPr/>
          </p:nvGrpSpPr>
          <p:grpSpPr>
            <a:xfrm rot="10800000">
              <a:off x="10734263" y="191395"/>
              <a:ext cx="1446934" cy="2693937"/>
              <a:chOff x="6621743" y="1928255"/>
              <a:chExt cx="1755775" cy="3700463"/>
            </a:xfrm>
          </p:grpSpPr>
          <p:sp>
            <p:nvSpPr>
              <p:cNvPr id="1000" name="Google Shape;1000;p28"/>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1" name="Google Shape;1001;p28"/>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2" name="Google Shape;1002;p28"/>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3" name="Google Shape;1003;p28"/>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4" name="Google Shape;1004;p28"/>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5" name="Google Shape;1005;p28"/>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6" name="Google Shape;1006;p28"/>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7" name="Google Shape;1007;p28"/>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8" name="Google Shape;1008;p28"/>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9" name="Google Shape;1009;p28"/>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0" name="Google Shape;1010;p28"/>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1" name="Google Shape;1011;p28"/>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2" name="Google Shape;1012;p28"/>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3" name="Google Shape;1013;p28"/>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4" name="Google Shape;1014;p28"/>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5" name="Google Shape;1015;p28"/>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6" name="Google Shape;1016;p28"/>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7" name="Google Shape;1017;p28"/>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8" name="Google Shape;1018;p28"/>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9" name="Google Shape;1019;p28"/>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0" name="Google Shape;1020;p28"/>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1" name="Google Shape;1021;p28"/>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2" name="Google Shape;1022;p28"/>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3" name="Google Shape;1023;p28"/>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4" name="Google Shape;1024;p28"/>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5" name="Google Shape;1025;p28"/>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6" name="Google Shape;1026;p28"/>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7" name="Google Shape;1027;p28"/>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8" name="Google Shape;1028;p28"/>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9" name="Google Shape;1029;p28"/>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0" name="Google Shape;1030;p28"/>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1" name="Google Shape;1031;p28"/>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2" name="Google Shape;1032;p28"/>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3" name="Google Shape;1033;p28"/>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4" name="Google Shape;1034;p28"/>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5" name="Google Shape;1035;p28"/>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6" name="Google Shape;1036;p28"/>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7" name="Google Shape;1037;p28"/>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8" name="Google Shape;1038;p28"/>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9" name="Google Shape;1039;p28"/>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0" name="Google Shape;1040;p28"/>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1" name="Google Shape;1041;p28"/>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2" name="Google Shape;1042;p28"/>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3" name="Google Shape;1043;p28"/>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4" name="Google Shape;1044;p28"/>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5" name="Google Shape;1045;p28"/>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6" name="Google Shape;1046;p28"/>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7" name="Google Shape;1047;p28"/>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8" name="Google Shape;1048;p28"/>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9" name="Google Shape;1049;p28"/>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0" name="Google Shape;1050;p28"/>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1" name="Google Shape;1051;p28"/>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2" name="Google Shape;1052;p28"/>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3" name="Google Shape;1053;p28"/>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4" name="Google Shape;1054;p28"/>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5" name="Google Shape;1055;p28"/>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6" name="Google Shape;1056;p28"/>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7" name="Google Shape;1057;p28"/>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8" name="Google Shape;1058;p28"/>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9" name="Google Shape;1059;p28"/>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0" name="Google Shape;1060;p28"/>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1" name="Google Shape;1061;p28"/>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2" name="Google Shape;1062;p28"/>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3" name="Google Shape;1063;p28"/>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4" name="Google Shape;1064;p28"/>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5" name="Google Shape;1065;p28"/>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6" name="Google Shape;1066;p28"/>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7" name="Google Shape;1067;p28"/>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8" name="Google Shape;1068;p28"/>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9" name="Google Shape;1069;p28"/>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0" name="Google Shape;1070;p28"/>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1" name="Google Shape;1071;p28"/>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2" name="Google Shape;1072;p28"/>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3" name="Google Shape;1073;p28"/>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4" name="Google Shape;1074;p28"/>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5" name="Google Shape;1075;p28"/>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6" name="Google Shape;1076;p28"/>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7" name="Google Shape;1077;p28"/>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8" name="Google Shape;1078;p28"/>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9" name="Google Shape;1079;p28"/>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0" name="Google Shape;1080;p28"/>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1" name="Google Shape;1081;p28"/>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2" name="Google Shape;1082;p28"/>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3" name="Google Shape;1083;p28"/>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4" name="Google Shape;1084;p28"/>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5" name="Google Shape;1085;p28"/>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6" name="Google Shape;1086;p28"/>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7" name="Google Shape;1087;p28"/>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8" name="Google Shape;1088;p28"/>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9" name="Google Shape;1089;p28"/>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0" name="Google Shape;1090;p28"/>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1" name="Google Shape;1091;p28"/>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2" name="Google Shape;1092;p28"/>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3" name="Google Shape;1093;p28"/>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4" name="Google Shape;1094;p28"/>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5" name="Google Shape;1095;p28"/>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6" name="Google Shape;1096;p28"/>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7" name="Google Shape;1097;p28"/>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8" name="Google Shape;1098;p28"/>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9" name="Google Shape;1099;p28"/>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0" name="Google Shape;1100;p28"/>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1" name="Google Shape;1101;p28"/>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2" name="Google Shape;1102;p28"/>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3" name="Google Shape;1103;p28"/>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4" name="Google Shape;1104;p28"/>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5" name="Google Shape;1105;p28"/>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6" name="Google Shape;1106;p28"/>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107" name="Google Shape;1107;p28"/>
            <p:cNvGrpSpPr/>
            <p:nvPr/>
          </p:nvGrpSpPr>
          <p:grpSpPr>
            <a:xfrm rot="-5400000" flipH="1">
              <a:off x="9905278" y="-880751"/>
              <a:ext cx="1392619" cy="3142438"/>
              <a:chOff x="1704975" y="3175"/>
              <a:chExt cx="1912938" cy="3813176"/>
            </a:xfrm>
          </p:grpSpPr>
          <p:sp>
            <p:nvSpPr>
              <p:cNvPr id="1108" name="Google Shape;1108;p28"/>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9" name="Google Shape;1109;p28"/>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0" name="Google Shape;1110;p28"/>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1" name="Google Shape;1111;p28"/>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2" name="Google Shape;1112;p28"/>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3" name="Google Shape;1113;p28"/>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4" name="Google Shape;1114;p28"/>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5" name="Google Shape;1115;p28"/>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6" name="Google Shape;1116;p28"/>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7" name="Google Shape;1117;p28"/>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8" name="Google Shape;1118;p28"/>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9" name="Google Shape;1119;p28"/>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0" name="Google Shape;1120;p28"/>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1" name="Google Shape;1121;p28"/>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2" name="Google Shape;1122;p28"/>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3" name="Google Shape;1123;p28"/>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4" name="Google Shape;1124;p28"/>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5" name="Google Shape;1125;p28"/>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6" name="Google Shape;1126;p28"/>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7" name="Google Shape;1127;p28"/>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8" name="Google Shape;1128;p28"/>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9" name="Google Shape;1129;p28"/>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0" name="Google Shape;1130;p28"/>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1" name="Google Shape;1131;p28"/>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2" name="Google Shape;1132;p28"/>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3" name="Google Shape;1133;p28"/>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4" name="Google Shape;1134;p28"/>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5" name="Google Shape;1135;p28"/>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6" name="Google Shape;1136;p28"/>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7" name="Google Shape;1137;p28"/>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8" name="Google Shape;1138;p28"/>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9" name="Google Shape;1139;p28"/>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0" name="Google Shape;1140;p28"/>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1" name="Google Shape;1141;p28"/>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2" name="Google Shape;1142;p28"/>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3" name="Google Shape;1143;p28"/>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4" name="Google Shape;1144;p28"/>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5" name="Google Shape;1145;p28"/>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6" name="Google Shape;1146;p28"/>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7" name="Google Shape;1147;p28"/>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8" name="Google Shape;1148;p28"/>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9" name="Google Shape;1149;p28"/>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0" name="Google Shape;1150;p28"/>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1" name="Google Shape;1151;p28"/>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2" name="Google Shape;1152;p28"/>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3" name="Google Shape;1153;p28"/>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4" name="Google Shape;1154;p28"/>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5" name="Google Shape;1155;p28"/>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6" name="Google Shape;1156;p28"/>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7" name="Google Shape;1157;p28"/>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8" name="Google Shape;1158;p28"/>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9" name="Google Shape;1159;p28"/>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0" name="Google Shape;1160;p28"/>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1" name="Google Shape;1161;p28"/>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2" name="Google Shape;1162;p28"/>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3" name="Google Shape;1163;p28"/>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4" name="Google Shape;1164;p28"/>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5" name="Google Shape;1165;p28"/>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6" name="Google Shape;1166;p28"/>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7" name="Google Shape;1167;p28"/>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8" name="Google Shape;1168;p28"/>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9" name="Google Shape;1169;p28"/>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0" name="Google Shape;1170;p28"/>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1" name="Google Shape;1171;p28"/>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2" name="Google Shape;1172;p28"/>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3" name="Google Shape;1173;p28"/>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4" name="Google Shape;1174;p28"/>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5" name="Google Shape;1175;p28"/>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6" name="Google Shape;1176;p28"/>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7" name="Google Shape;1177;p28"/>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8" name="Google Shape;1178;p28"/>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9" name="Google Shape;1179;p28"/>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0" name="Google Shape;1180;p28"/>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1" name="Google Shape;1181;p28"/>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2" name="Google Shape;1182;p28"/>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3" name="Google Shape;1183;p28"/>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4" name="Google Shape;1184;p28"/>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5" name="Google Shape;1185;p28"/>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6" name="Google Shape;1186;p28"/>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7" name="Google Shape;1187;p28"/>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8" name="Google Shape;1188;p28"/>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9" name="Google Shape;1189;p28"/>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0" name="Google Shape;1190;p28"/>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1" name="Google Shape;1191;p28"/>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2" name="Google Shape;1192;p28"/>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3" name="Google Shape;1193;p28"/>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4" name="Google Shape;1194;p28"/>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5" name="Google Shape;1195;p28"/>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6" name="Google Shape;1196;p28"/>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7" name="Google Shape;1197;p28"/>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8" name="Google Shape;1198;p28"/>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9" name="Google Shape;1199;p28"/>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0" name="Google Shape;1200;p28"/>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1" name="Google Shape;1201;p28"/>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2" name="Google Shape;1202;p28"/>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3" name="Google Shape;1203;p28"/>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4" name="Google Shape;1204;p28"/>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5" name="Google Shape;1205;p28"/>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6" name="Google Shape;1206;p28"/>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7" name="Google Shape;1207;p28"/>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8" name="Google Shape;1208;p28"/>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9" name="Google Shape;1209;p28"/>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0" name="Google Shape;1210;p28"/>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1" name="Google Shape;1211;p28"/>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2" name="Google Shape;1212;p28"/>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3" name="Google Shape;1213;p28"/>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4" name="Google Shape;1214;p28"/>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5" name="Google Shape;1215;p28"/>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6" name="Google Shape;1216;p28"/>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7" name="Google Shape;1217;p28"/>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8" name="Google Shape;1218;p28"/>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9" name="Google Shape;1219;p28"/>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0" name="Google Shape;1220;p28"/>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1" name="Google Shape;1221;p28"/>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2" name="Google Shape;1222;p28"/>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223"/>
        <p:cNvGrpSpPr/>
        <p:nvPr/>
      </p:nvGrpSpPr>
      <p:grpSpPr>
        <a:xfrm>
          <a:off x="0" y="0"/>
          <a:ext cx="0" cy="0"/>
          <a:chOff x="0" y="0"/>
          <a:chExt cx="0" cy="0"/>
        </a:xfrm>
      </p:grpSpPr>
      <p:grpSp>
        <p:nvGrpSpPr>
          <p:cNvPr id="1224" name="Google Shape;1224;p29"/>
          <p:cNvGrpSpPr/>
          <p:nvPr/>
        </p:nvGrpSpPr>
        <p:grpSpPr>
          <a:xfrm>
            <a:off x="120" y="2989300"/>
            <a:ext cx="2365563" cy="2159107"/>
            <a:chOff x="-4483" y="3985733"/>
            <a:chExt cx="3154084" cy="2878810"/>
          </a:xfrm>
        </p:grpSpPr>
        <p:grpSp>
          <p:nvGrpSpPr>
            <p:cNvPr id="1225" name="Google Shape;1225;p29"/>
            <p:cNvGrpSpPr/>
            <p:nvPr/>
          </p:nvGrpSpPr>
          <p:grpSpPr>
            <a:xfrm>
              <a:off x="-4483" y="3985733"/>
              <a:ext cx="1446934" cy="2693937"/>
              <a:chOff x="6621743" y="1928255"/>
              <a:chExt cx="1755775" cy="3700463"/>
            </a:xfrm>
          </p:grpSpPr>
          <p:sp>
            <p:nvSpPr>
              <p:cNvPr id="1226" name="Google Shape;1226;p29"/>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7" name="Google Shape;1227;p29"/>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8" name="Google Shape;1228;p29"/>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9" name="Google Shape;1229;p29"/>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0" name="Google Shape;1230;p29"/>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1" name="Google Shape;1231;p29"/>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2" name="Google Shape;1232;p29"/>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3" name="Google Shape;1233;p29"/>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4" name="Google Shape;1234;p29"/>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5" name="Google Shape;1235;p29"/>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6" name="Google Shape;1236;p29"/>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7" name="Google Shape;1237;p29"/>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8" name="Google Shape;1238;p29"/>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9" name="Google Shape;1239;p29"/>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0" name="Google Shape;1240;p29"/>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1" name="Google Shape;1241;p29"/>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2" name="Google Shape;1242;p29"/>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3" name="Google Shape;1243;p29"/>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4" name="Google Shape;1244;p29"/>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5" name="Google Shape;1245;p29"/>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6" name="Google Shape;1246;p29"/>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7" name="Google Shape;1247;p29"/>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8" name="Google Shape;1248;p29"/>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9" name="Google Shape;1249;p29"/>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0" name="Google Shape;1250;p29"/>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1" name="Google Shape;1251;p29"/>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2" name="Google Shape;1252;p29"/>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3" name="Google Shape;1253;p29"/>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4" name="Google Shape;1254;p29"/>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5" name="Google Shape;1255;p29"/>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6" name="Google Shape;1256;p29"/>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7" name="Google Shape;1257;p29"/>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8" name="Google Shape;1258;p29"/>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9" name="Google Shape;1259;p29"/>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0" name="Google Shape;1260;p29"/>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1" name="Google Shape;1261;p29"/>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2" name="Google Shape;1262;p29"/>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3" name="Google Shape;1263;p29"/>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4" name="Google Shape;1264;p29"/>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5" name="Google Shape;1265;p29"/>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6" name="Google Shape;1266;p29"/>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7" name="Google Shape;1267;p29"/>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8" name="Google Shape;1268;p29"/>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9" name="Google Shape;1269;p29"/>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0" name="Google Shape;1270;p29"/>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1" name="Google Shape;1271;p29"/>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2" name="Google Shape;1272;p29"/>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3" name="Google Shape;1273;p29"/>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4" name="Google Shape;1274;p29"/>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5" name="Google Shape;1275;p29"/>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6" name="Google Shape;1276;p29"/>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7" name="Google Shape;1277;p29"/>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8" name="Google Shape;1278;p29"/>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9" name="Google Shape;1279;p29"/>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0" name="Google Shape;1280;p29"/>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1" name="Google Shape;1281;p29"/>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2" name="Google Shape;1282;p29"/>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3" name="Google Shape;1283;p29"/>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4" name="Google Shape;1284;p29"/>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5" name="Google Shape;1285;p29"/>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6" name="Google Shape;1286;p29"/>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7" name="Google Shape;1287;p29"/>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8" name="Google Shape;1288;p29"/>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9" name="Google Shape;1289;p29"/>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0" name="Google Shape;1290;p29"/>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1" name="Google Shape;1291;p29"/>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2" name="Google Shape;1292;p29"/>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3" name="Google Shape;1293;p29"/>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4" name="Google Shape;1294;p29"/>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5" name="Google Shape;1295;p29"/>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6" name="Google Shape;1296;p29"/>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7" name="Google Shape;1297;p29"/>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8" name="Google Shape;1298;p29"/>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9" name="Google Shape;1299;p29"/>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0" name="Google Shape;1300;p29"/>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1" name="Google Shape;1301;p29"/>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2" name="Google Shape;1302;p29"/>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3" name="Google Shape;1303;p29"/>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4" name="Google Shape;1304;p29"/>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5" name="Google Shape;1305;p29"/>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6" name="Google Shape;1306;p29"/>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7" name="Google Shape;1307;p29"/>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8" name="Google Shape;1308;p29"/>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9" name="Google Shape;1309;p29"/>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0" name="Google Shape;1310;p29"/>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1" name="Google Shape;1311;p29"/>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2" name="Google Shape;1312;p29"/>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3" name="Google Shape;1313;p29"/>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4" name="Google Shape;1314;p29"/>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5" name="Google Shape;1315;p29"/>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6" name="Google Shape;1316;p29"/>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7" name="Google Shape;1317;p29"/>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8" name="Google Shape;1318;p29"/>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9" name="Google Shape;1319;p29"/>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0" name="Google Shape;1320;p29"/>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1" name="Google Shape;1321;p29"/>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2" name="Google Shape;1322;p29"/>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3" name="Google Shape;1323;p29"/>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4" name="Google Shape;1324;p29"/>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5" name="Google Shape;1325;p29"/>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6" name="Google Shape;1326;p29"/>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7" name="Google Shape;1327;p29"/>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8" name="Google Shape;1328;p29"/>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9" name="Google Shape;1329;p29"/>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0" name="Google Shape;1330;p29"/>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1" name="Google Shape;1331;p29"/>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2" name="Google Shape;1332;p29"/>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333" name="Google Shape;1333;p29"/>
            <p:cNvGrpSpPr/>
            <p:nvPr/>
          </p:nvGrpSpPr>
          <p:grpSpPr>
            <a:xfrm rot="5400000" flipH="1">
              <a:off x="882072" y="4597014"/>
              <a:ext cx="1392619" cy="3142438"/>
              <a:chOff x="1704975" y="3175"/>
              <a:chExt cx="1912938" cy="3813176"/>
            </a:xfrm>
          </p:grpSpPr>
          <p:sp>
            <p:nvSpPr>
              <p:cNvPr id="1334" name="Google Shape;1334;p29"/>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5" name="Google Shape;1335;p29"/>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6" name="Google Shape;1336;p29"/>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7" name="Google Shape;1337;p29"/>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8" name="Google Shape;1338;p29"/>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9" name="Google Shape;1339;p29"/>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0" name="Google Shape;1340;p29"/>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1" name="Google Shape;1341;p29"/>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2" name="Google Shape;1342;p29"/>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3" name="Google Shape;1343;p29"/>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4" name="Google Shape;1344;p29"/>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5" name="Google Shape;1345;p29"/>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6" name="Google Shape;1346;p29"/>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7" name="Google Shape;1347;p29"/>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8" name="Google Shape;1348;p29"/>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9" name="Google Shape;1349;p29"/>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0" name="Google Shape;1350;p29"/>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1" name="Google Shape;1351;p29"/>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2" name="Google Shape;1352;p29"/>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3" name="Google Shape;1353;p29"/>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4" name="Google Shape;1354;p29"/>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5" name="Google Shape;1355;p29"/>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6" name="Google Shape;1356;p29"/>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7" name="Google Shape;1357;p29"/>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8" name="Google Shape;1358;p29"/>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9" name="Google Shape;1359;p29"/>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0" name="Google Shape;1360;p29"/>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1" name="Google Shape;1361;p29"/>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2" name="Google Shape;1362;p29"/>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3" name="Google Shape;1363;p29"/>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4" name="Google Shape;1364;p29"/>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5" name="Google Shape;1365;p29"/>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6" name="Google Shape;1366;p29"/>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7" name="Google Shape;1367;p29"/>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8" name="Google Shape;1368;p29"/>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9" name="Google Shape;1369;p29"/>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0" name="Google Shape;1370;p29"/>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1" name="Google Shape;1371;p29"/>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2" name="Google Shape;1372;p29"/>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3" name="Google Shape;1373;p29"/>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4" name="Google Shape;1374;p29"/>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5" name="Google Shape;1375;p29"/>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6" name="Google Shape;1376;p29"/>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7" name="Google Shape;1377;p29"/>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8" name="Google Shape;1378;p29"/>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9" name="Google Shape;1379;p29"/>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0" name="Google Shape;1380;p29"/>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1" name="Google Shape;1381;p29"/>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2" name="Google Shape;1382;p29"/>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3" name="Google Shape;1383;p29"/>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4" name="Google Shape;1384;p29"/>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5" name="Google Shape;1385;p29"/>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6" name="Google Shape;1386;p29"/>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7" name="Google Shape;1387;p29"/>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8" name="Google Shape;1388;p29"/>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9" name="Google Shape;1389;p29"/>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0" name="Google Shape;1390;p29"/>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1" name="Google Shape;1391;p29"/>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2" name="Google Shape;1392;p29"/>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3" name="Google Shape;1393;p29"/>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4" name="Google Shape;1394;p29"/>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5" name="Google Shape;1395;p29"/>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6" name="Google Shape;1396;p29"/>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7" name="Google Shape;1397;p29"/>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8" name="Google Shape;1398;p29"/>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9" name="Google Shape;1399;p29"/>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0" name="Google Shape;1400;p29"/>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1" name="Google Shape;1401;p29"/>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2" name="Google Shape;1402;p29"/>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3" name="Google Shape;1403;p29"/>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4" name="Google Shape;1404;p29"/>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5" name="Google Shape;1405;p29"/>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6" name="Google Shape;1406;p29"/>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7" name="Google Shape;1407;p29"/>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8" name="Google Shape;1408;p29"/>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9" name="Google Shape;1409;p29"/>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0" name="Google Shape;1410;p29"/>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1" name="Google Shape;1411;p29"/>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2" name="Google Shape;1412;p29"/>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3" name="Google Shape;1413;p29"/>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4" name="Google Shape;1414;p29"/>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5" name="Google Shape;1415;p29"/>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6" name="Google Shape;1416;p29"/>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7" name="Google Shape;1417;p29"/>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8" name="Google Shape;1418;p29"/>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9" name="Google Shape;1419;p29"/>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0" name="Google Shape;1420;p29"/>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1" name="Google Shape;1421;p29"/>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2" name="Google Shape;1422;p29"/>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3" name="Google Shape;1423;p29"/>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4" name="Google Shape;1424;p29"/>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5" name="Google Shape;1425;p29"/>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6" name="Google Shape;1426;p29"/>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7" name="Google Shape;1427;p29"/>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8" name="Google Shape;1428;p29"/>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9" name="Google Shape;1429;p29"/>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0" name="Google Shape;1430;p29"/>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1" name="Google Shape;1431;p29"/>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2" name="Google Shape;1432;p29"/>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3" name="Google Shape;1433;p29"/>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4" name="Google Shape;1434;p29"/>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5" name="Google Shape;1435;p29"/>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6" name="Google Shape;1436;p29"/>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7" name="Google Shape;1437;p29"/>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8" name="Google Shape;1438;p29"/>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9" name="Google Shape;1439;p29"/>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0" name="Google Shape;1440;p29"/>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1" name="Google Shape;1441;p29"/>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2" name="Google Shape;1442;p29"/>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3" name="Google Shape;1443;p29"/>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4" name="Google Shape;1444;p29"/>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5" name="Google Shape;1445;p29"/>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6" name="Google Shape;1446;p29"/>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7" name="Google Shape;1447;p29"/>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8" name="Google Shape;1448;p29"/>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grpSp>
        <p:nvGrpSpPr>
          <p:cNvPr id="1449" name="Google Shape;1449;p29"/>
          <p:cNvGrpSpPr/>
          <p:nvPr/>
        </p:nvGrpSpPr>
        <p:grpSpPr>
          <a:xfrm>
            <a:off x="6781602" y="-4381"/>
            <a:ext cx="2363122" cy="2168380"/>
            <a:chOff x="9030369" y="-5842"/>
            <a:chExt cx="3150828" cy="2891174"/>
          </a:xfrm>
        </p:grpSpPr>
        <p:grpSp>
          <p:nvGrpSpPr>
            <p:cNvPr id="1450" name="Google Shape;1450;p29"/>
            <p:cNvGrpSpPr/>
            <p:nvPr/>
          </p:nvGrpSpPr>
          <p:grpSpPr>
            <a:xfrm rot="10800000">
              <a:off x="10734263" y="191395"/>
              <a:ext cx="1446934" cy="2693937"/>
              <a:chOff x="6621743" y="1928255"/>
              <a:chExt cx="1755775" cy="3700463"/>
            </a:xfrm>
          </p:grpSpPr>
          <p:sp>
            <p:nvSpPr>
              <p:cNvPr id="1451" name="Google Shape;1451;p29"/>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2" name="Google Shape;1452;p29"/>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3" name="Google Shape;1453;p29"/>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4" name="Google Shape;1454;p29"/>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5" name="Google Shape;1455;p29"/>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6" name="Google Shape;1456;p29"/>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7" name="Google Shape;1457;p29"/>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8" name="Google Shape;1458;p29"/>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9" name="Google Shape;1459;p29"/>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0" name="Google Shape;1460;p29"/>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1" name="Google Shape;1461;p29"/>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2" name="Google Shape;1462;p29"/>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3" name="Google Shape;1463;p29"/>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4" name="Google Shape;1464;p29"/>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5" name="Google Shape;1465;p29"/>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6" name="Google Shape;1466;p29"/>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7" name="Google Shape;1467;p29"/>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8" name="Google Shape;1468;p29"/>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9" name="Google Shape;1469;p29"/>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0" name="Google Shape;1470;p29"/>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1" name="Google Shape;1471;p29"/>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2" name="Google Shape;1472;p29"/>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3" name="Google Shape;1473;p29"/>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4" name="Google Shape;1474;p29"/>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5" name="Google Shape;1475;p29"/>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6" name="Google Shape;1476;p29"/>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7" name="Google Shape;1477;p29"/>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8" name="Google Shape;1478;p29"/>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9" name="Google Shape;1479;p29"/>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0" name="Google Shape;1480;p29"/>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1" name="Google Shape;1481;p29"/>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2" name="Google Shape;1482;p29"/>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3" name="Google Shape;1483;p29"/>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4" name="Google Shape;1484;p29"/>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5" name="Google Shape;1485;p29"/>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6" name="Google Shape;1486;p29"/>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7" name="Google Shape;1487;p29"/>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8" name="Google Shape;1488;p29"/>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9" name="Google Shape;1489;p29"/>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0" name="Google Shape;1490;p29"/>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1" name="Google Shape;1491;p29"/>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2" name="Google Shape;1492;p29"/>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3" name="Google Shape;1493;p29"/>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4" name="Google Shape;1494;p29"/>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5" name="Google Shape;1495;p29"/>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6" name="Google Shape;1496;p29"/>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7" name="Google Shape;1497;p29"/>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8" name="Google Shape;1498;p29"/>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9" name="Google Shape;1499;p29"/>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0" name="Google Shape;1500;p29"/>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1" name="Google Shape;1501;p29"/>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2" name="Google Shape;1502;p29"/>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3" name="Google Shape;1503;p29"/>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4" name="Google Shape;1504;p29"/>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5" name="Google Shape;1505;p29"/>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6" name="Google Shape;1506;p29"/>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7" name="Google Shape;1507;p29"/>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8" name="Google Shape;1508;p29"/>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9" name="Google Shape;1509;p29"/>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0" name="Google Shape;1510;p29"/>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1" name="Google Shape;1511;p29"/>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2" name="Google Shape;1512;p29"/>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3" name="Google Shape;1513;p29"/>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4" name="Google Shape;1514;p29"/>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5" name="Google Shape;1515;p29"/>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6" name="Google Shape;1516;p29"/>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7" name="Google Shape;1517;p29"/>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8" name="Google Shape;1518;p29"/>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9" name="Google Shape;1519;p29"/>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0" name="Google Shape;1520;p29"/>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1" name="Google Shape;1521;p29"/>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2" name="Google Shape;1522;p29"/>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3" name="Google Shape;1523;p29"/>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4" name="Google Shape;1524;p29"/>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5" name="Google Shape;1525;p29"/>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6" name="Google Shape;1526;p29"/>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7" name="Google Shape;1527;p29"/>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8" name="Google Shape;1528;p29"/>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9" name="Google Shape;1529;p29"/>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0" name="Google Shape;1530;p29"/>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1" name="Google Shape;1531;p29"/>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2" name="Google Shape;1532;p29"/>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3" name="Google Shape;1533;p29"/>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4" name="Google Shape;1534;p29"/>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5" name="Google Shape;1535;p29"/>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6" name="Google Shape;1536;p29"/>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7" name="Google Shape;1537;p29"/>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8" name="Google Shape;1538;p29"/>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9" name="Google Shape;1539;p29"/>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0" name="Google Shape;1540;p29"/>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1" name="Google Shape;1541;p29"/>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2" name="Google Shape;1542;p29"/>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3" name="Google Shape;1543;p29"/>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4" name="Google Shape;1544;p29"/>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5" name="Google Shape;1545;p29"/>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6" name="Google Shape;1546;p29"/>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7" name="Google Shape;1547;p29"/>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8" name="Google Shape;1548;p29"/>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9" name="Google Shape;1549;p29"/>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0" name="Google Shape;1550;p29"/>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1" name="Google Shape;1551;p29"/>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2" name="Google Shape;1552;p29"/>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3" name="Google Shape;1553;p29"/>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4" name="Google Shape;1554;p29"/>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5" name="Google Shape;1555;p29"/>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6" name="Google Shape;1556;p29"/>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7" name="Google Shape;1557;p29"/>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558" name="Google Shape;1558;p29"/>
            <p:cNvGrpSpPr/>
            <p:nvPr/>
          </p:nvGrpSpPr>
          <p:grpSpPr>
            <a:xfrm rot="-5400000" flipH="1">
              <a:off x="9905278" y="-880751"/>
              <a:ext cx="1392619" cy="3142438"/>
              <a:chOff x="1704975" y="3175"/>
              <a:chExt cx="1912938" cy="3813176"/>
            </a:xfrm>
          </p:grpSpPr>
          <p:sp>
            <p:nvSpPr>
              <p:cNvPr id="1559" name="Google Shape;1559;p29"/>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0" name="Google Shape;1560;p29"/>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1" name="Google Shape;1561;p29"/>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2" name="Google Shape;1562;p29"/>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3" name="Google Shape;1563;p29"/>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4" name="Google Shape;1564;p29"/>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5" name="Google Shape;1565;p29"/>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6" name="Google Shape;1566;p29"/>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7" name="Google Shape;1567;p29"/>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8" name="Google Shape;1568;p29"/>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9" name="Google Shape;1569;p29"/>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0" name="Google Shape;1570;p29"/>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1" name="Google Shape;1571;p29"/>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2" name="Google Shape;1572;p29"/>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3" name="Google Shape;1573;p29"/>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4" name="Google Shape;1574;p29"/>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5" name="Google Shape;1575;p29"/>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6" name="Google Shape;1576;p29"/>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7" name="Google Shape;1577;p29"/>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8" name="Google Shape;1578;p29"/>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9" name="Google Shape;1579;p29"/>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0" name="Google Shape;1580;p29"/>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1" name="Google Shape;1581;p29"/>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2" name="Google Shape;1582;p29"/>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3" name="Google Shape;1583;p29"/>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4" name="Google Shape;1584;p29"/>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5" name="Google Shape;1585;p29"/>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6" name="Google Shape;1586;p29"/>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7" name="Google Shape;1587;p29"/>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8" name="Google Shape;1588;p29"/>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9" name="Google Shape;1589;p29"/>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0" name="Google Shape;1590;p29"/>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1" name="Google Shape;1591;p29"/>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2" name="Google Shape;1592;p29"/>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3" name="Google Shape;1593;p29"/>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4" name="Google Shape;1594;p29"/>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5" name="Google Shape;1595;p29"/>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6" name="Google Shape;1596;p29"/>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7" name="Google Shape;1597;p29"/>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8" name="Google Shape;1598;p29"/>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9" name="Google Shape;1599;p29"/>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0" name="Google Shape;1600;p29"/>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1" name="Google Shape;1601;p29"/>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2" name="Google Shape;1602;p29"/>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3" name="Google Shape;1603;p29"/>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4" name="Google Shape;1604;p29"/>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5" name="Google Shape;1605;p29"/>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6" name="Google Shape;1606;p29"/>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7" name="Google Shape;1607;p29"/>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8" name="Google Shape;1608;p29"/>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9" name="Google Shape;1609;p29"/>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0" name="Google Shape;1610;p29"/>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1" name="Google Shape;1611;p29"/>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2" name="Google Shape;1612;p29"/>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3" name="Google Shape;1613;p29"/>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4" name="Google Shape;1614;p29"/>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5" name="Google Shape;1615;p29"/>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6" name="Google Shape;1616;p29"/>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7" name="Google Shape;1617;p29"/>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8" name="Google Shape;1618;p29"/>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9" name="Google Shape;1619;p29"/>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0" name="Google Shape;1620;p29"/>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1" name="Google Shape;1621;p29"/>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2" name="Google Shape;1622;p29"/>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3" name="Google Shape;1623;p29"/>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4" name="Google Shape;1624;p29"/>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5" name="Google Shape;1625;p29"/>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6" name="Google Shape;1626;p29"/>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7" name="Google Shape;1627;p29"/>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8" name="Google Shape;1628;p29"/>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9" name="Google Shape;1629;p29"/>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0" name="Google Shape;1630;p29"/>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1" name="Google Shape;1631;p29"/>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2" name="Google Shape;1632;p29"/>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3" name="Google Shape;1633;p29"/>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4" name="Google Shape;1634;p29"/>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5" name="Google Shape;1635;p29"/>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6" name="Google Shape;1636;p29"/>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7" name="Google Shape;1637;p29"/>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8" name="Google Shape;1638;p29"/>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9" name="Google Shape;1639;p29"/>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0" name="Google Shape;1640;p29"/>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1" name="Google Shape;1641;p29"/>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2" name="Google Shape;1642;p29"/>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3" name="Google Shape;1643;p29"/>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4" name="Google Shape;1644;p29"/>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5" name="Google Shape;1645;p29"/>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6" name="Google Shape;1646;p29"/>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7" name="Google Shape;1647;p29"/>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8" name="Google Shape;1648;p29"/>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9" name="Google Shape;1649;p29"/>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0" name="Google Shape;1650;p29"/>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1" name="Google Shape;1651;p29"/>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2" name="Google Shape;1652;p29"/>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3" name="Google Shape;1653;p29"/>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4" name="Google Shape;1654;p29"/>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5" name="Google Shape;1655;p29"/>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6" name="Google Shape;1656;p29"/>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7" name="Google Shape;1657;p29"/>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8" name="Google Shape;1658;p29"/>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9" name="Google Shape;1659;p29"/>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0" name="Google Shape;1660;p29"/>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1" name="Google Shape;1661;p29"/>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2" name="Google Shape;1662;p29"/>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3" name="Google Shape;1663;p29"/>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4" name="Google Shape;1664;p29"/>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5" name="Google Shape;1665;p29"/>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6" name="Google Shape;1666;p29"/>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7" name="Google Shape;1667;p29"/>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8" name="Google Shape;1668;p29"/>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9" name="Google Shape;1669;p29"/>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0" name="Google Shape;1670;p29"/>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1" name="Google Shape;1671;p29"/>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2" name="Google Shape;1672;p29"/>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3" name="Google Shape;1673;p29"/>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
        <p:nvSpPr>
          <p:cNvPr id="1674" name="Google Shape;1674;p29"/>
          <p:cNvSpPr>
            <a:spLocks noGrp="1"/>
          </p:cNvSpPr>
          <p:nvPr>
            <p:ph type="pic" idx="2"/>
          </p:nvPr>
        </p:nvSpPr>
        <p:spPr>
          <a:xfrm>
            <a:off x="266096" y="253219"/>
            <a:ext cx="8611800" cy="3112500"/>
          </a:xfrm>
          <a:prstGeom prst="rect">
            <a:avLst/>
          </a:prstGeom>
          <a:noFill/>
          <a:ln>
            <a:noFill/>
          </a:ln>
        </p:spPr>
      </p:sp>
      <p:sp>
        <p:nvSpPr>
          <p:cNvPr id="1675" name="Google Shape;1675;p29"/>
          <p:cNvSpPr/>
          <p:nvPr/>
        </p:nvSpPr>
        <p:spPr>
          <a:xfrm>
            <a:off x="8261252" y="4324937"/>
            <a:ext cx="538800" cy="538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a:ea typeface="Lato"/>
              <a:cs typeface="Lato"/>
              <a:sym typeface="Lato"/>
            </a:endParaRPr>
          </a:p>
        </p:txBody>
      </p:sp>
      <p:sp>
        <p:nvSpPr>
          <p:cNvPr id="1676" name="Google Shape;1676;p29"/>
          <p:cNvSpPr/>
          <p:nvPr/>
        </p:nvSpPr>
        <p:spPr>
          <a:xfrm>
            <a:off x="8360496" y="4455921"/>
            <a:ext cx="3405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FFFFFF"/>
                </a:solidFill>
                <a:latin typeface="Lato"/>
                <a:ea typeface="Lato"/>
                <a:cs typeface="Lato"/>
                <a:sym typeface="Lato"/>
              </a:rPr>
              <a:t>‹#›</a:t>
            </a:fld>
            <a:endParaRPr sz="14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77"/>
        <p:cNvGrpSpPr/>
        <p:nvPr/>
      </p:nvGrpSpPr>
      <p:grpSpPr>
        <a:xfrm>
          <a:off x="0" y="0"/>
          <a:ext cx="0" cy="0"/>
          <a:chOff x="0" y="0"/>
          <a:chExt cx="0" cy="0"/>
        </a:xfrm>
      </p:grpSpPr>
      <p:sp>
        <p:nvSpPr>
          <p:cNvPr id="1678" name="Google Shape;1678;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79" name="Google Shape;167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0"/>
        <p:cNvGrpSpPr/>
        <p:nvPr/>
      </p:nvGrpSpPr>
      <p:grpSpPr>
        <a:xfrm>
          <a:off x="0" y="0"/>
          <a:ext cx="0" cy="0"/>
          <a:chOff x="0" y="0"/>
          <a:chExt cx="0" cy="0"/>
        </a:xfrm>
      </p:grpSpPr>
      <p:sp>
        <p:nvSpPr>
          <p:cNvPr id="1681" name="Google Shape;1681;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82" name="Google Shape;1682;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 name="Google Shape;20;p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83"/>
        <p:cNvGrpSpPr/>
        <p:nvPr/>
      </p:nvGrpSpPr>
      <p:grpSpPr>
        <a:xfrm>
          <a:off x="0" y="0"/>
          <a:ext cx="0" cy="0"/>
          <a:chOff x="0" y="0"/>
          <a:chExt cx="0" cy="0"/>
        </a:xfrm>
      </p:grpSpPr>
      <p:sp>
        <p:nvSpPr>
          <p:cNvPr id="1684" name="Google Shape;1684;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86" name="Google Shape;1686;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87" name="Google Shape;1687;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88" name="Google Shape;168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89"/>
        <p:cNvGrpSpPr/>
        <p:nvPr/>
      </p:nvGrpSpPr>
      <p:grpSpPr>
        <a:xfrm>
          <a:off x="0" y="0"/>
          <a:ext cx="0" cy="0"/>
          <a:chOff x="0" y="0"/>
          <a:chExt cx="0" cy="0"/>
        </a:xfrm>
      </p:grpSpPr>
      <p:sp>
        <p:nvSpPr>
          <p:cNvPr id="1690" name="Google Shape;1690;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91" name="Google Shape;1691;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692" name="Google Shape;1692;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3"/>
        <p:cNvGrpSpPr/>
        <p:nvPr/>
      </p:nvGrpSpPr>
      <p:grpSpPr>
        <a:xfrm>
          <a:off x="0" y="0"/>
          <a:ext cx="0" cy="0"/>
          <a:chOff x="0" y="0"/>
          <a:chExt cx="0" cy="0"/>
        </a:xfrm>
      </p:grpSpPr>
      <p:sp>
        <p:nvSpPr>
          <p:cNvPr id="1694" name="Google Shape;169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695"/>
        <p:cNvGrpSpPr/>
        <p:nvPr/>
      </p:nvGrpSpPr>
      <p:grpSpPr>
        <a:xfrm>
          <a:off x="0" y="0"/>
          <a:ext cx="0" cy="0"/>
          <a:chOff x="0" y="0"/>
          <a:chExt cx="0" cy="0"/>
        </a:xfrm>
      </p:grpSpPr>
      <p:sp>
        <p:nvSpPr>
          <p:cNvPr id="1696" name="Google Shape;1696;p35"/>
          <p:cNvSpPr txBox="1">
            <a:spLocks noGrp="1"/>
          </p:cNvSpPr>
          <p:nvPr>
            <p:ph type="title"/>
          </p:nvPr>
        </p:nvSpPr>
        <p:spPr>
          <a:xfrm>
            <a:off x="254023" y="273844"/>
            <a:ext cx="86361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595959"/>
              </a:buClr>
              <a:buSzPts val="3300"/>
              <a:buFont typeface="Raleway"/>
              <a:buNone/>
              <a:defRPr b="1">
                <a:solidFill>
                  <a:srgbClr val="59595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97" name="Google Shape;1697;p35"/>
          <p:cNvSpPr>
            <a:spLocks noGrp="1"/>
          </p:cNvSpPr>
          <p:nvPr>
            <p:ph type="pic" idx="2"/>
          </p:nvPr>
        </p:nvSpPr>
        <p:spPr>
          <a:xfrm>
            <a:off x="0" y="1466557"/>
            <a:ext cx="1828800" cy="1228800"/>
          </a:xfrm>
          <a:prstGeom prst="rect">
            <a:avLst/>
          </a:prstGeom>
          <a:noFill/>
          <a:ln>
            <a:noFill/>
          </a:ln>
        </p:spPr>
      </p:sp>
      <p:sp>
        <p:nvSpPr>
          <p:cNvPr id="1698" name="Google Shape;1698;p35"/>
          <p:cNvSpPr>
            <a:spLocks noGrp="1"/>
          </p:cNvSpPr>
          <p:nvPr>
            <p:ph type="pic" idx="3"/>
          </p:nvPr>
        </p:nvSpPr>
        <p:spPr>
          <a:xfrm>
            <a:off x="1828801" y="2695273"/>
            <a:ext cx="1828800" cy="1228800"/>
          </a:xfrm>
          <a:prstGeom prst="rect">
            <a:avLst/>
          </a:prstGeom>
          <a:noFill/>
          <a:ln>
            <a:noFill/>
          </a:ln>
        </p:spPr>
      </p:sp>
      <p:sp>
        <p:nvSpPr>
          <p:cNvPr id="1699" name="Google Shape;1699;p35"/>
          <p:cNvSpPr>
            <a:spLocks noGrp="1"/>
          </p:cNvSpPr>
          <p:nvPr>
            <p:ph type="pic" idx="4"/>
          </p:nvPr>
        </p:nvSpPr>
        <p:spPr>
          <a:xfrm>
            <a:off x="3657600" y="1466557"/>
            <a:ext cx="1828800" cy="1228800"/>
          </a:xfrm>
          <a:prstGeom prst="rect">
            <a:avLst/>
          </a:prstGeom>
          <a:noFill/>
          <a:ln>
            <a:noFill/>
          </a:ln>
        </p:spPr>
      </p:sp>
      <p:sp>
        <p:nvSpPr>
          <p:cNvPr id="1700" name="Google Shape;1700;p35"/>
          <p:cNvSpPr>
            <a:spLocks noGrp="1"/>
          </p:cNvSpPr>
          <p:nvPr>
            <p:ph type="pic" idx="5"/>
          </p:nvPr>
        </p:nvSpPr>
        <p:spPr>
          <a:xfrm>
            <a:off x="5486400" y="2695273"/>
            <a:ext cx="1828800" cy="1228800"/>
          </a:xfrm>
          <a:prstGeom prst="rect">
            <a:avLst/>
          </a:prstGeom>
          <a:noFill/>
          <a:ln>
            <a:noFill/>
          </a:ln>
        </p:spPr>
      </p:sp>
      <p:sp>
        <p:nvSpPr>
          <p:cNvPr id="1701" name="Google Shape;1701;p35"/>
          <p:cNvSpPr>
            <a:spLocks noGrp="1"/>
          </p:cNvSpPr>
          <p:nvPr>
            <p:ph type="pic" idx="6"/>
          </p:nvPr>
        </p:nvSpPr>
        <p:spPr>
          <a:xfrm>
            <a:off x="7315199" y="1466557"/>
            <a:ext cx="1828800" cy="12288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1702"/>
        <p:cNvGrpSpPr/>
        <p:nvPr/>
      </p:nvGrpSpPr>
      <p:grpSpPr>
        <a:xfrm>
          <a:off x="0" y="0"/>
          <a:ext cx="0" cy="0"/>
          <a:chOff x="0" y="0"/>
          <a:chExt cx="0" cy="0"/>
        </a:xfrm>
      </p:grpSpPr>
      <p:grpSp>
        <p:nvGrpSpPr>
          <p:cNvPr id="1703" name="Google Shape;1703;p36"/>
          <p:cNvGrpSpPr/>
          <p:nvPr/>
        </p:nvGrpSpPr>
        <p:grpSpPr>
          <a:xfrm flipH="1">
            <a:off x="1112" y="-4352"/>
            <a:ext cx="4305289" cy="3950499"/>
            <a:chOff x="9030370" y="-5842"/>
            <a:chExt cx="3150826" cy="2891174"/>
          </a:xfrm>
        </p:grpSpPr>
        <p:grpSp>
          <p:nvGrpSpPr>
            <p:cNvPr id="1704" name="Google Shape;1704;p36"/>
            <p:cNvGrpSpPr/>
            <p:nvPr/>
          </p:nvGrpSpPr>
          <p:grpSpPr>
            <a:xfrm rot="10800000">
              <a:off x="10734262" y="191395"/>
              <a:ext cx="1446934" cy="2693937"/>
              <a:chOff x="6621743" y="1928255"/>
              <a:chExt cx="1755775" cy="3700463"/>
            </a:xfrm>
          </p:grpSpPr>
          <p:sp>
            <p:nvSpPr>
              <p:cNvPr id="1705" name="Google Shape;1705;p36"/>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6" name="Google Shape;1706;p36"/>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7" name="Google Shape;1707;p36"/>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8" name="Google Shape;1708;p36"/>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9" name="Google Shape;1709;p36"/>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0" name="Google Shape;1710;p36"/>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1" name="Google Shape;1711;p36"/>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2" name="Google Shape;1712;p36"/>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3" name="Google Shape;1713;p36"/>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4" name="Google Shape;1714;p36"/>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5" name="Google Shape;1715;p36"/>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6" name="Google Shape;1716;p36"/>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7" name="Google Shape;1717;p36"/>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8" name="Google Shape;1718;p36"/>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9" name="Google Shape;1719;p36"/>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0" name="Google Shape;1720;p36"/>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1" name="Google Shape;1721;p36"/>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2" name="Google Shape;1722;p36"/>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3" name="Google Shape;1723;p36"/>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4" name="Google Shape;1724;p36"/>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5" name="Google Shape;1725;p36"/>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6" name="Google Shape;1726;p36"/>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7" name="Google Shape;1727;p36"/>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8" name="Google Shape;1728;p36"/>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9" name="Google Shape;1729;p36"/>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0" name="Google Shape;1730;p36"/>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1" name="Google Shape;1731;p36"/>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2" name="Google Shape;1732;p36"/>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3" name="Google Shape;1733;p36"/>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4" name="Google Shape;1734;p36"/>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5" name="Google Shape;1735;p36"/>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6" name="Google Shape;1736;p36"/>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7" name="Google Shape;1737;p36"/>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8" name="Google Shape;1738;p36"/>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9" name="Google Shape;1739;p36"/>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0" name="Google Shape;1740;p36"/>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1" name="Google Shape;1741;p36"/>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2" name="Google Shape;1742;p36"/>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3" name="Google Shape;1743;p36"/>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4" name="Google Shape;1744;p36"/>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5" name="Google Shape;1745;p36"/>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6" name="Google Shape;1746;p36"/>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7" name="Google Shape;1747;p36"/>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8" name="Google Shape;1748;p36"/>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9" name="Google Shape;1749;p36"/>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0" name="Google Shape;1750;p36"/>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1" name="Google Shape;1751;p36"/>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2" name="Google Shape;1752;p36"/>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3" name="Google Shape;1753;p36"/>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4" name="Google Shape;1754;p36"/>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5" name="Google Shape;1755;p36"/>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6" name="Google Shape;1756;p36"/>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7" name="Google Shape;1757;p36"/>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8" name="Google Shape;1758;p36"/>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9" name="Google Shape;1759;p36"/>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0" name="Google Shape;1760;p36"/>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1" name="Google Shape;1761;p36"/>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2" name="Google Shape;1762;p36"/>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3" name="Google Shape;1763;p36"/>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4" name="Google Shape;1764;p36"/>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5" name="Google Shape;1765;p36"/>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6" name="Google Shape;1766;p36"/>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7" name="Google Shape;1767;p36"/>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8" name="Google Shape;1768;p36"/>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9" name="Google Shape;1769;p36"/>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0" name="Google Shape;1770;p36"/>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1" name="Google Shape;1771;p36"/>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2" name="Google Shape;1772;p36"/>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3" name="Google Shape;1773;p36"/>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4" name="Google Shape;1774;p36"/>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5" name="Google Shape;1775;p36"/>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6" name="Google Shape;1776;p36"/>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7" name="Google Shape;1777;p36"/>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8" name="Google Shape;1778;p36"/>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9" name="Google Shape;1779;p36"/>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0" name="Google Shape;1780;p36"/>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1" name="Google Shape;1781;p36"/>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2" name="Google Shape;1782;p36"/>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3" name="Google Shape;1783;p36"/>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4" name="Google Shape;1784;p36"/>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5" name="Google Shape;1785;p36"/>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6" name="Google Shape;1786;p36"/>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7" name="Google Shape;1787;p36"/>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8" name="Google Shape;1788;p36"/>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9" name="Google Shape;1789;p36"/>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0" name="Google Shape;1790;p36"/>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1" name="Google Shape;1791;p36"/>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2" name="Google Shape;1792;p36"/>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3" name="Google Shape;1793;p36"/>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4" name="Google Shape;1794;p36"/>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5" name="Google Shape;1795;p36"/>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6" name="Google Shape;1796;p36"/>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7" name="Google Shape;1797;p36"/>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8" name="Google Shape;1798;p36"/>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9" name="Google Shape;1799;p36"/>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0" name="Google Shape;1800;p36"/>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1" name="Google Shape;1801;p36"/>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2" name="Google Shape;1802;p36"/>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3" name="Google Shape;1803;p36"/>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4" name="Google Shape;1804;p36"/>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5" name="Google Shape;1805;p36"/>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6" name="Google Shape;1806;p36"/>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7" name="Google Shape;1807;p36"/>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8" name="Google Shape;1808;p36"/>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9" name="Google Shape;1809;p36"/>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0" name="Google Shape;1810;p36"/>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1" name="Google Shape;1811;p36"/>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grpSp>
        <p:grpSp>
          <p:nvGrpSpPr>
            <p:cNvPr id="1812" name="Google Shape;1812;p36"/>
            <p:cNvGrpSpPr/>
            <p:nvPr/>
          </p:nvGrpSpPr>
          <p:grpSpPr>
            <a:xfrm rot="-5400000" flipH="1">
              <a:off x="9905279" y="-880751"/>
              <a:ext cx="1392619" cy="3142438"/>
              <a:chOff x="1704975" y="3175"/>
              <a:chExt cx="1912938" cy="3813176"/>
            </a:xfrm>
          </p:grpSpPr>
          <p:sp>
            <p:nvSpPr>
              <p:cNvPr id="1813" name="Google Shape;1813;p36"/>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4" name="Google Shape;1814;p36"/>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5" name="Google Shape;1815;p36"/>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6" name="Google Shape;1816;p36"/>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7" name="Google Shape;1817;p36"/>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8" name="Google Shape;1818;p36"/>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9" name="Google Shape;1819;p36"/>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0" name="Google Shape;1820;p36"/>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1" name="Google Shape;1821;p36"/>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2" name="Google Shape;1822;p36"/>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3" name="Google Shape;1823;p36"/>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4" name="Google Shape;1824;p36"/>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5" name="Google Shape;1825;p36"/>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6" name="Google Shape;1826;p36"/>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7" name="Google Shape;1827;p36"/>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8" name="Google Shape;1828;p36"/>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9" name="Google Shape;1829;p36"/>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0" name="Google Shape;1830;p36"/>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1" name="Google Shape;1831;p36"/>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2" name="Google Shape;1832;p36"/>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3" name="Google Shape;1833;p36"/>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4" name="Google Shape;1834;p36"/>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5" name="Google Shape;1835;p36"/>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6" name="Google Shape;1836;p36"/>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7" name="Google Shape;1837;p36"/>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8" name="Google Shape;1838;p36"/>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9" name="Google Shape;1839;p36"/>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0" name="Google Shape;1840;p36"/>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1" name="Google Shape;1841;p36"/>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2" name="Google Shape;1842;p36"/>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3" name="Google Shape;1843;p36"/>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4" name="Google Shape;1844;p36"/>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5" name="Google Shape;1845;p36"/>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6" name="Google Shape;1846;p36"/>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7" name="Google Shape;1847;p36"/>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8" name="Google Shape;1848;p36"/>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9" name="Google Shape;1849;p36"/>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0" name="Google Shape;1850;p36"/>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1" name="Google Shape;1851;p36"/>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2" name="Google Shape;1852;p36"/>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3" name="Google Shape;1853;p36"/>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4" name="Google Shape;1854;p36"/>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5" name="Google Shape;1855;p36"/>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6" name="Google Shape;1856;p36"/>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7" name="Google Shape;1857;p36"/>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8" name="Google Shape;1858;p36"/>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9" name="Google Shape;1859;p36"/>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0" name="Google Shape;1860;p36"/>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1" name="Google Shape;1861;p36"/>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2" name="Google Shape;1862;p36"/>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3" name="Google Shape;1863;p36"/>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4" name="Google Shape;1864;p36"/>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5" name="Google Shape;1865;p36"/>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6" name="Google Shape;1866;p36"/>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7" name="Google Shape;1867;p36"/>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8" name="Google Shape;1868;p36"/>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9" name="Google Shape;1869;p36"/>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0" name="Google Shape;1870;p36"/>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1" name="Google Shape;1871;p36"/>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2" name="Google Shape;1872;p36"/>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3" name="Google Shape;1873;p36"/>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4" name="Google Shape;1874;p36"/>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5" name="Google Shape;1875;p36"/>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6" name="Google Shape;1876;p36"/>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7" name="Google Shape;1877;p36"/>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8" name="Google Shape;1878;p36"/>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9" name="Google Shape;1879;p36"/>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0" name="Google Shape;1880;p36"/>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1" name="Google Shape;1881;p36"/>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2" name="Google Shape;1882;p36"/>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3" name="Google Shape;1883;p36"/>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4" name="Google Shape;1884;p36"/>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5" name="Google Shape;1885;p36"/>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6" name="Google Shape;1886;p36"/>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7" name="Google Shape;1887;p36"/>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8" name="Google Shape;1888;p36"/>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9" name="Google Shape;1889;p36"/>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0" name="Google Shape;1890;p36"/>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1" name="Google Shape;1891;p36"/>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2" name="Google Shape;1892;p36"/>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3" name="Google Shape;1893;p36"/>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4" name="Google Shape;1894;p36"/>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5" name="Google Shape;1895;p36"/>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6" name="Google Shape;1896;p36"/>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7" name="Google Shape;1897;p36"/>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8" name="Google Shape;1898;p36"/>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9" name="Google Shape;1899;p36"/>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0" name="Google Shape;1900;p36"/>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1" name="Google Shape;1901;p36"/>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2" name="Google Shape;1902;p36"/>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3" name="Google Shape;1903;p36"/>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4" name="Google Shape;1904;p36"/>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5" name="Google Shape;1905;p36"/>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6" name="Google Shape;1906;p36"/>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7" name="Google Shape;1907;p36"/>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8" name="Google Shape;1908;p36"/>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9" name="Google Shape;1909;p36"/>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0" name="Google Shape;1910;p36"/>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1" name="Google Shape;1911;p36"/>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2" name="Google Shape;1912;p36"/>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3" name="Google Shape;1913;p36"/>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4" name="Google Shape;1914;p36"/>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5" name="Google Shape;1915;p36"/>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6" name="Google Shape;1916;p36"/>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7" name="Google Shape;1917;p36"/>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8" name="Google Shape;1918;p36"/>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9" name="Google Shape;1919;p36"/>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0" name="Google Shape;1920;p36"/>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1" name="Google Shape;1921;p36"/>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2" name="Google Shape;1922;p36"/>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3" name="Google Shape;1923;p36"/>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4" name="Google Shape;1924;p36"/>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5" name="Google Shape;1925;p36"/>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6" name="Google Shape;1926;p36"/>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7" name="Google Shape;1927;p36"/>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grpSp>
      </p:grpSp>
      <p:sp>
        <p:nvSpPr>
          <p:cNvPr id="1928" name="Google Shape;1928;p36"/>
          <p:cNvSpPr>
            <a:spLocks noGrp="1"/>
          </p:cNvSpPr>
          <p:nvPr>
            <p:ph type="pic" idx="2"/>
          </p:nvPr>
        </p:nvSpPr>
        <p:spPr>
          <a:xfrm>
            <a:off x="266096" y="253219"/>
            <a:ext cx="3884700" cy="4315200"/>
          </a:xfrm>
          <a:prstGeom prst="rect">
            <a:avLst/>
          </a:prstGeom>
          <a:noFill/>
          <a:ln>
            <a:noFill/>
          </a:ln>
        </p:spPr>
      </p:sp>
      <p:sp>
        <p:nvSpPr>
          <p:cNvPr id="1929" name="Google Shape;1929;p36"/>
          <p:cNvSpPr/>
          <p:nvPr/>
        </p:nvSpPr>
        <p:spPr>
          <a:xfrm>
            <a:off x="8261252" y="4324937"/>
            <a:ext cx="538800" cy="538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
        <p:nvSpPr>
          <p:cNvPr id="1930" name="Google Shape;1930;p36"/>
          <p:cNvSpPr/>
          <p:nvPr/>
        </p:nvSpPr>
        <p:spPr>
          <a:xfrm>
            <a:off x="8360496" y="4455921"/>
            <a:ext cx="3405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FFFFFF"/>
                </a:solidFill>
                <a:latin typeface="Avenir"/>
                <a:ea typeface="Avenir"/>
                <a:cs typeface="Avenir"/>
                <a:sym typeface="Avenir"/>
              </a:rPr>
              <a:t>‹#›</a:t>
            </a:fld>
            <a:endParaRPr sz="1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FFFFFF"/>
        </a:solidFill>
        <a:effectLst/>
      </p:bgPr>
    </p:bg>
    <p:spTree>
      <p:nvGrpSpPr>
        <p:cNvPr id="1" name="Shape 22"/>
        <p:cNvGrpSpPr/>
        <p:nvPr/>
      </p:nvGrpSpPr>
      <p:grpSpPr>
        <a:xfrm>
          <a:off x="0" y="0"/>
          <a:ext cx="0" cy="0"/>
          <a:chOff x="0" y="0"/>
          <a:chExt cx="0" cy="0"/>
        </a:xfrm>
      </p:grpSpPr>
      <p:grpSp>
        <p:nvGrpSpPr>
          <p:cNvPr id="23" name="Google Shape;23;p5"/>
          <p:cNvGrpSpPr/>
          <p:nvPr/>
        </p:nvGrpSpPr>
        <p:grpSpPr>
          <a:xfrm flipH="1">
            <a:off x="2314" y="-4350"/>
            <a:ext cx="4509150" cy="4137847"/>
            <a:chOff x="9030369" y="-5842"/>
            <a:chExt cx="3150828" cy="2891174"/>
          </a:xfrm>
        </p:grpSpPr>
        <p:grpSp>
          <p:nvGrpSpPr>
            <p:cNvPr id="24" name="Google Shape;24;p5"/>
            <p:cNvGrpSpPr/>
            <p:nvPr/>
          </p:nvGrpSpPr>
          <p:grpSpPr>
            <a:xfrm rot="10800000">
              <a:off x="10734263" y="191395"/>
              <a:ext cx="1446934" cy="2693937"/>
              <a:chOff x="6621743" y="1928255"/>
              <a:chExt cx="1755775" cy="3700463"/>
            </a:xfrm>
          </p:grpSpPr>
          <p:sp>
            <p:nvSpPr>
              <p:cNvPr id="25" name="Google Shape;25;p5"/>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 name="Google Shape;26;p5"/>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 name="Google Shape;27;p5"/>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8" name="Google Shape;28;p5"/>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9" name="Google Shape;29;p5"/>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 name="Google Shape;30;p5"/>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 name="Google Shape;31;p5"/>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 name="Google Shape;32;p5"/>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 name="Google Shape;33;p5"/>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 name="Google Shape;34;p5"/>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 name="Google Shape;35;p5"/>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 name="Google Shape;36;p5"/>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 name="Google Shape;37;p5"/>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 name="Google Shape;38;p5"/>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 name="Google Shape;39;p5"/>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 name="Google Shape;40;p5"/>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 name="Google Shape;41;p5"/>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 name="Google Shape;42;p5"/>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 name="Google Shape;43;p5"/>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 name="Google Shape;44;p5"/>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 name="Google Shape;45;p5"/>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 name="Google Shape;46;p5"/>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 name="Google Shape;47;p5"/>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 name="Google Shape;48;p5"/>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 name="Google Shape;49;p5"/>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 name="Google Shape;50;p5"/>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 name="Google Shape;51;p5"/>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 name="Google Shape;52;p5"/>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3" name="Google Shape;53;p5"/>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 name="Google Shape;54;p5"/>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 name="Google Shape;55;p5"/>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 name="Google Shape;56;p5"/>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 name="Google Shape;57;p5"/>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 name="Google Shape;58;p5"/>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 name="Google Shape;59;p5"/>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 name="Google Shape;60;p5"/>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 name="Google Shape;61;p5"/>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 name="Google Shape;62;p5"/>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 name="Google Shape;63;p5"/>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 name="Google Shape;64;p5"/>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 name="Google Shape;65;p5"/>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 name="Google Shape;66;p5"/>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 name="Google Shape;67;p5"/>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 name="Google Shape;68;p5"/>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 name="Google Shape;69;p5"/>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 name="Google Shape;70;p5"/>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 name="Google Shape;71;p5"/>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 name="Google Shape;72;p5"/>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 name="Google Shape;73;p5"/>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 name="Google Shape;74;p5"/>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 name="Google Shape;75;p5"/>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 name="Google Shape;76;p5"/>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 name="Google Shape;77;p5"/>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 name="Google Shape;78;p5"/>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 name="Google Shape;79;p5"/>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 name="Google Shape;80;p5"/>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 name="Google Shape;81;p5"/>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 name="Google Shape;82;p5"/>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 name="Google Shape;83;p5"/>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 name="Google Shape;84;p5"/>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 name="Google Shape;85;p5"/>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 name="Google Shape;86;p5"/>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 name="Google Shape;87;p5"/>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 name="Google Shape;88;p5"/>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 name="Google Shape;89;p5"/>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 name="Google Shape;90;p5"/>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 name="Google Shape;91;p5"/>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 name="Google Shape;92;p5"/>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 name="Google Shape;93;p5"/>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 name="Google Shape;94;p5"/>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 name="Google Shape;95;p5"/>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 name="Google Shape;96;p5"/>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 name="Google Shape;97;p5"/>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 name="Google Shape;98;p5"/>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 name="Google Shape;99;p5"/>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 name="Google Shape;100;p5"/>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 name="Google Shape;101;p5"/>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 name="Google Shape;102;p5"/>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 name="Google Shape;103;p5"/>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 name="Google Shape;104;p5"/>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 name="Google Shape;105;p5"/>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 name="Google Shape;106;p5"/>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 name="Google Shape;107;p5"/>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 name="Google Shape;108;p5"/>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 name="Google Shape;109;p5"/>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 name="Google Shape;110;p5"/>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 name="Google Shape;111;p5"/>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 name="Google Shape;112;p5"/>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 name="Google Shape;113;p5"/>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 name="Google Shape;114;p5"/>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 name="Google Shape;115;p5"/>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 name="Google Shape;116;p5"/>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 name="Google Shape;117;p5"/>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 name="Google Shape;118;p5"/>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 name="Google Shape;119;p5"/>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 name="Google Shape;120;p5"/>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 name="Google Shape;121;p5"/>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 name="Google Shape;122;p5"/>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 name="Google Shape;123;p5"/>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 name="Google Shape;124;p5"/>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 name="Google Shape;125;p5"/>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 name="Google Shape;126;p5"/>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 name="Google Shape;127;p5"/>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 name="Google Shape;128;p5"/>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 name="Google Shape;129;p5"/>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 name="Google Shape;130;p5"/>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 name="Google Shape;131;p5"/>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32" name="Google Shape;132;p5"/>
            <p:cNvGrpSpPr/>
            <p:nvPr/>
          </p:nvGrpSpPr>
          <p:grpSpPr>
            <a:xfrm rot="-5400000" flipH="1">
              <a:off x="9905278" y="-880751"/>
              <a:ext cx="1392619" cy="3142438"/>
              <a:chOff x="1704975" y="3175"/>
              <a:chExt cx="1912938" cy="3813176"/>
            </a:xfrm>
          </p:grpSpPr>
          <p:sp>
            <p:nvSpPr>
              <p:cNvPr id="133" name="Google Shape;133;p5"/>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 name="Google Shape;134;p5"/>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 name="Google Shape;135;p5"/>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 name="Google Shape;136;p5"/>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 name="Google Shape;137;p5"/>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 name="Google Shape;138;p5"/>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 name="Google Shape;139;p5"/>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 name="Google Shape;140;p5"/>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 name="Google Shape;141;p5"/>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 name="Google Shape;142;p5"/>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 name="Google Shape;143;p5"/>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 name="Google Shape;144;p5"/>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 name="Google Shape;145;p5"/>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 name="Google Shape;146;p5"/>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 name="Google Shape;147;p5"/>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 name="Google Shape;148;p5"/>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 name="Google Shape;149;p5"/>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 name="Google Shape;150;p5"/>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 name="Google Shape;151;p5"/>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 name="Google Shape;152;p5"/>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 name="Google Shape;153;p5"/>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 name="Google Shape;154;p5"/>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 name="Google Shape;155;p5"/>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 name="Google Shape;156;p5"/>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 name="Google Shape;157;p5"/>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 name="Google Shape;158;p5"/>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 name="Google Shape;159;p5"/>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 name="Google Shape;160;p5"/>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 name="Google Shape;161;p5"/>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 name="Google Shape;162;p5"/>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 name="Google Shape;163;p5"/>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 name="Google Shape;164;p5"/>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 name="Google Shape;165;p5"/>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 name="Google Shape;166;p5"/>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 name="Google Shape;167;p5"/>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8" name="Google Shape;168;p5"/>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9" name="Google Shape;169;p5"/>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0" name="Google Shape;170;p5"/>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1" name="Google Shape;171;p5"/>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2" name="Google Shape;172;p5"/>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3" name="Google Shape;173;p5"/>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4" name="Google Shape;174;p5"/>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5" name="Google Shape;175;p5"/>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6" name="Google Shape;176;p5"/>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7" name="Google Shape;177;p5"/>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8" name="Google Shape;178;p5"/>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9" name="Google Shape;179;p5"/>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0" name="Google Shape;180;p5"/>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1" name="Google Shape;181;p5"/>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2" name="Google Shape;182;p5"/>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3" name="Google Shape;183;p5"/>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4" name="Google Shape;184;p5"/>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5" name="Google Shape;185;p5"/>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6" name="Google Shape;186;p5"/>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7" name="Google Shape;187;p5"/>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8" name="Google Shape;188;p5"/>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9" name="Google Shape;189;p5"/>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0" name="Google Shape;190;p5"/>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1" name="Google Shape;191;p5"/>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2" name="Google Shape;192;p5"/>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3" name="Google Shape;193;p5"/>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4" name="Google Shape;194;p5"/>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5" name="Google Shape;195;p5"/>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6" name="Google Shape;196;p5"/>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7" name="Google Shape;197;p5"/>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8" name="Google Shape;198;p5"/>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9" name="Google Shape;199;p5"/>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0" name="Google Shape;200;p5"/>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1" name="Google Shape;201;p5"/>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2" name="Google Shape;202;p5"/>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3" name="Google Shape;203;p5"/>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4" name="Google Shape;204;p5"/>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5" name="Google Shape;205;p5"/>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6" name="Google Shape;206;p5"/>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7" name="Google Shape;207;p5"/>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8" name="Google Shape;208;p5"/>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9" name="Google Shape;209;p5"/>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0" name="Google Shape;210;p5"/>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1" name="Google Shape;211;p5"/>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2" name="Google Shape;212;p5"/>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3" name="Google Shape;213;p5"/>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4" name="Google Shape;214;p5"/>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5" name="Google Shape;215;p5"/>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6" name="Google Shape;216;p5"/>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7" name="Google Shape;217;p5"/>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8" name="Google Shape;218;p5"/>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9" name="Google Shape;219;p5"/>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0" name="Google Shape;220;p5"/>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1" name="Google Shape;221;p5"/>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2" name="Google Shape;222;p5"/>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3" name="Google Shape;223;p5"/>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4" name="Google Shape;224;p5"/>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5" name="Google Shape;225;p5"/>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6" name="Google Shape;226;p5"/>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7" name="Google Shape;227;p5"/>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8" name="Google Shape;228;p5"/>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9" name="Google Shape;229;p5"/>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0" name="Google Shape;230;p5"/>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1" name="Google Shape;231;p5"/>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2" name="Google Shape;232;p5"/>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3" name="Google Shape;233;p5"/>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4" name="Google Shape;234;p5"/>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5" name="Google Shape;235;p5"/>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6" name="Google Shape;236;p5"/>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7" name="Google Shape;237;p5"/>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8" name="Google Shape;238;p5"/>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9" name="Google Shape;239;p5"/>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0" name="Google Shape;240;p5"/>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1" name="Google Shape;241;p5"/>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2" name="Google Shape;242;p5"/>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3" name="Google Shape;243;p5"/>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4" name="Google Shape;244;p5"/>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5" name="Google Shape;245;p5"/>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6" name="Google Shape;246;p5"/>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7" name="Google Shape;247;p5"/>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8"/>
        <p:cNvGrpSpPr/>
        <p:nvPr/>
      </p:nvGrpSpPr>
      <p:grpSpPr>
        <a:xfrm>
          <a:off x="0" y="0"/>
          <a:ext cx="0" cy="0"/>
          <a:chOff x="0" y="0"/>
          <a:chExt cx="0" cy="0"/>
        </a:xfrm>
      </p:grpSpPr>
      <p:sp>
        <p:nvSpPr>
          <p:cNvPr id="249" name="Google Shape;249;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0" name="Google Shape;25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1"/>
        <p:cNvGrpSpPr/>
        <p:nvPr/>
      </p:nvGrpSpPr>
      <p:grpSpPr>
        <a:xfrm>
          <a:off x="0" y="0"/>
          <a:ext cx="0" cy="0"/>
          <a:chOff x="0" y="0"/>
          <a:chExt cx="0" cy="0"/>
        </a:xfrm>
      </p:grpSpPr>
      <p:sp>
        <p:nvSpPr>
          <p:cNvPr id="252" name="Google Shape;25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3" name="Google Shape;253;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4"/>
        <p:cNvGrpSpPr/>
        <p:nvPr/>
      </p:nvGrpSpPr>
      <p:grpSpPr>
        <a:xfrm>
          <a:off x="0" y="0"/>
          <a:ext cx="0" cy="0"/>
          <a:chOff x="0" y="0"/>
          <a:chExt cx="0" cy="0"/>
        </a:xfrm>
      </p:grpSpPr>
      <p:sp>
        <p:nvSpPr>
          <p:cNvPr id="255" name="Google Shape;255;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6" name="Google Shape;256;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7" name="Google Shape;257;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8"/>
        <p:cNvGrpSpPr/>
        <p:nvPr/>
      </p:nvGrpSpPr>
      <p:grpSpPr>
        <a:xfrm>
          <a:off x="0" y="0"/>
          <a:ext cx="0" cy="0"/>
          <a:chOff x="0" y="0"/>
          <a:chExt cx="0" cy="0"/>
        </a:xfrm>
      </p:grpSpPr>
      <p:sp>
        <p:nvSpPr>
          <p:cNvPr id="259" name="Google Shape;259;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60" name="Google Shape;26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1"/>
        <p:cNvGrpSpPr/>
        <p:nvPr/>
      </p:nvGrpSpPr>
      <p:grpSpPr>
        <a:xfrm>
          <a:off x="0" y="0"/>
          <a:ext cx="0" cy="0"/>
          <a:chOff x="0" y="0"/>
          <a:chExt cx="0" cy="0"/>
        </a:xfrm>
      </p:grpSpPr>
      <p:sp>
        <p:nvSpPr>
          <p:cNvPr id="262" name="Google Shape;262;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64" name="Google Shape;264;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65" name="Google Shape;265;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6" name="Google Shape;266;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276"/>
        <p:cNvGrpSpPr/>
        <p:nvPr/>
      </p:nvGrpSpPr>
      <p:grpSpPr>
        <a:xfrm>
          <a:off x="0" y="0"/>
          <a:ext cx="0" cy="0"/>
          <a:chOff x="0" y="0"/>
          <a:chExt cx="0" cy="0"/>
        </a:xfrm>
      </p:grpSpPr>
      <p:sp>
        <p:nvSpPr>
          <p:cNvPr id="277" name="Google Shape;27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78" name="Google Shape;27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9" name="Google Shape;27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ZcYSmOnbkp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channel4.com/news/celebrating-the-mangrove-the-london-restaurant-which-defined-caribbean-britai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youtube.com/clip/UgkxoVbDkcD210koIllWxOzBRypS_Oyo2pP8"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s://www.bbc.co.uk/news/extra/jGD9WJrVXf/the-mangrove-nine-black-lives-matter"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Consultant_surgeon"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youtu.be/uvLi3C_5rW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www.bbc.com/news/av-embeds/uk-43782241/vpid/p065w53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37"/>
          <p:cNvSpPr txBox="1">
            <a:spLocks noGrp="1"/>
          </p:cNvSpPr>
          <p:nvPr>
            <p:ph type="ctrTitle"/>
          </p:nvPr>
        </p:nvSpPr>
        <p:spPr>
          <a:xfrm>
            <a:off x="311700" y="317575"/>
            <a:ext cx="8520600" cy="1635000"/>
          </a:xfrm>
          <a:prstGeom prst="rect">
            <a:avLst/>
          </a:prstGeom>
          <a:solidFill>
            <a:srgbClr val="4A86E8"/>
          </a:solid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b="1">
                <a:solidFill>
                  <a:schemeClr val="lt1"/>
                </a:solidFill>
              </a:rPr>
              <a:t>75 years since the Windrush generation arrived</a:t>
            </a:r>
            <a:endParaRPr b="1">
              <a:solidFill>
                <a:schemeClr val="lt1"/>
              </a:solidFill>
            </a:endParaRPr>
          </a:p>
        </p:txBody>
      </p:sp>
      <p:sp>
        <p:nvSpPr>
          <p:cNvPr id="1936" name="Google Shape;1936;p37"/>
          <p:cNvSpPr txBox="1">
            <a:spLocks noGrp="1"/>
          </p:cNvSpPr>
          <p:nvPr>
            <p:ph type="subTitle" idx="1"/>
          </p:nvPr>
        </p:nvSpPr>
        <p:spPr>
          <a:xfrm>
            <a:off x="311700" y="1952575"/>
            <a:ext cx="8520600" cy="792600"/>
          </a:xfrm>
          <a:prstGeom prst="rect">
            <a:avLst/>
          </a:prstGeom>
          <a:noFill/>
          <a:ln>
            <a:noFill/>
          </a:ln>
        </p:spPr>
        <p:txBody>
          <a:bodyPr spcFirstLastPara="1" wrap="square" lIns="91425" tIns="91425" rIns="91425" bIns="91425" anchor="t" anchorCtr="0">
            <a:normAutofit fontScale="55000" lnSpcReduction="20000"/>
          </a:bodyPr>
          <a:lstStyle/>
          <a:p>
            <a:pPr marL="0" lvl="0" indent="0" algn="ctr" rtl="0">
              <a:lnSpc>
                <a:spcPct val="100000"/>
              </a:lnSpc>
              <a:spcBef>
                <a:spcPts val="0"/>
              </a:spcBef>
              <a:spcAft>
                <a:spcPts val="0"/>
              </a:spcAft>
              <a:buSzPct val="181818"/>
              <a:buNone/>
            </a:pPr>
            <a:endParaRPr/>
          </a:p>
          <a:p>
            <a:pPr marL="0" lvl="0" indent="0" algn="ctr" rtl="0">
              <a:lnSpc>
                <a:spcPct val="100000"/>
              </a:lnSpc>
              <a:spcBef>
                <a:spcPts val="0"/>
              </a:spcBef>
              <a:spcAft>
                <a:spcPts val="0"/>
              </a:spcAft>
              <a:buSzPct val="181818"/>
              <a:buNone/>
            </a:pPr>
            <a:r>
              <a:rPr lang="en">
                <a:solidFill>
                  <a:srgbClr val="000000"/>
                </a:solidFill>
              </a:rPr>
              <a:t>The Windrush generation refers to the people who left the caribbean countries and arrived in the UK between 1948 and 1971</a:t>
            </a:r>
            <a:endParaRPr>
              <a:solidFill>
                <a:srgbClr val="000000"/>
              </a:solidFill>
            </a:endParaRPr>
          </a:p>
        </p:txBody>
      </p:sp>
      <p:pic>
        <p:nvPicPr>
          <p:cNvPr id="1937" name="Google Shape;1937;p37"/>
          <p:cNvPicPr preferRelativeResize="0"/>
          <p:nvPr/>
        </p:nvPicPr>
        <p:blipFill rotWithShape="1">
          <a:blip r:embed="rId3">
            <a:alphaModFix/>
          </a:blip>
          <a:srcRect/>
          <a:stretch/>
        </p:blipFill>
        <p:spPr>
          <a:xfrm>
            <a:off x="0" y="2571750"/>
            <a:ext cx="2934504" cy="2544850"/>
          </a:xfrm>
          <a:prstGeom prst="rect">
            <a:avLst/>
          </a:prstGeom>
          <a:noFill/>
          <a:ln>
            <a:noFill/>
          </a:ln>
        </p:spPr>
      </p:pic>
      <p:pic>
        <p:nvPicPr>
          <p:cNvPr id="1938" name="Google Shape;1938;p37"/>
          <p:cNvPicPr preferRelativeResize="0"/>
          <p:nvPr/>
        </p:nvPicPr>
        <p:blipFill rotWithShape="1">
          <a:blip r:embed="rId4">
            <a:alphaModFix/>
          </a:blip>
          <a:srcRect/>
          <a:stretch/>
        </p:blipFill>
        <p:spPr>
          <a:xfrm>
            <a:off x="5988149" y="2748950"/>
            <a:ext cx="3155851" cy="2190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46"/>
          <p:cNvSpPr txBox="1">
            <a:spLocks noGrp="1"/>
          </p:cNvSpPr>
          <p:nvPr>
            <p:ph type="title"/>
          </p:nvPr>
        </p:nvSpPr>
        <p:spPr>
          <a:xfrm>
            <a:off x="25350" y="108900"/>
            <a:ext cx="9093300" cy="12264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220">
                <a:solidFill>
                  <a:schemeClr val="lt1"/>
                </a:solidFill>
              </a:rPr>
              <a:t>The Windrush generation arrived to a society needing their labour, but resentful of their presence. There was a “shocking level of racism” (BBC documentary) in Britain at the time. </a:t>
            </a:r>
            <a:endParaRPr sz="2220">
              <a:solidFill>
                <a:schemeClr val="lt1"/>
              </a:solidFill>
            </a:endParaRPr>
          </a:p>
        </p:txBody>
      </p:sp>
      <p:sp>
        <p:nvSpPr>
          <p:cNvPr id="2016" name="Google Shape;2016;p46"/>
          <p:cNvSpPr txBox="1">
            <a:spLocks noGrp="1"/>
          </p:cNvSpPr>
          <p:nvPr>
            <p:ph type="body" idx="1"/>
          </p:nvPr>
        </p:nvSpPr>
        <p:spPr>
          <a:xfrm>
            <a:off x="4572000" y="1471300"/>
            <a:ext cx="4427400" cy="35460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lang="en">
                <a:solidFill>
                  <a:schemeClr val="dk1"/>
                </a:solidFill>
              </a:rPr>
              <a:t>The new arrivals faced racism when applying for some jobs, housing, mortgages and loans for starting businesses, and were treated very unfairly due to some people’s racism, and even the police. </a:t>
            </a:r>
            <a:endParaRPr>
              <a:solidFill>
                <a:schemeClr val="dk1"/>
              </a:solidFill>
            </a:endParaRPr>
          </a:p>
          <a:p>
            <a:pPr marL="0" lvl="0" indent="0" algn="l" rtl="0">
              <a:lnSpc>
                <a:spcPct val="115000"/>
              </a:lnSpc>
              <a:spcBef>
                <a:spcPts val="1200"/>
              </a:spcBef>
              <a:spcAft>
                <a:spcPts val="0"/>
              </a:spcAft>
              <a:buSzPts val="1800"/>
              <a:buNone/>
            </a:pPr>
            <a:r>
              <a:rPr lang="en">
                <a:solidFill>
                  <a:schemeClr val="dk1"/>
                </a:solidFill>
              </a:rPr>
              <a:t>People had put up signs saying No Irish, No Blacks, No Dogs in their windows and shop doors. </a:t>
            </a:r>
            <a:endParaRPr>
              <a:solidFill>
                <a:schemeClr val="dk1"/>
              </a:solidFill>
            </a:endParaRPr>
          </a:p>
          <a:p>
            <a:pPr marL="0" lvl="0" indent="0" algn="l" rtl="0">
              <a:lnSpc>
                <a:spcPct val="115000"/>
              </a:lnSpc>
              <a:spcBef>
                <a:spcPts val="1200"/>
              </a:spcBef>
              <a:spcAft>
                <a:spcPts val="1200"/>
              </a:spcAft>
              <a:buSzPts val="1800"/>
              <a:buNone/>
            </a:pPr>
            <a:r>
              <a:rPr lang="en">
                <a:solidFill>
                  <a:schemeClr val="dk1"/>
                </a:solidFill>
              </a:rPr>
              <a:t>There was a lot of racism in the schools too. </a:t>
            </a:r>
            <a:endParaRPr>
              <a:solidFill>
                <a:schemeClr val="dk1"/>
              </a:solidFill>
            </a:endParaRPr>
          </a:p>
        </p:txBody>
      </p:sp>
      <p:pic>
        <p:nvPicPr>
          <p:cNvPr id="2017" name="Google Shape;2017;p46"/>
          <p:cNvPicPr preferRelativeResize="0"/>
          <p:nvPr/>
        </p:nvPicPr>
        <p:blipFill rotWithShape="1">
          <a:blip r:embed="rId3">
            <a:alphaModFix/>
          </a:blip>
          <a:srcRect/>
          <a:stretch/>
        </p:blipFill>
        <p:spPr>
          <a:xfrm>
            <a:off x="63375" y="1471300"/>
            <a:ext cx="2500900" cy="3672200"/>
          </a:xfrm>
          <a:prstGeom prst="rect">
            <a:avLst/>
          </a:prstGeom>
          <a:noFill/>
          <a:ln>
            <a:noFill/>
          </a:ln>
        </p:spPr>
      </p:pic>
      <p:pic>
        <p:nvPicPr>
          <p:cNvPr id="2018" name="Google Shape;2018;p46"/>
          <p:cNvPicPr preferRelativeResize="0"/>
          <p:nvPr/>
        </p:nvPicPr>
        <p:blipFill rotWithShape="1">
          <a:blip r:embed="rId4">
            <a:alphaModFix/>
          </a:blip>
          <a:srcRect/>
          <a:stretch/>
        </p:blipFill>
        <p:spPr>
          <a:xfrm>
            <a:off x="2911450" y="1918476"/>
            <a:ext cx="1480725" cy="14392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024" name="Google Shape;2024;p47"/>
          <p:cNvSpPr txBox="1">
            <a:spLocks noGrp="1"/>
          </p:cNvSpPr>
          <p:nvPr>
            <p:ph type="body" idx="1"/>
          </p:nvPr>
        </p:nvSpPr>
        <p:spPr>
          <a:xfrm>
            <a:off x="311700" y="1152475"/>
            <a:ext cx="8520600" cy="34164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 sz="2200" b="1" dirty="0">
                <a:solidFill>
                  <a:schemeClr val="lt1"/>
                </a:solidFill>
              </a:rPr>
              <a:t>This is a very sad and shameful part of our British history. And it can be upsetting for those who remember what it was like. We all know how wrong it is to treat someone unfairly because of their differences. </a:t>
            </a:r>
            <a:endParaRPr sz="2200" b="1" dirty="0">
              <a:solidFill>
                <a:schemeClr val="lt1"/>
              </a:solidFill>
            </a:endParaRPr>
          </a:p>
          <a:p>
            <a:pPr marL="0" lvl="0" indent="0" algn="ctr" rtl="0">
              <a:lnSpc>
                <a:spcPct val="115000"/>
              </a:lnSpc>
              <a:spcBef>
                <a:spcPts val="1200"/>
              </a:spcBef>
              <a:spcAft>
                <a:spcPts val="1200"/>
              </a:spcAft>
              <a:buSzPts val="1800"/>
              <a:buNone/>
            </a:pPr>
            <a:r>
              <a:rPr lang="en" sz="2200" b="1" dirty="0">
                <a:solidFill>
                  <a:schemeClr val="lt1"/>
                </a:solidFill>
              </a:rPr>
              <a:t>We are all equal. </a:t>
            </a:r>
            <a:endParaRPr sz="2200" b="1" dirty="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sp>
        <p:nvSpPr>
          <p:cNvPr id="2029" name="Google Shape;2029;p48"/>
          <p:cNvSpPr txBox="1">
            <a:spLocks noGrp="1"/>
          </p:cNvSpPr>
          <p:nvPr>
            <p:ph type="title"/>
          </p:nvPr>
        </p:nvSpPr>
        <p:spPr>
          <a:xfrm>
            <a:off x="172775" y="129275"/>
            <a:ext cx="8828400" cy="10233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solidFill>
                  <a:schemeClr val="lt1"/>
                </a:solidFill>
              </a:rPr>
              <a:t>When the Windrush generation arrived, it was the start of multicultural Britain and racism in the UK…</a:t>
            </a:r>
            <a:endParaRPr b="1" baseline="30000">
              <a:solidFill>
                <a:schemeClr val="lt1"/>
              </a:solidFill>
            </a:endParaRPr>
          </a:p>
        </p:txBody>
      </p:sp>
      <p:sp>
        <p:nvSpPr>
          <p:cNvPr id="2030" name="Google Shape;2030;p48"/>
          <p:cNvSpPr txBox="1">
            <a:spLocks noGrp="1"/>
          </p:cNvSpPr>
          <p:nvPr>
            <p:ph type="body" idx="1"/>
          </p:nvPr>
        </p:nvSpPr>
        <p:spPr>
          <a:xfrm>
            <a:off x="417302" y="1793425"/>
            <a:ext cx="4399200" cy="161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800" dirty="0">
              <a:solidFill>
                <a:schemeClr val="dk1"/>
              </a:solidFill>
            </a:endParaRPr>
          </a:p>
          <a:p>
            <a:pPr marL="0" lvl="0" indent="0" algn="l" rtl="0">
              <a:lnSpc>
                <a:spcPct val="115000"/>
              </a:lnSpc>
              <a:spcBef>
                <a:spcPts val="1200"/>
              </a:spcBef>
              <a:spcAft>
                <a:spcPts val="0"/>
              </a:spcAft>
              <a:buSzPts val="1400"/>
              <a:buNone/>
            </a:pPr>
            <a:r>
              <a:rPr lang="en" sz="1800" dirty="0">
                <a:solidFill>
                  <a:schemeClr val="dk1"/>
                </a:solidFill>
              </a:rPr>
              <a:t>B) True, Windrush migrations were the start of multicultural Britain.</a:t>
            </a:r>
            <a:endParaRPr sz="1800" dirty="0">
              <a:solidFill>
                <a:schemeClr val="dk1"/>
              </a:solidFill>
            </a:endParaRPr>
          </a:p>
          <a:p>
            <a:pPr marL="0" lvl="0" indent="0" algn="l" rtl="0">
              <a:lnSpc>
                <a:spcPct val="115000"/>
              </a:lnSpc>
              <a:spcBef>
                <a:spcPts val="1200"/>
              </a:spcBef>
              <a:spcAft>
                <a:spcPts val="1200"/>
              </a:spcAft>
              <a:buSzPts val="1400"/>
              <a:buNone/>
            </a:pPr>
            <a:endParaRPr sz="1800" dirty="0"/>
          </a:p>
        </p:txBody>
      </p:sp>
      <p:sp>
        <p:nvSpPr>
          <p:cNvPr id="2031" name="Google Shape;2031;p48"/>
          <p:cNvSpPr txBox="1"/>
          <p:nvPr/>
        </p:nvSpPr>
        <p:spPr>
          <a:xfrm>
            <a:off x="325752" y="1296425"/>
            <a:ext cx="4074900" cy="8727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1"/>
              </a:buClr>
              <a:buSzPts val="1800"/>
              <a:buFont typeface="Arial"/>
              <a:buAutoNum type="alphaUcParenR"/>
            </a:pPr>
            <a:r>
              <a:rPr lang="en" sz="1800" b="0" i="0" u="none" strike="noStrike" cap="none" dirty="0">
                <a:solidFill>
                  <a:schemeClr val="dk1"/>
                </a:solidFill>
                <a:latin typeface="Arial"/>
                <a:ea typeface="Arial"/>
                <a:cs typeface="Arial"/>
                <a:sym typeface="Arial"/>
              </a:rPr>
              <a:t>False</a:t>
            </a:r>
            <a:r>
              <a:rPr lang="en" sz="1800" b="0" i="0" u="none" strike="noStrike" cap="none" dirty="0">
                <a:solidFill>
                  <a:schemeClr val="dk2"/>
                </a:solidFill>
                <a:latin typeface="Arial"/>
                <a:ea typeface="Arial"/>
                <a:cs typeface="Arial"/>
                <a:sym typeface="Arial"/>
              </a:rPr>
              <a:t>  </a:t>
            </a:r>
            <a:endParaRPr sz="1800" b="0" i="0" u="none" strike="noStrike" cap="none" dirty="0">
              <a:solidFill>
                <a:schemeClr val="dk2"/>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32" name="Google Shape;2032;p48"/>
          <p:cNvSpPr txBox="1"/>
          <p:nvPr/>
        </p:nvSpPr>
        <p:spPr>
          <a:xfrm>
            <a:off x="36900" y="3410725"/>
            <a:ext cx="90702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49"/>
          <p:cNvSpPr txBox="1">
            <a:spLocks noGrp="1"/>
          </p:cNvSpPr>
          <p:nvPr>
            <p:ph type="title"/>
          </p:nvPr>
        </p:nvSpPr>
        <p:spPr>
          <a:xfrm>
            <a:off x="172775" y="129275"/>
            <a:ext cx="8828400" cy="10233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When the Windrush generation arrived, it was the start of multicultural Britain and racism in the UK… </a:t>
            </a:r>
            <a:endParaRPr b="1" baseline="30000">
              <a:solidFill>
                <a:schemeClr val="lt1"/>
              </a:solidFill>
            </a:endParaRPr>
          </a:p>
        </p:txBody>
      </p:sp>
      <p:sp>
        <p:nvSpPr>
          <p:cNvPr id="2038" name="Google Shape;2038;p49"/>
          <p:cNvSpPr txBox="1">
            <a:spLocks noGrp="1"/>
          </p:cNvSpPr>
          <p:nvPr>
            <p:ph type="body" idx="1"/>
          </p:nvPr>
        </p:nvSpPr>
        <p:spPr>
          <a:xfrm>
            <a:off x="378013" y="1604500"/>
            <a:ext cx="2650480" cy="161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800" dirty="0"/>
          </a:p>
          <a:p>
            <a:pPr marL="0" lvl="0" indent="0" algn="l" rtl="0">
              <a:lnSpc>
                <a:spcPct val="115000"/>
              </a:lnSpc>
              <a:spcBef>
                <a:spcPts val="1200"/>
              </a:spcBef>
              <a:spcAft>
                <a:spcPts val="1200"/>
              </a:spcAft>
              <a:buSzPts val="1400"/>
              <a:buNone/>
            </a:pPr>
            <a:r>
              <a:rPr lang="en" sz="1800" dirty="0">
                <a:solidFill>
                  <a:schemeClr val="dk1"/>
                </a:solidFill>
              </a:rPr>
              <a:t>B)  True</a:t>
            </a:r>
            <a:endParaRPr sz="1800" dirty="0"/>
          </a:p>
        </p:txBody>
      </p:sp>
      <p:sp>
        <p:nvSpPr>
          <p:cNvPr id="2039" name="Google Shape;2039;p49"/>
          <p:cNvSpPr txBox="1"/>
          <p:nvPr/>
        </p:nvSpPr>
        <p:spPr>
          <a:xfrm>
            <a:off x="252600" y="1174575"/>
            <a:ext cx="4074900" cy="8727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1"/>
              </a:buClr>
              <a:buSzPts val="1800"/>
              <a:buFont typeface="Arial"/>
              <a:buAutoNum type="alphaUcParenR"/>
            </a:pPr>
            <a:r>
              <a:rPr lang="en" sz="1800" b="0" i="0" u="none" strike="noStrike" cap="none">
                <a:solidFill>
                  <a:schemeClr val="dk1"/>
                </a:solidFill>
                <a:latin typeface="Arial"/>
                <a:ea typeface="Arial"/>
                <a:cs typeface="Arial"/>
                <a:sym typeface="Arial"/>
              </a:rPr>
              <a:t>False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49"/>
          <p:cNvSpPr txBox="1"/>
          <p:nvPr/>
        </p:nvSpPr>
        <p:spPr>
          <a:xfrm>
            <a:off x="3884371" y="1152575"/>
            <a:ext cx="5259429" cy="147114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600" b="0" i="0" u="none" strike="noStrike" cap="none" dirty="0">
                <a:solidFill>
                  <a:schemeClr val="dk1"/>
                </a:solidFill>
                <a:latin typeface="Arial"/>
                <a:ea typeface="Arial"/>
                <a:cs typeface="Arial"/>
                <a:sym typeface="Arial"/>
              </a:rPr>
              <a:t>Some African Caribbean and Asian people were already living in Britain, after serving in WWI and many came here to study at university.  Racist people started riots after WWI in Britain, so racial violence was not new. </a:t>
            </a:r>
            <a:endParaRPr sz="1600" b="0" i="0" u="none" strike="noStrike" cap="none" dirty="0">
              <a:solidFill>
                <a:schemeClr val="dk1"/>
              </a:solidFill>
              <a:latin typeface="Arial"/>
              <a:ea typeface="Arial"/>
              <a:cs typeface="Arial"/>
              <a:sym typeface="Arial"/>
            </a:endParaRPr>
          </a:p>
        </p:txBody>
      </p:sp>
      <p:pic>
        <p:nvPicPr>
          <p:cNvPr id="2041" name="Google Shape;2041;p49"/>
          <p:cNvPicPr preferRelativeResize="0"/>
          <p:nvPr/>
        </p:nvPicPr>
        <p:blipFill rotWithShape="1">
          <a:blip r:embed="rId3">
            <a:alphaModFix/>
          </a:blip>
          <a:srcRect/>
          <a:stretch/>
        </p:blipFill>
        <p:spPr>
          <a:xfrm>
            <a:off x="2774180" y="2171339"/>
            <a:ext cx="967663" cy="872700"/>
          </a:xfrm>
          <a:prstGeom prst="rect">
            <a:avLst/>
          </a:prstGeom>
          <a:noFill/>
          <a:ln>
            <a:noFill/>
          </a:ln>
        </p:spPr>
      </p:pic>
      <p:pic>
        <p:nvPicPr>
          <p:cNvPr id="2042" name="Google Shape;2042;p49"/>
          <p:cNvPicPr preferRelativeResize="0"/>
          <p:nvPr/>
        </p:nvPicPr>
        <p:blipFill rotWithShape="1">
          <a:blip r:embed="rId4">
            <a:alphaModFix/>
          </a:blip>
          <a:srcRect/>
          <a:stretch/>
        </p:blipFill>
        <p:spPr>
          <a:xfrm>
            <a:off x="2774181" y="1159290"/>
            <a:ext cx="988234" cy="940172"/>
          </a:xfrm>
          <a:prstGeom prst="rect">
            <a:avLst/>
          </a:prstGeom>
          <a:noFill/>
          <a:ln>
            <a:noFill/>
          </a:ln>
        </p:spPr>
      </p:pic>
      <p:sp>
        <p:nvSpPr>
          <p:cNvPr id="2043" name="Google Shape;2043;p49"/>
          <p:cNvSpPr txBox="1"/>
          <p:nvPr/>
        </p:nvSpPr>
        <p:spPr>
          <a:xfrm>
            <a:off x="73800" y="3096226"/>
            <a:ext cx="90702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700" b="0" i="0" u="none" strike="noStrike" cap="none" dirty="0">
                <a:solidFill>
                  <a:schemeClr val="dk1"/>
                </a:solidFill>
                <a:latin typeface="Arial"/>
                <a:ea typeface="Arial"/>
                <a:cs typeface="Arial"/>
                <a:sym typeface="Arial"/>
              </a:rPr>
              <a:t>The colour bar is an agreement to not give employment, housing or access to some services to anyone who is African, African Caribbean or Asian. They used to hang up signs to say they are not welcome. </a:t>
            </a: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Arial"/>
                <a:ea typeface="Arial"/>
                <a:cs typeface="Arial"/>
                <a:sym typeface="Arial"/>
              </a:rPr>
              <a:t>This is a very sad shameful part of British history, because no one should be treated unfairly because of their differences. But it is also very important to tell the truth about what the Windrush generation have experienced since arriving in Britain.  </a:t>
            </a:r>
            <a:r>
              <a:rPr lang="en" sz="1700" b="0" i="0" u="none" strike="noStrike" cap="none" dirty="0">
                <a:solidFill>
                  <a:srgbClr val="000000"/>
                </a:solidFill>
                <a:latin typeface="Arial"/>
                <a:ea typeface="Arial"/>
                <a:cs typeface="Arial"/>
                <a:sym typeface="Arial"/>
              </a:rPr>
              <a:t> </a:t>
            </a:r>
            <a:endParaRPr sz="1700" b="0" i="0" u="none" strike="noStrike" cap="none" dirty="0">
              <a:solidFill>
                <a:srgbClr val="000000"/>
              </a:solidFill>
              <a:latin typeface="Arial"/>
              <a:ea typeface="Arial"/>
              <a:cs typeface="Arial"/>
              <a:sym typeface="Arial"/>
            </a:endParaRPr>
          </a:p>
        </p:txBody>
      </p:sp>
      <p:sp>
        <p:nvSpPr>
          <p:cNvPr id="2044" name="Google Shape;2044;p49"/>
          <p:cNvSpPr txBox="1"/>
          <p:nvPr/>
        </p:nvSpPr>
        <p:spPr>
          <a:xfrm>
            <a:off x="3830065" y="2558663"/>
            <a:ext cx="5171109" cy="46779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dirty="0">
                <a:solidFill>
                  <a:schemeClr val="dk1"/>
                </a:solidFill>
                <a:latin typeface="Arial"/>
                <a:ea typeface="Arial"/>
                <a:cs typeface="Arial"/>
                <a:sym typeface="Arial"/>
              </a:rPr>
              <a:t>It was not the first time racist issues existed in Britain.</a:t>
            </a:r>
            <a:endParaRPr sz="16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sp>
        <p:nvSpPr>
          <p:cNvPr id="2049" name="Google Shape;2049;p50"/>
          <p:cNvSpPr txBox="1">
            <a:spLocks noGrp="1"/>
          </p:cNvSpPr>
          <p:nvPr>
            <p:ph type="title"/>
          </p:nvPr>
        </p:nvSpPr>
        <p:spPr>
          <a:xfrm>
            <a:off x="0" y="0"/>
            <a:ext cx="9038100" cy="11874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Before the Windrush: Harold Moody was a medical doctor who founded Britian’s first civil rights movement (LCP) which demanded an end to the colour bar in Britain. </a:t>
            </a:r>
            <a:endParaRPr b="1">
              <a:solidFill>
                <a:schemeClr val="lt1"/>
              </a:solidFill>
            </a:endParaRPr>
          </a:p>
        </p:txBody>
      </p:sp>
      <p:sp>
        <p:nvSpPr>
          <p:cNvPr id="2050" name="Google Shape;2050;p50"/>
          <p:cNvSpPr txBox="1">
            <a:spLocks noGrp="1"/>
          </p:cNvSpPr>
          <p:nvPr>
            <p:ph type="body" idx="1"/>
          </p:nvPr>
        </p:nvSpPr>
        <p:spPr>
          <a:xfrm>
            <a:off x="0" y="1187250"/>
            <a:ext cx="4777800" cy="395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018"/>
              <a:buFont typeface="Arial"/>
              <a:buNone/>
            </a:pPr>
            <a:r>
              <a:rPr lang="en" sz="2050">
                <a:solidFill>
                  <a:schemeClr val="dk1"/>
                </a:solidFill>
              </a:rPr>
              <a:t>Harold Moody, a medical jamaican doctor (born 1882) arrived in the UK to study medicine. </a:t>
            </a:r>
            <a:r>
              <a:rPr lang="en" sz="2050">
                <a:solidFill>
                  <a:schemeClr val="dk1"/>
                </a:solidFill>
                <a:highlight>
                  <a:srgbClr val="FFFF00"/>
                </a:highlight>
              </a:rPr>
              <a:t>He graduated top of his class at King’s College University, London in 1910. </a:t>
            </a:r>
            <a:r>
              <a:rPr lang="en" sz="2050">
                <a:solidFill>
                  <a:schemeClr val="dk1"/>
                </a:solidFill>
              </a:rPr>
              <a:t>Edwardian England was extremely racist, and the colour bar system meant no one would employ him. Despite being highly qualified and having </a:t>
            </a:r>
            <a:r>
              <a:rPr lang="en" sz="2050">
                <a:solidFill>
                  <a:schemeClr val="dk1"/>
                </a:solidFill>
                <a:highlight>
                  <a:srgbClr val="FFFF00"/>
                </a:highlight>
              </a:rPr>
              <a:t>won numerous academic prizes. </a:t>
            </a:r>
            <a:r>
              <a:rPr lang="en" sz="2050">
                <a:solidFill>
                  <a:schemeClr val="dk1"/>
                </a:solidFill>
              </a:rPr>
              <a:t>He opened his own GP practice in Peckham. It was very successful!</a:t>
            </a:r>
            <a:endParaRPr sz="20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4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8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8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85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000">
              <a:solidFill>
                <a:schemeClr val="dk1"/>
              </a:solidFill>
              <a:highlight>
                <a:srgbClr val="FFFFFF"/>
              </a:highlight>
              <a:latin typeface="Roboto"/>
              <a:ea typeface="Roboto"/>
              <a:cs typeface="Roboto"/>
              <a:sym typeface="Roboto"/>
            </a:endParaRPr>
          </a:p>
          <a:p>
            <a:pPr marL="0" lvl="0" indent="0" algn="l" rtl="0">
              <a:lnSpc>
                <a:spcPct val="100000"/>
              </a:lnSpc>
              <a:spcBef>
                <a:spcPts val="1200"/>
              </a:spcBef>
              <a:spcAft>
                <a:spcPts val="0"/>
              </a:spcAft>
              <a:buClr>
                <a:schemeClr val="dk1"/>
              </a:buClr>
              <a:buSzPts val="1018"/>
              <a:buFont typeface="Arial"/>
              <a:buNone/>
            </a:pPr>
            <a:endParaRPr sz="1850">
              <a:solidFill>
                <a:schemeClr val="dk1"/>
              </a:solidFill>
            </a:endParaRPr>
          </a:p>
        </p:txBody>
      </p:sp>
      <p:pic>
        <p:nvPicPr>
          <p:cNvPr id="2051" name="Google Shape;2051;p50"/>
          <p:cNvPicPr preferRelativeResize="0"/>
          <p:nvPr/>
        </p:nvPicPr>
        <p:blipFill rotWithShape="1">
          <a:blip r:embed="rId3">
            <a:alphaModFix/>
          </a:blip>
          <a:srcRect/>
          <a:stretch/>
        </p:blipFill>
        <p:spPr>
          <a:xfrm>
            <a:off x="4702281" y="1282225"/>
            <a:ext cx="4260300" cy="2393747"/>
          </a:xfrm>
          <a:prstGeom prst="rect">
            <a:avLst/>
          </a:prstGeom>
          <a:noFill/>
          <a:ln>
            <a:noFill/>
          </a:ln>
        </p:spPr>
      </p:pic>
      <p:sp>
        <p:nvSpPr>
          <p:cNvPr id="2052" name="Google Shape;2052;p50"/>
          <p:cNvSpPr txBox="1"/>
          <p:nvPr/>
        </p:nvSpPr>
        <p:spPr>
          <a:xfrm>
            <a:off x="4702275" y="3504650"/>
            <a:ext cx="426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50"/>
          <p:cNvSpPr txBox="1"/>
          <p:nvPr/>
        </p:nvSpPr>
        <p:spPr>
          <a:xfrm>
            <a:off x="5192950" y="3411250"/>
            <a:ext cx="3744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p51"/>
          <p:cNvSpPr txBox="1">
            <a:spLocks noGrp="1"/>
          </p:cNvSpPr>
          <p:nvPr>
            <p:ph type="title"/>
          </p:nvPr>
        </p:nvSpPr>
        <p:spPr>
          <a:xfrm>
            <a:off x="0" y="0"/>
            <a:ext cx="9076800" cy="1217700"/>
          </a:xfrm>
          <a:prstGeom prst="rect">
            <a:avLst/>
          </a:prstGeom>
          <a:solidFill>
            <a:schemeClr val="accent1"/>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90"/>
              <a:buNone/>
            </a:pPr>
            <a:r>
              <a:rPr lang="en" sz="1920" b="1">
                <a:solidFill>
                  <a:schemeClr val="lt1"/>
                </a:solidFill>
              </a:rPr>
              <a:t>Before the Windrush: Marcus Garvey, national hero of Jamaica, built the largest Black organisation in history, and had a headquarters in London for 5 years. </a:t>
            </a:r>
            <a:endParaRPr sz="2320" b="1">
              <a:solidFill>
                <a:schemeClr val="lt1"/>
              </a:solidFill>
            </a:endParaRPr>
          </a:p>
        </p:txBody>
      </p:sp>
      <p:sp>
        <p:nvSpPr>
          <p:cNvPr id="2059" name="Google Shape;2059;p51"/>
          <p:cNvSpPr txBox="1"/>
          <p:nvPr/>
        </p:nvSpPr>
        <p:spPr>
          <a:xfrm>
            <a:off x="3113600" y="1217700"/>
            <a:ext cx="5967000" cy="397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50"/>
              <a:buFont typeface="Arial"/>
              <a:buNone/>
            </a:pPr>
            <a:r>
              <a:rPr lang="en" sz="1450" b="0" i="0" u="none" strike="noStrike" cap="none" dirty="0">
                <a:solidFill>
                  <a:schemeClr val="dk1"/>
                </a:solidFill>
                <a:highlight>
                  <a:srgbClr val="FFFFFF"/>
                </a:highlight>
                <a:latin typeface="Arial"/>
                <a:ea typeface="Arial"/>
                <a:cs typeface="Arial"/>
                <a:sym typeface="Arial"/>
              </a:rPr>
              <a:t>Marcus Garvey came to England in 1912 until 1914. He worked at the offices of the African Times and Orient Review, the </a:t>
            </a:r>
            <a:r>
              <a:rPr lang="en" sz="1450" b="0" i="0" u="none" strike="noStrike" cap="none" dirty="0">
                <a:solidFill>
                  <a:schemeClr val="dk1"/>
                </a:solidFill>
                <a:highlight>
                  <a:srgbClr val="FFFF00"/>
                </a:highlight>
                <a:latin typeface="Arial"/>
                <a:ea typeface="Arial"/>
                <a:cs typeface="Arial"/>
                <a:sym typeface="Arial"/>
              </a:rPr>
              <a:t>first political journal produced by Black people in Britain. </a:t>
            </a:r>
            <a:r>
              <a:rPr lang="en" sz="1450" b="0" i="0" u="none" strike="noStrike" cap="none" dirty="0">
                <a:solidFill>
                  <a:schemeClr val="dk1"/>
                </a:solidFill>
                <a:latin typeface="Arial"/>
                <a:ea typeface="Arial"/>
                <a:cs typeface="Arial"/>
                <a:sym typeface="Arial"/>
              </a:rPr>
              <a:t>It was printed monthly in Fleet Street in London. </a:t>
            </a:r>
            <a:endParaRPr sz="14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endParaRPr sz="14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r>
              <a:rPr lang="en" sz="1450" b="0" i="0" u="none" strike="noStrike" cap="none" dirty="0">
                <a:solidFill>
                  <a:schemeClr val="dk1"/>
                </a:solidFill>
                <a:latin typeface="Arial"/>
                <a:ea typeface="Arial"/>
                <a:cs typeface="Arial"/>
                <a:sym typeface="Arial"/>
              </a:rPr>
              <a:t>When he returned in 1935, </a:t>
            </a:r>
            <a:r>
              <a:rPr lang="en" sz="1450" b="0" i="0" u="none" strike="noStrike" cap="none" dirty="0">
                <a:solidFill>
                  <a:schemeClr val="dk1"/>
                </a:solidFill>
                <a:highlight>
                  <a:srgbClr val="FFFF00"/>
                </a:highlight>
                <a:latin typeface="Arial"/>
                <a:ea typeface="Arial"/>
                <a:cs typeface="Arial"/>
                <a:sym typeface="Arial"/>
              </a:rPr>
              <a:t>Marcus Garvey regularly spoke at speakers corner in Hyde park. </a:t>
            </a:r>
            <a:r>
              <a:rPr lang="en" sz="1450" b="0" i="0" u="none" strike="noStrike" cap="none" dirty="0">
                <a:solidFill>
                  <a:schemeClr val="dk1"/>
                </a:solidFill>
                <a:latin typeface="Arial"/>
                <a:ea typeface="Arial"/>
                <a:cs typeface="Arial"/>
                <a:sym typeface="Arial"/>
              </a:rPr>
              <a:t>He had at one point </a:t>
            </a:r>
            <a:r>
              <a:rPr lang="en" sz="1450" b="0" i="0" u="none" strike="noStrike" cap="none" dirty="0">
                <a:solidFill>
                  <a:schemeClr val="dk1"/>
                </a:solidFill>
                <a:highlight>
                  <a:srgbClr val="FFFF00"/>
                </a:highlight>
                <a:latin typeface="Arial"/>
                <a:ea typeface="Arial"/>
                <a:cs typeface="Arial"/>
                <a:sym typeface="Arial"/>
              </a:rPr>
              <a:t>built the largest Black movement in history with millions of members across 40 countries. </a:t>
            </a:r>
            <a:r>
              <a:rPr lang="en" sz="1450" b="0" i="0" u="none" strike="noStrike" cap="none" dirty="0">
                <a:solidFill>
                  <a:schemeClr val="dk1"/>
                </a:solidFill>
                <a:latin typeface="Arial"/>
                <a:ea typeface="Arial"/>
                <a:cs typeface="Arial"/>
                <a:sym typeface="Arial"/>
              </a:rPr>
              <a:t>He encouraged Black people to unite and stand against racism everywhere. </a:t>
            </a:r>
            <a:endParaRPr sz="14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endParaRPr sz="14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r>
              <a:rPr lang="en" sz="1450" b="0" i="0" u="none" strike="noStrike" cap="none" dirty="0">
                <a:solidFill>
                  <a:schemeClr val="dk1"/>
                </a:solidFill>
                <a:latin typeface="Arial"/>
                <a:ea typeface="Arial"/>
                <a:cs typeface="Arial"/>
                <a:sym typeface="Arial"/>
              </a:rPr>
              <a:t>Marcus Garvey died in London, Hammersmith in 1940 and became a national hero of the country he came from, Jamaica. </a:t>
            </a:r>
            <a:endParaRPr sz="14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endParaRPr sz="14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r>
              <a:rPr lang="en" sz="1450" b="0" i="0" u="none" strike="noStrike" cap="none" dirty="0">
                <a:solidFill>
                  <a:schemeClr val="dk1"/>
                </a:solidFill>
                <a:latin typeface="Arial"/>
                <a:ea typeface="Arial"/>
                <a:cs typeface="Arial"/>
                <a:sym typeface="Arial"/>
              </a:rPr>
              <a:t>Bob Marley quotes some of his speeches in his song Redemption Song.( </a:t>
            </a:r>
            <a:r>
              <a:rPr lang="en" sz="1450" b="0" i="0" u="sng" strike="noStrike" cap="none" dirty="0">
                <a:solidFill>
                  <a:schemeClr val="hlink"/>
                </a:solidFill>
                <a:latin typeface="Arial"/>
                <a:ea typeface="Arial"/>
                <a:cs typeface="Arial"/>
                <a:sym typeface="Arial"/>
                <a:hlinkClick r:id="rId3"/>
              </a:rPr>
              <a:t>https://www.youtube.com/watch?v=ZcYSmOnbkp0</a:t>
            </a:r>
            <a:r>
              <a:rPr lang="en" sz="1450" b="0" i="0" u="none" strike="noStrike" cap="none" dirty="0">
                <a:solidFill>
                  <a:schemeClr val="dk1"/>
                </a:solidFill>
                <a:latin typeface="Arial"/>
                <a:ea typeface="Arial"/>
                <a:cs typeface="Arial"/>
                <a:sym typeface="Arial"/>
              </a:rPr>
              <a:t> ) </a:t>
            </a:r>
            <a:r>
              <a:rPr lang="en" sz="1450" b="1" i="0" u="none" strike="noStrike" cap="none" dirty="0">
                <a:solidFill>
                  <a:srgbClr val="FF0000"/>
                </a:solidFill>
                <a:latin typeface="Arial"/>
                <a:ea typeface="Arial"/>
                <a:cs typeface="Arial"/>
                <a:sym typeface="Arial"/>
              </a:rPr>
              <a:t>Listen </a:t>
            </a:r>
            <a:r>
              <a:rPr lang="en" sz="1450" b="1" dirty="0">
                <a:solidFill>
                  <a:srgbClr val="FF0000"/>
                </a:solidFill>
              </a:rPr>
              <a:t>h</a:t>
            </a:r>
            <a:r>
              <a:rPr lang="en" sz="1450" b="1" i="0" u="none" strike="noStrike" cap="none" dirty="0">
                <a:solidFill>
                  <a:srgbClr val="FF0000"/>
                </a:solidFill>
                <a:latin typeface="Arial"/>
                <a:ea typeface="Arial"/>
                <a:cs typeface="Arial"/>
                <a:sym typeface="Arial"/>
              </a:rPr>
              <a:t>ere. </a:t>
            </a:r>
            <a:endParaRPr sz="1450" b="1" i="0" u="none" strike="noStrike" cap="none" dirty="0">
              <a:solidFill>
                <a:srgbClr val="FF0000"/>
              </a:solidFill>
              <a:latin typeface="Arial"/>
              <a:ea typeface="Arial"/>
              <a:cs typeface="Arial"/>
              <a:sym typeface="Arial"/>
            </a:endParaRPr>
          </a:p>
        </p:txBody>
      </p:sp>
      <p:pic>
        <p:nvPicPr>
          <p:cNvPr id="2060" name="Google Shape;2060;p51"/>
          <p:cNvPicPr preferRelativeResize="0"/>
          <p:nvPr/>
        </p:nvPicPr>
        <p:blipFill rotWithShape="1">
          <a:blip r:embed="rId4">
            <a:alphaModFix/>
          </a:blip>
          <a:srcRect/>
          <a:stretch/>
        </p:blipFill>
        <p:spPr>
          <a:xfrm>
            <a:off x="138600" y="1217650"/>
            <a:ext cx="2286000" cy="1714500"/>
          </a:xfrm>
          <a:prstGeom prst="rect">
            <a:avLst/>
          </a:prstGeom>
          <a:noFill/>
          <a:ln>
            <a:noFill/>
          </a:ln>
        </p:spPr>
      </p:pic>
      <p:pic>
        <p:nvPicPr>
          <p:cNvPr id="2061" name="Google Shape;2061;p51"/>
          <p:cNvPicPr preferRelativeResize="0"/>
          <p:nvPr/>
        </p:nvPicPr>
        <p:blipFill rotWithShape="1">
          <a:blip r:embed="rId5">
            <a:alphaModFix/>
          </a:blip>
          <a:srcRect/>
          <a:stretch/>
        </p:blipFill>
        <p:spPr>
          <a:xfrm>
            <a:off x="138600" y="2995176"/>
            <a:ext cx="2975001" cy="1714500"/>
          </a:xfrm>
          <a:prstGeom prst="rect">
            <a:avLst/>
          </a:prstGeom>
          <a:noFill/>
          <a:ln>
            <a:noFill/>
          </a:ln>
        </p:spPr>
      </p:pic>
      <p:pic>
        <p:nvPicPr>
          <p:cNvPr id="2062" name="Google Shape;2062;p51"/>
          <p:cNvPicPr preferRelativeResize="0"/>
          <p:nvPr/>
        </p:nvPicPr>
        <p:blipFill rotWithShape="1">
          <a:blip r:embed="rId6">
            <a:alphaModFix/>
          </a:blip>
          <a:srcRect l="12551" t="20002" r="15686" b="21868"/>
          <a:stretch/>
        </p:blipFill>
        <p:spPr>
          <a:xfrm>
            <a:off x="2332250" y="2222863"/>
            <a:ext cx="861450" cy="697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Google Shape;2067;p52"/>
          <p:cNvSpPr txBox="1">
            <a:spLocks noGrp="1"/>
          </p:cNvSpPr>
          <p:nvPr>
            <p:ph type="title"/>
          </p:nvPr>
        </p:nvSpPr>
        <p:spPr>
          <a:xfrm>
            <a:off x="59175" y="690125"/>
            <a:ext cx="5559600" cy="24111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020" b="1">
                <a:solidFill>
                  <a:schemeClr val="lt1"/>
                </a:solidFill>
              </a:rPr>
              <a:t>From 1948 the Windrush generation started to arrive. Over many years the African Caribbean community organised to improve their lives in Britain. </a:t>
            </a:r>
            <a:endParaRPr sz="2020" b="1">
              <a:solidFill>
                <a:schemeClr val="lt1"/>
              </a:solidFill>
            </a:endParaRPr>
          </a:p>
        </p:txBody>
      </p:sp>
      <p:pic>
        <p:nvPicPr>
          <p:cNvPr id="2068" name="Google Shape;2068;p52"/>
          <p:cNvPicPr preferRelativeResize="0"/>
          <p:nvPr/>
        </p:nvPicPr>
        <p:blipFill rotWithShape="1">
          <a:blip r:embed="rId3">
            <a:alphaModFix/>
          </a:blip>
          <a:srcRect/>
          <a:stretch/>
        </p:blipFill>
        <p:spPr>
          <a:xfrm>
            <a:off x="5618775" y="381550"/>
            <a:ext cx="3054599" cy="40727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53"/>
          <p:cNvSpPr txBox="1">
            <a:spLocks noGrp="1"/>
          </p:cNvSpPr>
          <p:nvPr>
            <p:ph type="title"/>
          </p:nvPr>
        </p:nvSpPr>
        <p:spPr>
          <a:xfrm>
            <a:off x="69000" y="0"/>
            <a:ext cx="9006000" cy="8148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020" b="1">
                <a:solidFill>
                  <a:schemeClr val="lt1"/>
                </a:solidFill>
              </a:rPr>
              <a:t>Eric and Jessica Huntley founded a publishers in 1974, and the Walter Rodney bookshop in Ealing, West London. </a:t>
            </a:r>
            <a:endParaRPr sz="2020" b="1">
              <a:solidFill>
                <a:schemeClr val="lt1"/>
              </a:solidFill>
            </a:endParaRPr>
          </a:p>
        </p:txBody>
      </p:sp>
      <p:sp>
        <p:nvSpPr>
          <p:cNvPr id="2074" name="Google Shape;2074;p53"/>
          <p:cNvSpPr txBox="1">
            <a:spLocks noGrp="1"/>
          </p:cNvSpPr>
          <p:nvPr>
            <p:ph type="body" idx="1"/>
          </p:nvPr>
        </p:nvSpPr>
        <p:spPr>
          <a:xfrm>
            <a:off x="69000" y="2571750"/>
            <a:ext cx="9006000" cy="20913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SzPts val="486"/>
              <a:buNone/>
            </a:pPr>
            <a:r>
              <a:rPr lang="en" sz="1562" dirty="0">
                <a:solidFill>
                  <a:schemeClr val="dk1"/>
                </a:solidFill>
              </a:rPr>
              <a:t>The Huntleys were </a:t>
            </a:r>
            <a:r>
              <a:rPr lang="en" sz="1562" dirty="0">
                <a:solidFill>
                  <a:schemeClr val="dk1"/>
                </a:solidFill>
                <a:highlight>
                  <a:srgbClr val="00FF00"/>
                </a:highlight>
                <a:latin typeface="Comic Sans MS"/>
                <a:ea typeface="Comic Sans MS"/>
                <a:cs typeface="Comic Sans MS"/>
                <a:sym typeface="Comic Sans MS"/>
              </a:rPr>
              <a:t>passionate about education </a:t>
            </a:r>
            <a:r>
              <a:rPr lang="en" sz="1562" dirty="0">
                <a:solidFill>
                  <a:schemeClr val="dk1"/>
                </a:solidFill>
              </a:rPr>
              <a:t>and believed it was important for Africans and African Caribbeans to overcome racism for a better future. They opened a book shop and publishing house, Saturday school for children and helped organise protests and write letters to politicians and the government to put pressure on them to act to stop the awful racist treatment. </a:t>
            </a:r>
            <a:endParaRPr sz="1562" dirty="0">
              <a:solidFill>
                <a:schemeClr val="dk1"/>
              </a:solidFill>
            </a:endParaRPr>
          </a:p>
          <a:p>
            <a:pPr marL="0" lvl="0" indent="0" algn="l" rtl="0">
              <a:lnSpc>
                <a:spcPct val="105000"/>
              </a:lnSpc>
              <a:spcBef>
                <a:spcPts val="1200"/>
              </a:spcBef>
              <a:spcAft>
                <a:spcPts val="0"/>
              </a:spcAft>
              <a:buSzPts val="486"/>
              <a:buNone/>
            </a:pPr>
            <a:r>
              <a:rPr lang="en" sz="1562" dirty="0">
                <a:solidFill>
                  <a:schemeClr val="dk1"/>
                </a:solidFill>
                <a:highlight>
                  <a:srgbClr val="00FF00"/>
                </a:highlight>
                <a:latin typeface="Comic Sans MS"/>
                <a:ea typeface="Comic Sans MS"/>
                <a:cs typeface="Comic Sans MS"/>
                <a:sym typeface="Comic Sans MS"/>
              </a:rPr>
              <a:t>Think about it! </a:t>
            </a:r>
            <a:r>
              <a:rPr lang="en" sz="1562" dirty="0">
                <a:solidFill>
                  <a:schemeClr val="dk1"/>
                </a:solidFill>
              </a:rPr>
              <a:t>Reading books was the only way to educate yourself in the 1970’s. It was before Google, YouTube, or the internet. And so reading books was the only way to learn history, and the thoughts and opinions of others. </a:t>
            </a:r>
            <a:r>
              <a:rPr lang="en" sz="2100" dirty="0">
                <a:solidFill>
                  <a:schemeClr val="dk1"/>
                </a:solidFill>
              </a:rPr>
              <a:t>🤔</a:t>
            </a:r>
            <a:endParaRPr sz="2100" dirty="0">
              <a:solidFill>
                <a:schemeClr val="dk1"/>
              </a:solidFill>
            </a:endParaRPr>
          </a:p>
          <a:p>
            <a:pPr marL="0" lvl="0" indent="0" algn="l" rtl="0">
              <a:lnSpc>
                <a:spcPct val="105000"/>
              </a:lnSpc>
              <a:spcBef>
                <a:spcPts val="1200"/>
              </a:spcBef>
              <a:spcAft>
                <a:spcPts val="0"/>
              </a:spcAft>
              <a:buClr>
                <a:schemeClr val="dk1"/>
              </a:buClr>
              <a:buSzPts val="486"/>
              <a:buFont typeface="Arial"/>
              <a:buNone/>
            </a:pPr>
            <a:endParaRPr sz="1562" dirty="0">
              <a:solidFill>
                <a:schemeClr val="dk1"/>
              </a:solidFill>
            </a:endParaRPr>
          </a:p>
          <a:p>
            <a:pPr marL="0" lvl="0" indent="0" algn="l" rtl="0">
              <a:lnSpc>
                <a:spcPct val="105000"/>
              </a:lnSpc>
              <a:spcBef>
                <a:spcPts val="1200"/>
              </a:spcBef>
              <a:spcAft>
                <a:spcPts val="0"/>
              </a:spcAft>
              <a:buSzPts val="486"/>
              <a:buNone/>
            </a:pPr>
            <a:endParaRPr sz="1162" dirty="0">
              <a:solidFill>
                <a:schemeClr val="dk1"/>
              </a:solidFill>
            </a:endParaRPr>
          </a:p>
          <a:p>
            <a:pPr marL="0" lvl="0" indent="0" algn="l" rtl="0">
              <a:lnSpc>
                <a:spcPct val="105000"/>
              </a:lnSpc>
              <a:spcBef>
                <a:spcPts val="1200"/>
              </a:spcBef>
              <a:spcAft>
                <a:spcPts val="0"/>
              </a:spcAft>
              <a:buSzPts val="486"/>
              <a:buNone/>
            </a:pPr>
            <a:endParaRPr sz="750" dirty="0">
              <a:solidFill>
                <a:schemeClr val="dk1"/>
              </a:solidFill>
            </a:endParaRPr>
          </a:p>
          <a:p>
            <a:pPr marL="0" lvl="0" indent="0" algn="l" rtl="0">
              <a:lnSpc>
                <a:spcPct val="105000"/>
              </a:lnSpc>
              <a:spcBef>
                <a:spcPts val="1200"/>
              </a:spcBef>
              <a:spcAft>
                <a:spcPts val="1200"/>
              </a:spcAft>
              <a:buSzPts val="486"/>
              <a:buNone/>
            </a:pPr>
            <a:endParaRPr sz="750" dirty="0">
              <a:solidFill>
                <a:schemeClr val="dk1"/>
              </a:solidFill>
            </a:endParaRPr>
          </a:p>
        </p:txBody>
      </p:sp>
      <p:pic>
        <p:nvPicPr>
          <p:cNvPr id="2075" name="Google Shape;2075;p53"/>
          <p:cNvPicPr preferRelativeResize="0"/>
          <p:nvPr/>
        </p:nvPicPr>
        <p:blipFill rotWithShape="1">
          <a:blip r:embed="rId3">
            <a:alphaModFix/>
          </a:blip>
          <a:srcRect l="26454" t="12773" r="26373" b="13729"/>
          <a:stretch/>
        </p:blipFill>
        <p:spPr>
          <a:xfrm>
            <a:off x="180370" y="814800"/>
            <a:ext cx="2447429" cy="1929326"/>
          </a:xfrm>
          <a:prstGeom prst="rect">
            <a:avLst/>
          </a:prstGeom>
          <a:noFill/>
          <a:ln>
            <a:noFill/>
          </a:ln>
        </p:spPr>
      </p:pic>
      <p:pic>
        <p:nvPicPr>
          <p:cNvPr id="2076" name="Google Shape;2076;p53"/>
          <p:cNvPicPr preferRelativeResize="0"/>
          <p:nvPr/>
        </p:nvPicPr>
        <p:blipFill rotWithShape="1">
          <a:blip r:embed="rId4">
            <a:alphaModFix/>
          </a:blip>
          <a:srcRect/>
          <a:stretch/>
        </p:blipFill>
        <p:spPr>
          <a:xfrm>
            <a:off x="6107510" y="814800"/>
            <a:ext cx="2856120" cy="1877194"/>
          </a:xfrm>
          <a:prstGeom prst="rect">
            <a:avLst/>
          </a:prstGeom>
          <a:noFill/>
          <a:ln>
            <a:noFill/>
          </a:ln>
        </p:spPr>
      </p:pic>
      <p:pic>
        <p:nvPicPr>
          <p:cNvPr id="2077" name="Google Shape;2077;p53"/>
          <p:cNvPicPr preferRelativeResize="0"/>
          <p:nvPr/>
        </p:nvPicPr>
        <p:blipFill rotWithShape="1">
          <a:blip r:embed="rId5">
            <a:alphaModFix/>
          </a:blip>
          <a:srcRect/>
          <a:stretch/>
        </p:blipFill>
        <p:spPr>
          <a:xfrm>
            <a:off x="2991254" y="814800"/>
            <a:ext cx="2856120" cy="19293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sp>
        <p:nvSpPr>
          <p:cNvPr id="2082" name="Google Shape;2082;p54"/>
          <p:cNvSpPr txBox="1">
            <a:spLocks noGrp="1"/>
          </p:cNvSpPr>
          <p:nvPr>
            <p:ph type="title"/>
          </p:nvPr>
        </p:nvSpPr>
        <p:spPr>
          <a:xfrm>
            <a:off x="81825" y="0"/>
            <a:ext cx="8899500" cy="10266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Frank Crichlow opened a famous restaurant in Notting Hill, West London.</a:t>
            </a:r>
            <a:r>
              <a:rPr lang="en">
                <a:solidFill>
                  <a:schemeClr val="lt1"/>
                </a:solidFill>
              </a:rPr>
              <a:t> </a:t>
            </a:r>
            <a:endParaRPr>
              <a:solidFill>
                <a:schemeClr val="lt1"/>
              </a:solidFill>
            </a:endParaRPr>
          </a:p>
        </p:txBody>
      </p:sp>
      <p:sp>
        <p:nvSpPr>
          <p:cNvPr id="2083" name="Google Shape;2083;p54"/>
          <p:cNvSpPr txBox="1"/>
          <p:nvPr/>
        </p:nvSpPr>
        <p:spPr>
          <a:xfrm>
            <a:off x="0" y="1076765"/>
            <a:ext cx="3569818" cy="36317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In 1969, a restaurant in West London opened. It was owned by Trinidadian-born Frank Crichlow.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The Mangrove restaurant became a community meeting point. Many celebrities had visited including Nina Simone, Diana Ross, the Supremes, CLR James, Bob Marley, Jimi Hendrix and Marvin Gaye.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Some racist police officers kept raiding the venue even though no crimes were being committed. They never found anything illegal happening there, but continued to vandalise the shop and assault customers. This happened 12 times in under 2 years. </a:t>
            </a:r>
            <a:endParaRPr sz="1400" b="0" i="0" u="none" strike="noStrike" cap="none" dirty="0">
              <a:solidFill>
                <a:srgbClr val="000000"/>
              </a:solidFill>
              <a:latin typeface="Arial"/>
              <a:ea typeface="Arial"/>
              <a:cs typeface="Arial"/>
              <a:sym typeface="Arial"/>
            </a:endParaRPr>
          </a:p>
        </p:txBody>
      </p:sp>
      <p:sp>
        <p:nvSpPr>
          <p:cNvPr id="2084" name="Google Shape;2084;p54"/>
          <p:cNvSpPr txBox="1"/>
          <p:nvPr/>
        </p:nvSpPr>
        <p:spPr>
          <a:xfrm>
            <a:off x="5925100" y="2660000"/>
            <a:ext cx="292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5" name="Google Shape;2085;p54"/>
          <p:cNvPicPr preferRelativeResize="0"/>
          <p:nvPr/>
        </p:nvPicPr>
        <p:blipFill rotWithShape="1">
          <a:blip r:embed="rId3">
            <a:alphaModFix/>
          </a:blip>
          <a:srcRect l="56770" t="29659" r="1177" b="36024"/>
          <a:stretch/>
        </p:blipFill>
        <p:spPr>
          <a:xfrm>
            <a:off x="3569818" y="1026600"/>
            <a:ext cx="3526931" cy="1633400"/>
          </a:xfrm>
          <a:prstGeom prst="rect">
            <a:avLst/>
          </a:prstGeom>
          <a:noFill/>
          <a:ln>
            <a:noFill/>
          </a:ln>
        </p:spPr>
      </p:pic>
      <p:pic>
        <p:nvPicPr>
          <p:cNvPr id="2086" name="Google Shape;2086;p54"/>
          <p:cNvPicPr preferRelativeResize="0"/>
          <p:nvPr/>
        </p:nvPicPr>
        <p:blipFill rotWithShape="1">
          <a:blip r:embed="rId4">
            <a:alphaModFix/>
          </a:blip>
          <a:srcRect/>
          <a:stretch/>
        </p:blipFill>
        <p:spPr>
          <a:xfrm>
            <a:off x="3569818" y="2664701"/>
            <a:ext cx="2609513" cy="2043797"/>
          </a:xfrm>
          <a:prstGeom prst="rect">
            <a:avLst/>
          </a:prstGeom>
          <a:noFill/>
          <a:ln>
            <a:noFill/>
          </a:ln>
        </p:spPr>
      </p:pic>
      <p:pic>
        <p:nvPicPr>
          <p:cNvPr id="2087" name="Google Shape;2087;p54"/>
          <p:cNvPicPr preferRelativeResize="0"/>
          <p:nvPr/>
        </p:nvPicPr>
        <p:blipFill rotWithShape="1">
          <a:blip r:embed="rId5">
            <a:alphaModFix/>
          </a:blip>
          <a:srcRect/>
          <a:stretch/>
        </p:blipFill>
        <p:spPr>
          <a:xfrm>
            <a:off x="6179331" y="1488960"/>
            <a:ext cx="2563312" cy="32195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093" name="Google Shape;2093;p55"/>
          <p:cNvSpPr txBox="1">
            <a:spLocks noGrp="1"/>
          </p:cNvSpPr>
          <p:nvPr>
            <p:ph type="body" idx="1"/>
          </p:nvPr>
        </p:nvSpPr>
        <p:spPr>
          <a:xfrm>
            <a:off x="6118625" y="1017725"/>
            <a:ext cx="2713800" cy="1154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1200"/>
              </a:spcAft>
              <a:buSzPts val="1800"/>
              <a:buNone/>
            </a:pPr>
            <a:r>
              <a:rPr lang="en">
                <a:solidFill>
                  <a:schemeClr val="dk1"/>
                </a:solidFill>
              </a:rPr>
              <a:t>The Action Group wrote this public statement regarding the protest.</a:t>
            </a:r>
            <a:endParaRPr>
              <a:solidFill>
                <a:schemeClr val="dk1"/>
              </a:solidFill>
            </a:endParaRPr>
          </a:p>
        </p:txBody>
      </p:sp>
      <p:pic>
        <p:nvPicPr>
          <p:cNvPr id="2094" name="Google Shape;2094;p55"/>
          <p:cNvPicPr preferRelativeResize="0"/>
          <p:nvPr/>
        </p:nvPicPr>
        <p:blipFill rotWithShape="1">
          <a:blip r:embed="rId3">
            <a:alphaModFix/>
          </a:blip>
          <a:srcRect l="25368" t="22389" r="25827" b="4634"/>
          <a:stretch/>
        </p:blipFill>
        <p:spPr>
          <a:xfrm>
            <a:off x="1" y="0"/>
            <a:ext cx="5976518" cy="48572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38"/>
          <p:cNvSpPr txBox="1">
            <a:spLocks noGrp="1"/>
          </p:cNvSpPr>
          <p:nvPr>
            <p:ph type="title"/>
          </p:nvPr>
        </p:nvSpPr>
        <p:spPr>
          <a:xfrm>
            <a:off x="0" y="94075"/>
            <a:ext cx="9087900" cy="20616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In 1948, Britain was beginning to recover from WWII. </a:t>
            </a:r>
            <a:endParaRPr b="1">
              <a:solidFill>
                <a:schemeClr val="lt1"/>
              </a:solidFill>
            </a:endParaRPr>
          </a:p>
          <a:p>
            <a:pPr marL="0" lvl="0" indent="0" algn="l" rtl="0">
              <a:lnSpc>
                <a:spcPct val="100000"/>
              </a:lnSpc>
              <a:spcBef>
                <a:spcPts val="0"/>
              </a:spcBef>
              <a:spcAft>
                <a:spcPts val="0"/>
              </a:spcAft>
              <a:buSzPct val="111111"/>
              <a:buNone/>
            </a:pPr>
            <a:r>
              <a:rPr lang="en" b="1">
                <a:solidFill>
                  <a:schemeClr val="lt1"/>
                </a:solidFill>
              </a:rPr>
              <a:t>They invited people to come to Britain from the Caribbean  because there was a shortage of people to fill job vacancies. In years to come they also invited people from other colonies.  </a:t>
            </a:r>
            <a:endParaRPr b="1">
              <a:solidFill>
                <a:schemeClr val="lt1"/>
              </a:solidFill>
            </a:endParaRPr>
          </a:p>
        </p:txBody>
      </p:sp>
      <p:pic>
        <p:nvPicPr>
          <p:cNvPr id="1944" name="Google Shape;1944;p38"/>
          <p:cNvPicPr preferRelativeResize="0"/>
          <p:nvPr/>
        </p:nvPicPr>
        <p:blipFill rotWithShape="1">
          <a:blip r:embed="rId3">
            <a:alphaModFix/>
          </a:blip>
          <a:srcRect/>
          <a:stretch/>
        </p:blipFill>
        <p:spPr>
          <a:xfrm>
            <a:off x="7432925" y="2571762"/>
            <a:ext cx="1490250" cy="2490024"/>
          </a:xfrm>
          <a:prstGeom prst="rect">
            <a:avLst/>
          </a:prstGeom>
          <a:noFill/>
          <a:ln>
            <a:noFill/>
          </a:ln>
        </p:spPr>
      </p:pic>
      <p:pic>
        <p:nvPicPr>
          <p:cNvPr id="1945" name="Google Shape;1945;p38"/>
          <p:cNvPicPr preferRelativeResize="0"/>
          <p:nvPr/>
        </p:nvPicPr>
        <p:blipFill rotWithShape="1">
          <a:blip r:embed="rId4">
            <a:alphaModFix/>
          </a:blip>
          <a:srcRect/>
          <a:stretch/>
        </p:blipFill>
        <p:spPr>
          <a:xfrm>
            <a:off x="0" y="3535826"/>
            <a:ext cx="2781950" cy="1525950"/>
          </a:xfrm>
          <a:prstGeom prst="rect">
            <a:avLst/>
          </a:prstGeom>
          <a:noFill/>
          <a:ln>
            <a:noFill/>
          </a:ln>
        </p:spPr>
      </p:pic>
      <p:sp>
        <p:nvSpPr>
          <p:cNvPr id="1946" name="Google Shape;1946;p38"/>
          <p:cNvSpPr txBox="1"/>
          <p:nvPr/>
        </p:nvSpPr>
        <p:spPr>
          <a:xfrm>
            <a:off x="5556925" y="1264600"/>
            <a:ext cx="2991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pic>
        <p:nvPicPr>
          <p:cNvPr id="1947" name="Google Shape;1947;p38"/>
          <p:cNvPicPr preferRelativeResize="0"/>
          <p:nvPr/>
        </p:nvPicPr>
        <p:blipFill rotWithShape="1">
          <a:blip r:embed="rId5">
            <a:alphaModFix/>
          </a:blip>
          <a:srcRect/>
          <a:stretch/>
        </p:blipFill>
        <p:spPr>
          <a:xfrm>
            <a:off x="3066346" y="2571772"/>
            <a:ext cx="3587417" cy="249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sp>
        <p:nvSpPr>
          <p:cNvPr id="2099" name="Google Shape;2099;p56"/>
          <p:cNvSpPr txBox="1">
            <a:spLocks noGrp="1"/>
          </p:cNvSpPr>
          <p:nvPr>
            <p:ph type="title"/>
          </p:nvPr>
        </p:nvSpPr>
        <p:spPr>
          <a:xfrm>
            <a:off x="0" y="3762600"/>
            <a:ext cx="5828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84307"/>
              <a:buNone/>
            </a:pPr>
            <a:r>
              <a:rPr lang="en" sz="1687" u="sng">
                <a:solidFill>
                  <a:schemeClr val="hlink"/>
                </a:solidFill>
                <a:hlinkClick r:id="rId3"/>
              </a:rPr>
              <a:t>https://www.channel4.com/news/celebrating-the-mangrove-the-london-restaurant-which-defined-caribbean-britain</a:t>
            </a:r>
            <a:endParaRPr sz="1687"/>
          </a:p>
          <a:p>
            <a:pPr marL="0" lvl="0" indent="0" algn="l" rtl="0">
              <a:lnSpc>
                <a:spcPct val="100000"/>
              </a:lnSpc>
              <a:spcBef>
                <a:spcPts val="0"/>
              </a:spcBef>
              <a:spcAft>
                <a:spcPts val="0"/>
              </a:spcAft>
              <a:buSzPct val="111111"/>
              <a:buNone/>
            </a:pPr>
            <a:endParaRPr/>
          </a:p>
        </p:txBody>
      </p:sp>
      <p:sp>
        <p:nvSpPr>
          <p:cNvPr id="2100" name="Google Shape;2100;p56"/>
          <p:cNvSpPr txBox="1"/>
          <p:nvPr/>
        </p:nvSpPr>
        <p:spPr>
          <a:xfrm>
            <a:off x="68150" y="4335300"/>
            <a:ext cx="59349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4"/>
              </a:rPr>
              <a:t>https://youtube.com/clip/UgkxoVbDkcD210koIllWxOzBRypS_Oyo2pP8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Listen to why the Windrush community planned a peaceful protest against racist police harassment and violence.</a:t>
            </a:r>
            <a:endParaRPr sz="1400" b="0" i="0" u="none" strike="noStrike" cap="none">
              <a:solidFill>
                <a:srgbClr val="000000"/>
              </a:solidFill>
              <a:latin typeface="Arial"/>
              <a:ea typeface="Arial"/>
              <a:cs typeface="Arial"/>
              <a:sym typeface="Arial"/>
            </a:endParaRPr>
          </a:p>
        </p:txBody>
      </p:sp>
      <p:pic>
        <p:nvPicPr>
          <p:cNvPr id="2101" name="Google Shape;2101;p56"/>
          <p:cNvPicPr preferRelativeResize="0"/>
          <p:nvPr/>
        </p:nvPicPr>
        <p:blipFill rotWithShape="1">
          <a:blip r:embed="rId5">
            <a:alphaModFix/>
          </a:blip>
          <a:srcRect/>
          <a:stretch/>
        </p:blipFill>
        <p:spPr>
          <a:xfrm>
            <a:off x="201858" y="1602322"/>
            <a:ext cx="2277995" cy="2216523"/>
          </a:xfrm>
          <a:prstGeom prst="rect">
            <a:avLst/>
          </a:prstGeom>
          <a:noFill/>
          <a:ln>
            <a:noFill/>
          </a:ln>
        </p:spPr>
      </p:pic>
      <p:pic>
        <p:nvPicPr>
          <p:cNvPr id="2102" name="Google Shape;2102;p56"/>
          <p:cNvPicPr preferRelativeResize="0"/>
          <p:nvPr/>
        </p:nvPicPr>
        <p:blipFill rotWithShape="1">
          <a:blip r:embed="rId6">
            <a:alphaModFix/>
          </a:blip>
          <a:srcRect/>
          <a:stretch/>
        </p:blipFill>
        <p:spPr>
          <a:xfrm>
            <a:off x="5896549" y="1633088"/>
            <a:ext cx="3329274" cy="4717124"/>
          </a:xfrm>
          <a:prstGeom prst="rect">
            <a:avLst/>
          </a:prstGeom>
          <a:noFill/>
          <a:ln>
            <a:noFill/>
          </a:ln>
        </p:spPr>
      </p:pic>
      <p:sp>
        <p:nvSpPr>
          <p:cNvPr id="2103" name="Google Shape;2103;p56"/>
          <p:cNvSpPr txBox="1">
            <a:spLocks noGrp="1"/>
          </p:cNvSpPr>
          <p:nvPr>
            <p:ph type="title"/>
          </p:nvPr>
        </p:nvSpPr>
        <p:spPr>
          <a:xfrm>
            <a:off x="50" y="0"/>
            <a:ext cx="9225900" cy="1565453"/>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720" b="1" dirty="0">
                <a:solidFill>
                  <a:schemeClr val="lt1"/>
                </a:solidFill>
              </a:rPr>
              <a:t>The Windrush community staged protests in 1970. Some people were arrested due to clashes with police. After a court case these people were acquitted of all charges due to the lies told by police officers in their statements. The nine people who had to defend themselves in court became known as the ‘Mangrove nine’. Many people came out to support them at the trial which lasted 55 days and was reported in the news. </a:t>
            </a:r>
            <a:endParaRPr sz="1720" b="1" dirty="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109" name="Google Shape;2109;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
        <p:nvSpPr>
          <p:cNvPr id="2110" name="Google Shape;2110;p57"/>
          <p:cNvSpPr txBox="1"/>
          <p:nvPr/>
        </p:nvSpPr>
        <p:spPr>
          <a:xfrm>
            <a:off x="-75650" y="0"/>
            <a:ext cx="9013800" cy="53874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chemeClr val="lt1"/>
                </a:solidFill>
                <a:latin typeface="Arial"/>
                <a:ea typeface="Arial"/>
                <a:cs typeface="Arial"/>
                <a:sym typeface="Arial"/>
              </a:rPr>
              <a:t>This is a very sad and shameful part of British history. It can also be upsetting for many people who remember what it was like. </a:t>
            </a:r>
            <a:endParaRPr sz="1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pic>
        <p:nvPicPr>
          <p:cNvPr id="2115" name="Google Shape;2115;p58"/>
          <p:cNvPicPr preferRelativeResize="0"/>
          <p:nvPr/>
        </p:nvPicPr>
        <p:blipFill rotWithShape="1">
          <a:blip r:embed="rId3">
            <a:alphaModFix/>
          </a:blip>
          <a:srcRect/>
          <a:stretch/>
        </p:blipFill>
        <p:spPr>
          <a:xfrm>
            <a:off x="152400" y="152400"/>
            <a:ext cx="4062000" cy="2279525"/>
          </a:xfrm>
          <a:prstGeom prst="rect">
            <a:avLst/>
          </a:prstGeom>
          <a:noFill/>
          <a:ln>
            <a:noFill/>
          </a:ln>
        </p:spPr>
      </p:pic>
      <p:pic>
        <p:nvPicPr>
          <p:cNvPr id="2116" name="Google Shape;2116;p58"/>
          <p:cNvPicPr preferRelativeResize="0"/>
          <p:nvPr/>
        </p:nvPicPr>
        <p:blipFill rotWithShape="1">
          <a:blip r:embed="rId4">
            <a:alphaModFix/>
          </a:blip>
          <a:srcRect/>
          <a:stretch/>
        </p:blipFill>
        <p:spPr>
          <a:xfrm>
            <a:off x="3818900" y="2899500"/>
            <a:ext cx="4130997" cy="2152650"/>
          </a:xfrm>
          <a:prstGeom prst="rect">
            <a:avLst/>
          </a:prstGeom>
          <a:noFill/>
          <a:ln>
            <a:noFill/>
          </a:ln>
        </p:spPr>
      </p:pic>
      <p:sp>
        <p:nvSpPr>
          <p:cNvPr id="2117" name="Google Shape;2117;p58"/>
          <p:cNvSpPr txBox="1"/>
          <p:nvPr/>
        </p:nvSpPr>
        <p:spPr>
          <a:xfrm>
            <a:off x="4214400" y="0"/>
            <a:ext cx="4979700" cy="298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Proxima Nova"/>
                <a:ea typeface="Proxima Nova"/>
                <a:cs typeface="Proxima Nova"/>
                <a:sym typeface="Proxima Nova"/>
              </a:rPr>
              <a:t>Watch this: Small Axe - BBC mini-series episode by Steve McQueen </a:t>
            </a:r>
            <a:endParaRPr sz="1400" b="1"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Proxima Nova"/>
                <a:ea typeface="Proxima Nova"/>
                <a:cs typeface="Proxima Nova"/>
                <a:sym typeface="Proxima Nova"/>
              </a:rPr>
              <a:t>Mangrove restaurant in Notting Hill was a central meeting place for the Black community. </a:t>
            </a:r>
            <a:endParaRPr sz="1400" b="1"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Proxima Nova"/>
              <a:ea typeface="Proxima Nova"/>
              <a:cs typeface="Proxima Nova"/>
              <a:sym typeface="Proxima Nova"/>
            </a:endParaRPr>
          </a:p>
          <a:p>
            <a:pPr marL="457200" marR="0" lvl="0" indent="-317500" algn="l" rtl="0">
              <a:lnSpc>
                <a:spcPct val="100000"/>
              </a:lnSpc>
              <a:spcBef>
                <a:spcPts val="0"/>
              </a:spcBef>
              <a:spcAft>
                <a:spcPts val="0"/>
              </a:spcAft>
              <a:buClr>
                <a:schemeClr val="lt1"/>
              </a:buClr>
              <a:buSzPts val="1400"/>
              <a:buFont typeface="Proxima Nova"/>
              <a:buChar char="●"/>
            </a:pPr>
            <a:r>
              <a:rPr lang="en" sz="1400" b="1" i="0" u="none" strike="noStrike" cap="none">
                <a:solidFill>
                  <a:schemeClr val="lt1"/>
                </a:solidFill>
                <a:latin typeface="Proxima Nova"/>
                <a:ea typeface="Proxima Nova"/>
                <a:cs typeface="Proxima Nova"/>
                <a:sym typeface="Proxima Nova"/>
              </a:rPr>
              <a:t>Police raided 12 times in one year in 1969. </a:t>
            </a:r>
            <a:endParaRPr sz="1400" b="1" i="0" u="none" strike="noStrike" cap="none">
              <a:solidFill>
                <a:schemeClr val="lt1"/>
              </a:solidFill>
              <a:latin typeface="Proxima Nova"/>
              <a:ea typeface="Proxima Nova"/>
              <a:cs typeface="Proxima Nova"/>
              <a:sym typeface="Proxima Nova"/>
            </a:endParaRPr>
          </a:p>
          <a:p>
            <a:pPr marL="457200" marR="0" lvl="0" indent="-317500" algn="l" rtl="0">
              <a:lnSpc>
                <a:spcPct val="100000"/>
              </a:lnSpc>
              <a:spcBef>
                <a:spcPts val="0"/>
              </a:spcBef>
              <a:spcAft>
                <a:spcPts val="0"/>
              </a:spcAft>
              <a:buClr>
                <a:schemeClr val="lt1"/>
              </a:buClr>
              <a:buSzPts val="1400"/>
              <a:buFont typeface="Proxima Nova"/>
              <a:buChar char="●"/>
            </a:pPr>
            <a:r>
              <a:rPr lang="en" sz="1400" b="1" i="0" u="none" strike="noStrike" cap="none">
                <a:solidFill>
                  <a:schemeClr val="lt1"/>
                </a:solidFill>
                <a:latin typeface="Proxima Nova"/>
                <a:ea typeface="Proxima Nova"/>
                <a:cs typeface="Proxima Nova"/>
                <a:sym typeface="Proxima Nova"/>
              </a:rPr>
              <a:t>A protest ended in violent clashes with police. </a:t>
            </a:r>
            <a:endParaRPr sz="1400" b="1" i="0" u="none" strike="noStrike" cap="none">
              <a:solidFill>
                <a:schemeClr val="lt1"/>
              </a:solidFill>
              <a:latin typeface="Proxima Nova"/>
              <a:ea typeface="Proxima Nova"/>
              <a:cs typeface="Proxima Nova"/>
              <a:sym typeface="Proxima Nova"/>
            </a:endParaRPr>
          </a:p>
          <a:p>
            <a:pPr marL="457200" marR="0" lvl="0" indent="-317500" algn="l" rtl="0">
              <a:lnSpc>
                <a:spcPct val="100000"/>
              </a:lnSpc>
              <a:spcBef>
                <a:spcPts val="0"/>
              </a:spcBef>
              <a:spcAft>
                <a:spcPts val="0"/>
              </a:spcAft>
              <a:buClr>
                <a:schemeClr val="lt1"/>
              </a:buClr>
              <a:buSzPts val="1400"/>
              <a:buFont typeface="Proxima Nova"/>
              <a:buChar char="●"/>
            </a:pPr>
            <a:r>
              <a:rPr lang="en" sz="1400" b="1" i="0" u="none" strike="noStrike" cap="none">
                <a:solidFill>
                  <a:schemeClr val="lt1"/>
                </a:solidFill>
                <a:latin typeface="Proxima Nova"/>
                <a:ea typeface="Proxima Nova"/>
                <a:cs typeface="Proxima Nova"/>
                <a:sym typeface="Proxima Nova"/>
              </a:rPr>
              <a:t>Nine people were arrested including Darcus Howe and Frank Critchlow. </a:t>
            </a:r>
            <a:endParaRPr sz="1400" b="1" i="0" u="none" strike="noStrike" cap="none">
              <a:solidFill>
                <a:schemeClr val="lt1"/>
              </a:solidFill>
              <a:latin typeface="Proxima Nova"/>
              <a:ea typeface="Proxima Nova"/>
              <a:cs typeface="Proxima Nova"/>
              <a:sym typeface="Proxima Nova"/>
            </a:endParaRPr>
          </a:p>
          <a:p>
            <a:pPr marL="457200" marR="0" lvl="0" indent="-317500" algn="l" rtl="0">
              <a:lnSpc>
                <a:spcPct val="100000"/>
              </a:lnSpc>
              <a:spcBef>
                <a:spcPts val="0"/>
              </a:spcBef>
              <a:spcAft>
                <a:spcPts val="0"/>
              </a:spcAft>
              <a:buClr>
                <a:schemeClr val="lt1"/>
              </a:buClr>
              <a:buSzPts val="1400"/>
              <a:buFont typeface="Proxima Nova"/>
              <a:buChar char="●"/>
            </a:pPr>
            <a:r>
              <a:rPr lang="en" sz="1400" b="1" i="0" u="none" strike="noStrike" cap="none">
                <a:solidFill>
                  <a:schemeClr val="lt1"/>
                </a:solidFill>
                <a:latin typeface="Proxima Nova"/>
                <a:ea typeface="Proxima Nova"/>
                <a:cs typeface="Proxima Nova"/>
                <a:sym typeface="Proxima Nova"/>
              </a:rPr>
              <a:t>The media called them the Mangrove Nine. </a:t>
            </a:r>
            <a:endParaRPr sz="1400" b="1" i="0" u="none" strike="noStrike" cap="none">
              <a:solidFill>
                <a:schemeClr val="lt1"/>
              </a:solidFill>
              <a:latin typeface="Proxima Nova"/>
              <a:ea typeface="Proxima Nova"/>
              <a:cs typeface="Proxima Nova"/>
              <a:sym typeface="Proxima Nova"/>
            </a:endParaRPr>
          </a:p>
          <a:p>
            <a:pPr marL="457200" marR="0" lvl="0" indent="-317500" algn="l" rtl="0">
              <a:lnSpc>
                <a:spcPct val="100000"/>
              </a:lnSpc>
              <a:spcBef>
                <a:spcPts val="0"/>
              </a:spcBef>
              <a:spcAft>
                <a:spcPts val="0"/>
              </a:spcAft>
              <a:buClr>
                <a:schemeClr val="lt1"/>
              </a:buClr>
              <a:buSzPts val="1400"/>
              <a:buFont typeface="Proxima Nova"/>
              <a:buChar char="●"/>
            </a:pPr>
            <a:r>
              <a:rPr lang="en" sz="1400" b="1" i="0" u="none" strike="noStrike" cap="none">
                <a:solidFill>
                  <a:schemeClr val="lt1"/>
                </a:solidFill>
                <a:latin typeface="Proxima Nova"/>
                <a:ea typeface="Proxima Nova"/>
                <a:cs typeface="Proxima Nova"/>
                <a:sym typeface="Proxima Nova"/>
              </a:rPr>
              <a:t>The nine became local celebrities for taking a monumental stand against police brutality and racism. </a:t>
            </a:r>
            <a:endParaRPr sz="1400" b="1" i="0" u="none" strike="noStrike" cap="none" baseline="30000">
              <a:solidFill>
                <a:schemeClr val="lt1"/>
              </a:solidFill>
              <a:latin typeface="Proxima Nova"/>
              <a:ea typeface="Proxima Nova"/>
              <a:cs typeface="Proxima Nova"/>
              <a:sym typeface="Proxima Nova"/>
            </a:endParaRPr>
          </a:p>
        </p:txBody>
      </p:sp>
      <p:sp>
        <p:nvSpPr>
          <p:cNvPr id="2118" name="Google Shape;2118;p58"/>
          <p:cNvSpPr txBox="1"/>
          <p:nvPr/>
        </p:nvSpPr>
        <p:spPr>
          <a:xfrm>
            <a:off x="4214400" y="1057400"/>
            <a:ext cx="48750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5"/>
              </a:rPr>
              <a:t>https://www.bbc.co.uk/news/extra/jGD9WJrVXf/the-mangrove-nine-black-lives-matter</a:t>
            </a:r>
            <a:r>
              <a:rPr lang="en" sz="1400" b="0" i="0" u="none" strike="noStrike" cap="none">
                <a:solidFill>
                  <a:srgbClr val="000000"/>
                </a:solidFill>
                <a:latin typeface="Arial"/>
                <a:ea typeface="Arial"/>
                <a:cs typeface="Arial"/>
                <a:sym typeface="Arial"/>
              </a:rPr>
              <a:t>  (Read more about the mangrove nine here).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BBC documentary series Small Axe by Steve McQueen - Oscar winning director from Ealing, West London. He produced an episode entitled ‘Mangrove Nine’ which details the events of the trial.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58"/>
          <p:cNvSpPr txBox="1"/>
          <p:nvPr/>
        </p:nvSpPr>
        <p:spPr>
          <a:xfrm>
            <a:off x="4214400" y="0"/>
            <a:ext cx="4929600" cy="1046700"/>
          </a:xfrm>
          <a:prstGeom prst="rect">
            <a:avLst/>
          </a:prstGeom>
          <a:solidFill>
            <a:srgbClr val="0070C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The mangrove nine stood up to police brutality - they won the court case. The judge said racism played a large role in the events. This was a turning point for Black people in the UK. It gave some hope.</a:t>
            </a:r>
            <a:endParaRPr sz="1400" b="1" i="0" u="none" strike="noStrike" cap="none">
              <a:solidFill>
                <a:schemeClr val="lt1"/>
              </a:solidFill>
              <a:latin typeface="Arial"/>
              <a:ea typeface="Arial"/>
              <a:cs typeface="Arial"/>
              <a:sym typeface="Arial"/>
            </a:endParaRPr>
          </a:p>
        </p:txBody>
      </p:sp>
      <p:pic>
        <p:nvPicPr>
          <p:cNvPr id="2120" name="Google Shape;2120;p58"/>
          <p:cNvPicPr preferRelativeResize="0"/>
          <p:nvPr/>
        </p:nvPicPr>
        <p:blipFill rotWithShape="1">
          <a:blip r:embed="rId6">
            <a:alphaModFix/>
          </a:blip>
          <a:srcRect/>
          <a:stretch/>
        </p:blipFill>
        <p:spPr>
          <a:xfrm>
            <a:off x="152400" y="2584325"/>
            <a:ext cx="3595664" cy="2406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59"/>
          <p:cNvSpPr txBox="1">
            <a:spLocks noGrp="1"/>
          </p:cNvSpPr>
          <p:nvPr>
            <p:ph type="title"/>
          </p:nvPr>
        </p:nvSpPr>
        <p:spPr>
          <a:xfrm>
            <a:off x="2156525" y="227700"/>
            <a:ext cx="5076600" cy="7131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b="1">
                <a:solidFill>
                  <a:schemeClr val="lt1"/>
                </a:solidFill>
              </a:rPr>
              <a:t>What is a boycott?</a:t>
            </a:r>
            <a:endParaRPr b="1">
              <a:solidFill>
                <a:schemeClr val="lt1"/>
              </a:solidFill>
            </a:endParaRPr>
          </a:p>
        </p:txBody>
      </p:sp>
      <p:sp>
        <p:nvSpPr>
          <p:cNvPr id="2126" name="Google Shape;2126;p59"/>
          <p:cNvSpPr txBox="1">
            <a:spLocks noGrp="1"/>
          </p:cNvSpPr>
          <p:nvPr>
            <p:ph type="body" idx="1"/>
          </p:nvPr>
        </p:nvSpPr>
        <p:spPr>
          <a:xfrm>
            <a:off x="124175" y="1098900"/>
            <a:ext cx="4693200" cy="34164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142857"/>
              <a:buNone/>
            </a:pPr>
            <a:r>
              <a:rPr lang="en">
                <a:solidFill>
                  <a:schemeClr val="dk1"/>
                </a:solidFill>
              </a:rPr>
              <a:t>A Boycott is when many people agree together to stop paying money to a company, person or country. They do this if they disagree with something that the company, person or country has done.</a:t>
            </a:r>
            <a:endParaRPr>
              <a:solidFill>
                <a:schemeClr val="dk1"/>
              </a:solidFill>
            </a:endParaRPr>
          </a:p>
          <a:p>
            <a:pPr marL="0" lvl="0" indent="0" algn="l" rtl="0">
              <a:lnSpc>
                <a:spcPct val="100000"/>
              </a:lnSpc>
              <a:spcBef>
                <a:spcPts val="1200"/>
              </a:spcBef>
              <a:spcAft>
                <a:spcPts val="0"/>
              </a:spcAft>
              <a:buSzPct val="142857"/>
              <a:buNone/>
            </a:pPr>
            <a:r>
              <a:rPr lang="en">
                <a:solidFill>
                  <a:schemeClr val="dk1"/>
                </a:solidFill>
              </a:rPr>
              <a:t>Although people from the Caribbean had come to help, they were not always made to feel welcome. This was due to racism.Racism is when someone is treated unfairly because of the colour of their skin or their background.</a:t>
            </a:r>
            <a:endParaRPr>
              <a:solidFill>
                <a:schemeClr val="dk1"/>
              </a:solidFill>
            </a:endParaRPr>
          </a:p>
          <a:p>
            <a:pPr marL="0" lvl="0" indent="0" algn="l" rtl="0">
              <a:lnSpc>
                <a:spcPct val="115000"/>
              </a:lnSpc>
              <a:spcBef>
                <a:spcPts val="1200"/>
              </a:spcBef>
              <a:spcAft>
                <a:spcPts val="0"/>
              </a:spcAft>
              <a:buSzPct val="142857"/>
              <a:buNone/>
            </a:pPr>
            <a:r>
              <a:rPr lang="en">
                <a:solidFill>
                  <a:schemeClr val="dk1"/>
                </a:solidFill>
              </a:rPr>
              <a:t>In the city of Bristol, in 1963 the bus company refused to hire people because of their skin colour. This included Asian people who had began to come to England too, </a:t>
            </a:r>
            <a:endParaRPr>
              <a:solidFill>
                <a:schemeClr val="dk1"/>
              </a:solidFill>
            </a:endParaRPr>
          </a:p>
          <a:p>
            <a:pPr marL="0" lvl="0" indent="0" algn="l" rtl="0">
              <a:lnSpc>
                <a:spcPct val="115000"/>
              </a:lnSpc>
              <a:spcBef>
                <a:spcPts val="1200"/>
              </a:spcBef>
              <a:spcAft>
                <a:spcPts val="1200"/>
              </a:spcAft>
              <a:buSzPct val="142857"/>
              <a:buNone/>
            </a:pPr>
            <a:r>
              <a:rPr lang="en">
                <a:solidFill>
                  <a:schemeClr val="dk1"/>
                </a:solidFill>
              </a:rPr>
              <a:t>This was very wrong. Many people were very upset and they decided to come together and stand up to the bus company. They stood up against racism and started a bus boycott.  </a:t>
            </a:r>
            <a:endParaRPr>
              <a:solidFill>
                <a:schemeClr val="dk1"/>
              </a:solidFill>
            </a:endParaRPr>
          </a:p>
        </p:txBody>
      </p:sp>
      <p:pic>
        <p:nvPicPr>
          <p:cNvPr id="2127" name="Google Shape;2127;p59"/>
          <p:cNvPicPr preferRelativeResize="0"/>
          <p:nvPr/>
        </p:nvPicPr>
        <p:blipFill rotWithShape="1">
          <a:blip r:embed="rId3">
            <a:alphaModFix/>
          </a:blip>
          <a:srcRect/>
          <a:stretch/>
        </p:blipFill>
        <p:spPr>
          <a:xfrm>
            <a:off x="4897725" y="1173600"/>
            <a:ext cx="4093876" cy="2456326"/>
          </a:xfrm>
          <a:prstGeom prst="rect">
            <a:avLst/>
          </a:prstGeom>
          <a:noFill/>
          <a:ln>
            <a:noFill/>
          </a:ln>
        </p:spPr>
      </p:pic>
      <p:pic>
        <p:nvPicPr>
          <p:cNvPr id="2128" name="Google Shape;2128;p59"/>
          <p:cNvPicPr preferRelativeResize="0"/>
          <p:nvPr/>
        </p:nvPicPr>
        <p:blipFill rotWithShape="1">
          <a:blip r:embed="rId4">
            <a:alphaModFix/>
          </a:blip>
          <a:srcRect/>
          <a:stretch/>
        </p:blipFill>
        <p:spPr>
          <a:xfrm>
            <a:off x="4817375" y="3161126"/>
            <a:ext cx="2709975" cy="1693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pic>
        <p:nvPicPr>
          <p:cNvPr id="2133" name="Google Shape;2133;p60"/>
          <p:cNvPicPr preferRelativeResize="0"/>
          <p:nvPr/>
        </p:nvPicPr>
        <p:blipFill rotWithShape="1">
          <a:blip r:embed="rId3">
            <a:alphaModFix/>
          </a:blip>
          <a:srcRect/>
          <a:stretch/>
        </p:blipFill>
        <p:spPr>
          <a:xfrm>
            <a:off x="73153" y="2816001"/>
            <a:ext cx="3393225" cy="2122675"/>
          </a:xfrm>
          <a:prstGeom prst="rect">
            <a:avLst/>
          </a:prstGeom>
          <a:noFill/>
          <a:ln>
            <a:noFill/>
          </a:ln>
        </p:spPr>
      </p:pic>
      <p:sp>
        <p:nvSpPr>
          <p:cNvPr id="2134" name="Google Shape;2134;p60"/>
          <p:cNvSpPr txBox="1"/>
          <p:nvPr/>
        </p:nvSpPr>
        <p:spPr>
          <a:xfrm>
            <a:off x="3983600" y="502800"/>
            <a:ext cx="5160300" cy="324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 sz="1700" b="0" i="0" u="none" strike="noStrike" cap="none">
                <a:solidFill>
                  <a:schemeClr val="dk1"/>
                </a:solidFill>
                <a:latin typeface="Arial"/>
                <a:ea typeface="Arial"/>
                <a:cs typeface="Arial"/>
                <a:sym typeface="Arial"/>
              </a:rPr>
              <a:t>Guy Bailey, Roy Hackett and Paul Stephenson organised the successful 1963 Bristol bus boycott, taking a stand against racism in employment. </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700" b="0" i="0" u="none" strike="noStrike" cap="none">
                <a:solidFill>
                  <a:schemeClr val="dk1"/>
                </a:solidFill>
                <a:latin typeface="Arial"/>
                <a:ea typeface="Arial"/>
                <a:cs typeface="Arial"/>
                <a:sym typeface="Arial"/>
              </a:rPr>
              <a:t>Thank you for paving the way to a more equal society!</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pic>
        <p:nvPicPr>
          <p:cNvPr id="2135" name="Google Shape;2135;p60"/>
          <p:cNvPicPr preferRelativeResize="0"/>
          <p:nvPr/>
        </p:nvPicPr>
        <p:blipFill rotWithShape="1">
          <a:blip r:embed="rId4">
            <a:alphaModFix/>
          </a:blip>
          <a:srcRect l="16297" t="12468" r="16525" b="5931"/>
          <a:stretch/>
        </p:blipFill>
        <p:spPr>
          <a:xfrm>
            <a:off x="0" y="0"/>
            <a:ext cx="3672230" cy="2728570"/>
          </a:xfrm>
          <a:prstGeom prst="rect">
            <a:avLst/>
          </a:prstGeom>
          <a:noFill/>
          <a:ln>
            <a:noFill/>
          </a:ln>
        </p:spPr>
      </p:pic>
      <p:sp>
        <p:nvSpPr>
          <p:cNvPr id="2136" name="Google Shape;2136;p60"/>
          <p:cNvSpPr txBox="1"/>
          <p:nvPr/>
        </p:nvSpPr>
        <p:spPr>
          <a:xfrm>
            <a:off x="3913550" y="0"/>
            <a:ext cx="5230500" cy="1015800"/>
          </a:xfrm>
          <a:prstGeom prst="rect">
            <a:avLst/>
          </a:prstGeom>
          <a:solidFill>
            <a:srgbClr val="0070C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The Bristol Bus Boycott in 1963 forced the bus company to end their racist employment rules. </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pic>
        <p:nvPicPr>
          <p:cNvPr id="2141" name="Google Shape;2141;p61" descr="A picture containing text, outdoor, old, person&#10;&#10;Description automatically generated"/>
          <p:cNvPicPr preferRelativeResize="0"/>
          <p:nvPr/>
        </p:nvPicPr>
        <p:blipFill rotWithShape="1">
          <a:blip r:embed="rId3">
            <a:alphaModFix/>
          </a:blip>
          <a:srcRect/>
          <a:stretch/>
        </p:blipFill>
        <p:spPr>
          <a:xfrm>
            <a:off x="3155111" y="1179757"/>
            <a:ext cx="5799107" cy="3732891"/>
          </a:xfrm>
          <a:prstGeom prst="rect">
            <a:avLst/>
          </a:prstGeom>
          <a:noFill/>
          <a:ln>
            <a:noFill/>
          </a:ln>
        </p:spPr>
      </p:pic>
      <p:pic>
        <p:nvPicPr>
          <p:cNvPr id="2142" name="Google Shape;2142;p61" descr="A picture containing text, newspaper&#10;&#10;Description automatically generated"/>
          <p:cNvPicPr preferRelativeResize="0"/>
          <p:nvPr/>
        </p:nvPicPr>
        <p:blipFill rotWithShape="1">
          <a:blip r:embed="rId4">
            <a:alphaModFix/>
          </a:blip>
          <a:srcRect/>
          <a:stretch/>
        </p:blipFill>
        <p:spPr>
          <a:xfrm>
            <a:off x="81952" y="114849"/>
            <a:ext cx="5249174" cy="3738454"/>
          </a:xfrm>
          <a:prstGeom prst="rect">
            <a:avLst/>
          </a:prstGeom>
          <a:noFill/>
          <a:ln>
            <a:noFill/>
          </a:ln>
        </p:spPr>
      </p:pic>
      <p:sp>
        <p:nvSpPr>
          <p:cNvPr id="2143" name="Google Shape;2143;p61"/>
          <p:cNvSpPr txBox="1"/>
          <p:nvPr/>
        </p:nvSpPr>
        <p:spPr>
          <a:xfrm>
            <a:off x="5331125" y="0"/>
            <a:ext cx="3871800" cy="1569900"/>
          </a:xfrm>
          <a:prstGeom prst="rect">
            <a:avLst/>
          </a:prstGeom>
          <a:solidFill>
            <a:srgbClr val="0070C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 sz="1800" b="1" i="0" u="none" strike="noStrike" cap="none">
                <a:solidFill>
                  <a:schemeClr val="lt1"/>
                </a:solidFill>
                <a:latin typeface="Arial"/>
                <a:ea typeface="Arial"/>
                <a:cs typeface="Arial"/>
                <a:sym typeface="Arial"/>
              </a:rPr>
              <a:t>The Bristol Bus Boycott in 1963 helped change the law, so that no one is allowed to decide not to employ someone due to the colour of their skin. </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62"/>
          <p:cNvSpPr txBox="1">
            <a:spLocks noGrp="1"/>
          </p:cNvSpPr>
          <p:nvPr>
            <p:ph type="title"/>
          </p:nvPr>
        </p:nvSpPr>
        <p:spPr>
          <a:xfrm>
            <a:off x="311700" y="445025"/>
            <a:ext cx="8520600" cy="5727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Did the bus boycott end racism in Britain?</a:t>
            </a:r>
            <a:endParaRPr b="1">
              <a:solidFill>
                <a:schemeClr val="lt1"/>
              </a:solidFill>
            </a:endParaRPr>
          </a:p>
        </p:txBody>
      </p:sp>
      <p:sp>
        <p:nvSpPr>
          <p:cNvPr id="2149" name="Google Shape;2149;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dirty="0">
              <a:solidFill>
                <a:schemeClr val="tx1"/>
              </a:solidFill>
            </a:endParaRPr>
          </a:p>
          <a:p>
            <a:pPr marL="457200" lvl="0" indent="-342900" algn="l" rtl="0">
              <a:lnSpc>
                <a:spcPct val="115000"/>
              </a:lnSpc>
              <a:spcBef>
                <a:spcPts val="1200"/>
              </a:spcBef>
              <a:spcAft>
                <a:spcPts val="0"/>
              </a:spcAft>
              <a:buSzPts val="1800"/>
              <a:buAutoNum type="alphaUcParenR"/>
            </a:pPr>
            <a:r>
              <a:rPr lang="en" dirty="0">
                <a:solidFill>
                  <a:schemeClr val="tx1"/>
                </a:solidFill>
              </a:rPr>
              <a:t>Yes</a:t>
            </a:r>
            <a:endParaRPr dirty="0">
              <a:solidFill>
                <a:schemeClr val="tx1"/>
              </a:solidFill>
            </a:endParaRPr>
          </a:p>
          <a:p>
            <a:pPr marL="457200" lvl="0" indent="-342900" algn="l" rtl="0">
              <a:lnSpc>
                <a:spcPct val="115000"/>
              </a:lnSpc>
              <a:spcBef>
                <a:spcPts val="0"/>
              </a:spcBef>
              <a:spcAft>
                <a:spcPts val="0"/>
              </a:spcAft>
              <a:buSzPts val="1800"/>
              <a:buAutoNum type="alphaUcParenR"/>
            </a:pPr>
            <a:r>
              <a:rPr lang="en" dirty="0">
                <a:solidFill>
                  <a:schemeClr val="tx1"/>
                </a:solidFill>
              </a:rPr>
              <a:t>No </a:t>
            </a:r>
            <a:endParaRPr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63"/>
          <p:cNvSpPr txBox="1">
            <a:spLocks noGrp="1"/>
          </p:cNvSpPr>
          <p:nvPr>
            <p:ph type="title"/>
          </p:nvPr>
        </p:nvSpPr>
        <p:spPr>
          <a:xfrm>
            <a:off x="311700" y="445025"/>
            <a:ext cx="8520600" cy="5727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Did the bus boycott end racism in Britain?</a:t>
            </a:r>
            <a:endParaRPr b="1">
              <a:solidFill>
                <a:schemeClr val="lt1"/>
              </a:solidFill>
            </a:endParaRPr>
          </a:p>
        </p:txBody>
      </p:sp>
      <p:sp>
        <p:nvSpPr>
          <p:cNvPr id="2155" name="Google Shape;2155;p63"/>
          <p:cNvSpPr txBox="1">
            <a:spLocks noGrp="1"/>
          </p:cNvSpPr>
          <p:nvPr>
            <p:ph type="body" idx="1"/>
          </p:nvPr>
        </p:nvSpPr>
        <p:spPr>
          <a:xfrm>
            <a:off x="311700" y="1152475"/>
            <a:ext cx="38808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dirty="0">
              <a:solidFill>
                <a:schemeClr val="tx1"/>
              </a:solidFill>
            </a:endParaRPr>
          </a:p>
          <a:p>
            <a:pPr marL="457200" lvl="0" indent="-342900" algn="l" rtl="0">
              <a:lnSpc>
                <a:spcPct val="115000"/>
              </a:lnSpc>
              <a:spcBef>
                <a:spcPts val="1200"/>
              </a:spcBef>
              <a:spcAft>
                <a:spcPts val="0"/>
              </a:spcAft>
              <a:buSzPts val="1800"/>
              <a:buAutoNum type="alphaUcParenR"/>
            </a:pPr>
            <a:r>
              <a:rPr lang="en" dirty="0">
                <a:solidFill>
                  <a:schemeClr val="tx1"/>
                </a:solidFill>
              </a:rPr>
              <a:t>Yes</a:t>
            </a:r>
            <a:endParaRPr dirty="0">
              <a:solidFill>
                <a:schemeClr val="tx1"/>
              </a:solidFill>
            </a:endParaRPr>
          </a:p>
          <a:p>
            <a:pPr marL="457200" lvl="0" indent="0" algn="l" rtl="0">
              <a:lnSpc>
                <a:spcPct val="115000"/>
              </a:lnSpc>
              <a:spcBef>
                <a:spcPts val="1200"/>
              </a:spcBef>
              <a:spcAft>
                <a:spcPts val="0"/>
              </a:spcAft>
              <a:buSzPts val="1800"/>
              <a:buNone/>
            </a:pPr>
            <a:endParaRPr dirty="0">
              <a:solidFill>
                <a:schemeClr val="tx1"/>
              </a:solidFill>
            </a:endParaRPr>
          </a:p>
          <a:p>
            <a:pPr marL="457200" lvl="0" indent="-342900" algn="l" rtl="0">
              <a:lnSpc>
                <a:spcPct val="115000"/>
              </a:lnSpc>
              <a:spcBef>
                <a:spcPts val="1200"/>
              </a:spcBef>
              <a:spcAft>
                <a:spcPts val="0"/>
              </a:spcAft>
              <a:buSzPts val="1800"/>
              <a:buAutoNum type="alphaUcParenR"/>
            </a:pPr>
            <a:r>
              <a:rPr lang="en" dirty="0">
                <a:solidFill>
                  <a:schemeClr val="tx1"/>
                </a:solidFill>
              </a:rPr>
              <a:t>No </a:t>
            </a:r>
            <a:endParaRPr dirty="0">
              <a:solidFill>
                <a:schemeClr val="tx1"/>
              </a:solidFill>
            </a:endParaRPr>
          </a:p>
        </p:txBody>
      </p:sp>
      <p:pic>
        <p:nvPicPr>
          <p:cNvPr id="2156" name="Google Shape;2156;p63"/>
          <p:cNvPicPr preferRelativeResize="0"/>
          <p:nvPr/>
        </p:nvPicPr>
        <p:blipFill rotWithShape="1">
          <a:blip r:embed="rId3">
            <a:alphaModFix/>
          </a:blip>
          <a:srcRect/>
          <a:stretch/>
        </p:blipFill>
        <p:spPr>
          <a:xfrm>
            <a:off x="2570926" y="2349025"/>
            <a:ext cx="889735" cy="872700"/>
          </a:xfrm>
          <a:prstGeom prst="rect">
            <a:avLst/>
          </a:prstGeom>
          <a:noFill/>
          <a:ln>
            <a:noFill/>
          </a:ln>
        </p:spPr>
      </p:pic>
      <p:pic>
        <p:nvPicPr>
          <p:cNvPr id="2157" name="Google Shape;2157;p63"/>
          <p:cNvPicPr preferRelativeResize="0"/>
          <p:nvPr/>
        </p:nvPicPr>
        <p:blipFill rotWithShape="1">
          <a:blip r:embed="rId4">
            <a:alphaModFix/>
          </a:blip>
          <a:srcRect/>
          <a:stretch/>
        </p:blipFill>
        <p:spPr>
          <a:xfrm>
            <a:off x="2570925" y="1476325"/>
            <a:ext cx="889725" cy="802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64"/>
          <p:cNvSpPr txBox="1">
            <a:spLocks noGrp="1"/>
          </p:cNvSpPr>
          <p:nvPr>
            <p:ph type="title"/>
          </p:nvPr>
        </p:nvSpPr>
        <p:spPr>
          <a:xfrm>
            <a:off x="311700" y="445025"/>
            <a:ext cx="8520600" cy="5727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Did the bus boycott end racism in Britain?</a:t>
            </a:r>
            <a:endParaRPr b="1">
              <a:solidFill>
                <a:schemeClr val="lt1"/>
              </a:solidFill>
            </a:endParaRPr>
          </a:p>
        </p:txBody>
      </p:sp>
      <p:sp>
        <p:nvSpPr>
          <p:cNvPr id="2163" name="Google Shape;2163;p64"/>
          <p:cNvSpPr txBox="1">
            <a:spLocks noGrp="1"/>
          </p:cNvSpPr>
          <p:nvPr>
            <p:ph type="body" idx="1"/>
          </p:nvPr>
        </p:nvSpPr>
        <p:spPr>
          <a:xfrm>
            <a:off x="311700" y="1152475"/>
            <a:ext cx="38808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457200" lvl="0" indent="-342900" algn="l" rtl="0">
              <a:lnSpc>
                <a:spcPct val="115000"/>
              </a:lnSpc>
              <a:spcBef>
                <a:spcPts val="1200"/>
              </a:spcBef>
              <a:spcAft>
                <a:spcPts val="0"/>
              </a:spcAft>
              <a:buSzPts val="1800"/>
              <a:buAutoNum type="alphaUcParenR"/>
            </a:pPr>
            <a:r>
              <a:rPr lang="en"/>
              <a:t>Yes</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lphaUcParenR"/>
            </a:pPr>
            <a:r>
              <a:rPr lang="en"/>
              <a:t>No </a:t>
            </a:r>
            <a:endParaRPr/>
          </a:p>
        </p:txBody>
      </p:sp>
      <p:pic>
        <p:nvPicPr>
          <p:cNvPr id="2164" name="Google Shape;2164;p64"/>
          <p:cNvPicPr preferRelativeResize="0"/>
          <p:nvPr/>
        </p:nvPicPr>
        <p:blipFill rotWithShape="1">
          <a:blip r:embed="rId3">
            <a:alphaModFix/>
          </a:blip>
          <a:srcRect/>
          <a:stretch/>
        </p:blipFill>
        <p:spPr>
          <a:xfrm>
            <a:off x="2570933" y="2349025"/>
            <a:ext cx="1043267" cy="1023300"/>
          </a:xfrm>
          <a:prstGeom prst="rect">
            <a:avLst/>
          </a:prstGeom>
          <a:noFill/>
          <a:ln>
            <a:noFill/>
          </a:ln>
        </p:spPr>
      </p:pic>
      <p:pic>
        <p:nvPicPr>
          <p:cNvPr id="2165" name="Google Shape;2165;p64"/>
          <p:cNvPicPr preferRelativeResize="0"/>
          <p:nvPr/>
        </p:nvPicPr>
        <p:blipFill rotWithShape="1">
          <a:blip r:embed="rId4">
            <a:alphaModFix/>
          </a:blip>
          <a:srcRect/>
          <a:stretch/>
        </p:blipFill>
        <p:spPr>
          <a:xfrm>
            <a:off x="2570925" y="1476325"/>
            <a:ext cx="967663" cy="872700"/>
          </a:xfrm>
          <a:prstGeom prst="rect">
            <a:avLst/>
          </a:prstGeom>
          <a:noFill/>
          <a:ln>
            <a:noFill/>
          </a:ln>
        </p:spPr>
      </p:pic>
      <p:sp>
        <p:nvSpPr>
          <p:cNvPr id="2166" name="Google Shape;2166;p64"/>
          <p:cNvSpPr txBox="1"/>
          <p:nvPr/>
        </p:nvSpPr>
        <p:spPr>
          <a:xfrm>
            <a:off x="6308825" y="1500200"/>
            <a:ext cx="2866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64"/>
          <p:cNvSpPr txBox="1"/>
          <p:nvPr/>
        </p:nvSpPr>
        <p:spPr>
          <a:xfrm>
            <a:off x="4313050" y="1299275"/>
            <a:ext cx="4607700" cy="255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Arial"/>
                <a:ea typeface="Arial"/>
                <a:cs typeface="Arial"/>
                <a:sym typeface="Arial"/>
              </a:rPr>
              <a:t>Sadly not. Even though the law was changed to help stop racism in employment, there is still racism in society today. If you experience or witness racism, it is everybody’s responsibility to report it.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sp>
        <p:nvSpPr>
          <p:cNvPr id="2172" name="Google Shape;2172;p65"/>
          <p:cNvSpPr txBox="1">
            <a:spLocks noGrp="1"/>
          </p:cNvSpPr>
          <p:nvPr>
            <p:ph type="title"/>
          </p:nvPr>
        </p:nvSpPr>
        <p:spPr>
          <a:xfrm>
            <a:off x="273300" y="525850"/>
            <a:ext cx="8597400" cy="42039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sz="3200"/>
          </a:p>
          <a:p>
            <a:pPr marL="0" lvl="0" indent="0" algn="ctr" rtl="0">
              <a:lnSpc>
                <a:spcPct val="100000"/>
              </a:lnSpc>
              <a:spcBef>
                <a:spcPts val="0"/>
              </a:spcBef>
              <a:spcAft>
                <a:spcPts val="0"/>
              </a:spcAft>
              <a:buSzPts val="2800"/>
              <a:buNone/>
            </a:pPr>
            <a:endParaRPr sz="3200"/>
          </a:p>
          <a:p>
            <a:pPr marL="0" lvl="0" indent="0" algn="ctr" rtl="0">
              <a:lnSpc>
                <a:spcPct val="100000"/>
              </a:lnSpc>
              <a:spcBef>
                <a:spcPts val="0"/>
              </a:spcBef>
              <a:spcAft>
                <a:spcPts val="0"/>
              </a:spcAft>
              <a:buSzPts val="2800"/>
              <a:buNone/>
            </a:pPr>
            <a:r>
              <a:rPr lang="en" sz="3200"/>
              <a:t>Despite having to stand up against racism, the Windrush generation have contributed to life in Britain….</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39"/>
          <p:cNvSpPr txBox="1">
            <a:spLocks noGrp="1"/>
          </p:cNvSpPr>
          <p:nvPr>
            <p:ph type="title"/>
          </p:nvPr>
        </p:nvSpPr>
        <p:spPr>
          <a:xfrm>
            <a:off x="172775" y="129275"/>
            <a:ext cx="8520600" cy="10233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There are people who come to Britain all the time, so what makes this migration unusual?</a:t>
            </a:r>
            <a:endParaRPr b="1" baseline="30000">
              <a:solidFill>
                <a:schemeClr val="lt1"/>
              </a:solidFill>
            </a:endParaRPr>
          </a:p>
        </p:txBody>
      </p:sp>
      <p:sp>
        <p:nvSpPr>
          <p:cNvPr id="1953" name="Google Shape;1953;p39"/>
          <p:cNvSpPr txBox="1">
            <a:spLocks noGrp="1"/>
          </p:cNvSpPr>
          <p:nvPr>
            <p:ph type="body" idx="1"/>
          </p:nvPr>
        </p:nvSpPr>
        <p:spPr>
          <a:xfrm>
            <a:off x="172775" y="1793425"/>
            <a:ext cx="4617900" cy="161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ct val="83477"/>
              <a:buNone/>
            </a:pPr>
            <a:endParaRPr sz="2000" dirty="0">
              <a:solidFill>
                <a:schemeClr val="tx1"/>
              </a:solidFill>
            </a:endParaRPr>
          </a:p>
          <a:p>
            <a:pPr marL="0" lvl="0" indent="0" algn="l" rtl="0">
              <a:lnSpc>
                <a:spcPct val="115000"/>
              </a:lnSpc>
              <a:spcBef>
                <a:spcPts val="1200"/>
              </a:spcBef>
              <a:spcAft>
                <a:spcPts val="0"/>
              </a:spcAft>
              <a:buSzPct val="83477"/>
              <a:buNone/>
            </a:pPr>
            <a:r>
              <a:rPr lang="en" sz="2000" dirty="0">
                <a:solidFill>
                  <a:schemeClr val="tx1"/>
                </a:solidFill>
              </a:rPr>
              <a:t>B)  The people who came were invited and persuaded to come by the British government. </a:t>
            </a:r>
            <a:endParaRPr sz="2000" dirty="0">
              <a:solidFill>
                <a:schemeClr val="tx1"/>
              </a:solidFill>
            </a:endParaRPr>
          </a:p>
          <a:p>
            <a:pPr marL="0" lvl="0" indent="0" algn="l" rtl="0">
              <a:lnSpc>
                <a:spcPct val="115000"/>
              </a:lnSpc>
              <a:spcBef>
                <a:spcPts val="1200"/>
              </a:spcBef>
              <a:spcAft>
                <a:spcPts val="1200"/>
              </a:spcAft>
              <a:buSzPct val="129032"/>
              <a:buNone/>
            </a:pPr>
            <a:endParaRPr sz="2000" dirty="0">
              <a:solidFill>
                <a:schemeClr val="tx1"/>
              </a:solidFill>
            </a:endParaRPr>
          </a:p>
        </p:txBody>
      </p:sp>
      <p:sp>
        <p:nvSpPr>
          <p:cNvPr id="1954" name="Google Shape;1954;p39"/>
          <p:cNvSpPr txBox="1"/>
          <p:nvPr/>
        </p:nvSpPr>
        <p:spPr>
          <a:xfrm>
            <a:off x="172775" y="1152575"/>
            <a:ext cx="4173096" cy="1000244"/>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2"/>
              </a:buClr>
              <a:buSzPts val="1800"/>
              <a:buFont typeface="Arial"/>
              <a:buAutoNum type="alphaUcParenR"/>
            </a:pPr>
            <a:r>
              <a:rPr lang="en" sz="2000" b="0" i="0" u="none" strike="noStrike" cap="none" dirty="0">
                <a:solidFill>
                  <a:schemeClr val="tx1"/>
                </a:solidFill>
                <a:latin typeface="Arial"/>
                <a:ea typeface="Arial"/>
                <a:cs typeface="Arial"/>
                <a:sym typeface="Arial"/>
              </a:rPr>
              <a:t>They were illegal immigrants</a:t>
            </a:r>
            <a:endParaRPr sz="2000" b="0" i="0" u="none" strike="noStrike" cap="none" dirty="0">
              <a:solidFill>
                <a:schemeClr val="tx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2000" b="0" i="0" u="none" strike="noStrike" cap="none" dirty="0">
              <a:solidFill>
                <a:schemeClr val="tx1"/>
              </a:solidFill>
              <a:latin typeface="Arial"/>
              <a:ea typeface="Arial"/>
              <a:cs typeface="Arial"/>
              <a:sym typeface="Arial"/>
            </a:endParaRPr>
          </a:p>
        </p:txBody>
      </p:sp>
      <p:sp>
        <p:nvSpPr>
          <p:cNvPr id="1955" name="Google Shape;1955;p39"/>
          <p:cNvSpPr txBox="1"/>
          <p:nvPr/>
        </p:nvSpPr>
        <p:spPr>
          <a:xfrm>
            <a:off x="88400" y="3738425"/>
            <a:ext cx="4777800" cy="104641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800"/>
              <a:buFont typeface="Arial"/>
              <a:buNone/>
            </a:pPr>
            <a:r>
              <a:rPr lang="en" sz="2000" b="0" i="0" u="none" strike="noStrike" cap="none" dirty="0">
                <a:solidFill>
                  <a:schemeClr val="tx1"/>
                </a:solidFill>
                <a:latin typeface="Arial"/>
                <a:ea typeface="Arial"/>
                <a:cs typeface="Arial"/>
                <a:sym typeface="Arial"/>
              </a:rPr>
              <a:t>C)   The people from the caribbean were trying to get British citizenship. </a:t>
            </a:r>
            <a:endParaRPr sz="2000" b="0" i="0" u="none" strike="noStrike" cap="none" dirty="0">
              <a:solidFill>
                <a:schemeClr val="tx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66"/>
          <p:cNvSpPr txBox="1">
            <a:spLocks noGrp="1"/>
          </p:cNvSpPr>
          <p:nvPr>
            <p:ph type="title"/>
          </p:nvPr>
        </p:nvSpPr>
        <p:spPr>
          <a:xfrm>
            <a:off x="311700" y="445025"/>
            <a:ext cx="8520600" cy="5727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Qualified nurses came to work in the NHS. </a:t>
            </a:r>
            <a:endParaRPr b="1">
              <a:solidFill>
                <a:schemeClr val="lt1"/>
              </a:solidFill>
            </a:endParaRPr>
          </a:p>
        </p:txBody>
      </p:sp>
      <p:sp>
        <p:nvSpPr>
          <p:cNvPr id="2178" name="Google Shape;2178;p66"/>
          <p:cNvSpPr txBox="1">
            <a:spLocks noGrp="1"/>
          </p:cNvSpPr>
          <p:nvPr>
            <p:ph type="body" idx="1"/>
          </p:nvPr>
        </p:nvSpPr>
        <p:spPr>
          <a:xfrm>
            <a:off x="311700" y="1152475"/>
            <a:ext cx="3924000" cy="12177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112941"/>
              <a:buNone/>
            </a:pPr>
            <a:r>
              <a:rPr lang="en" sz="2550">
                <a:solidFill>
                  <a:schemeClr val="dk1"/>
                </a:solidFill>
                <a:highlight>
                  <a:srgbClr val="FFFFFF"/>
                </a:highlight>
              </a:rPr>
              <a:t>The NHS had just been formed in 1948, but Britain didn’t have enough qualified people to fill the roles. </a:t>
            </a:r>
            <a:endParaRPr sz="2550">
              <a:solidFill>
                <a:schemeClr val="dk1"/>
              </a:solidFill>
              <a:highlight>
                <a:srgbClr val="FFFFFF"/>
              </a:highlight>
            </a:endParaRPr>
          </a:p>
          <a:p>
            <a:pPr marL="0" lvl="0" indent="0" algn="l" rtl="0">
              <a:lnSpc>
                <a:spcPct val="115000"/>
              </a:lnSpc>
              <a:spcBef>
                <a:spcPts val="1200"/>
              </a:spcBef>
              <a:spcAft>
                <a:spcPts val="1200"/>
              </a:spcAft>
              <a:buSzPct val="185806"/>
              <a:buNone/>
            </a:pPr>
            <a:endParaRPr sz="1550">
              <a:solidFill>
                <a:srgbClr val="363636"/>
              </a:solidFill>
              <a:highlight>
                <a:srgbClr val="FFFFFF"/>
              </a:highlight>
            </a:endParaRPr>
          </a:p>
        </p:txBody>
      </p:sp>
      <p:pic>
        <p:nvPicPr>
          <p:cNvPr id="2179" name="Google Shape;2179;p66"/>
          <p:cNvPicPr preferRelativeResize="0"/>
          <p:nvPr/>
        </p:nvPicPr>
        <p:blipFill rotWithShape="1">
          <a:blip r:embed="rId3">
            <a:alphaModFix/>
          </a:blip>
          <a:srcRect/>
          <a:stretch/>
        </p:blipFill>
        <p:spPr>
          <a:xfrm>
            <a:off x="4498413" y="1236650"/>
            <a:ext cx="4333875" cy="3248025"/>
          </a:xfrm>
          <a:prstGeom prst="rect">
            <a:avLst/>
          </a:prstGeom>
          <a:noFill/>
          <a:ln>
            <a:noFill/>
          </a:ln>
        </p:spPr>
      </p:pic>
      <p:pic>
        <p:nvPicPr>
          <p:cNvPr id="2180" name="Google Shape;2180;p66"/>
          <p:cNvPicPr preferRelativeResize="0"/>
          <p:nvPr/>
        </p:nvPicPr>
        <p:blipFill rotWithShape="1">
          <a:blip r:embed="rId4">
            <a:alphaModFix/>
          </a:blip>
          <a:srcRect/>
          <a:stretch/>
        </p:blipFill>
        <p:spPr>
          <a:xfrm>
            <a:off x="417150" y="2504925"/>
            <a:ext cx="3511167" cy="24685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67"/>
          <p:cNvSpPr txBox="1">
            <a:spLocks noGrp="1"/>
          </p:cNvSpPr>
          <p:nvPr>
            <p:ph type="title"/>
          </p:nvPr>
        </p:nvSpPr>
        <p:spPr>
          <a:xfrm>
            <a:off x="311700" y="445025"/>
            <a:ext cx="8520600" cy="5727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Many worked in factories and as builders.  </a:t>
            </a:r>
            <a:endParaRPr b="1">
              <a:solidFill>
                <a:schemeClr val="lt1"/>
              </a:solidFill>
            </a:endParaRPr>
          </a:p>
        </p:txBody>
      </p:sp>
      <p:sp>
        <p:nvSpPr>
          <p:cNvPr id="2186" name="Google Shape;2186;p67"/>
          <p:cNvSpPr txBox="1">
            <a:spLocks noGrp="1"/>
          </p:cNvSpPr>
          <p:nvPr>
            <p:ph type="body" idx="1"/>
          </p:nvPr>
        </p:nvSpPr>
        <p:spPr>
          <a:xfrm>
            <a:off x="311700" y="1152475"/>
            <a:ext cx="3924000" cy="121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sz="1550">
              <a:solidFill>
                <a:srgbClr val="363636"/>
              </a:solidFill>
              <a:highlight>
                <a:srgbClr val="FFFFFF"/>
              </a:highlight>
            </a:endParaRPr>
          </a:p>
          <a:p>
            <a:pPr marL="0" lvl="0" indent="0" algn="l" rtl="0">
              <a:lnSpc>
                <a:spcPct val="115000"/>
              </a:lnSpc>
              <a:spcBef>
                <a:spcPts val="1200"/>
              </a:spcBef>
              <a:spcAft>
                <a:spcPts val="1200"/>
              </a:spcAft>
              <a:buSzPts val="1800"/>
              <a:buNone/>
            </a:pPr>
            <a:endParaRPr sz="1550">
              <a:solidFill>
                <a:srgbClr val="363636"/>
              </a:solidFill>
              <a:highlight>
                <a:srgbClr val="FFFFFF"/>
              </a:highlight>
            </a:endParaRPr>
          </a:p>
        </p:txBody>
      </p:sp>
      <p:pic>
        <p:nvPicPr>
          <p:cNvPr id="2187" name="Google Shape;2187;p67"/>
          <p:cNvPicPr preferRelativeResize="0"/>
          <p:nvPr/>
        </p:nvPicPr>
        <p:blipFill rotWithShape="1">
          <a:blip r:embed="rId3">
            <a:alphaModFix/>
          </a:blip>
          <a:srcRect/>
          <a:stretch/>
        </p:blipFill>
        <p:spPr>
          <a:xfrm>
            <a:off x="183500" y="1274525"/>
            <a:ext cx="4388489" cy="2468525"/>
          </a:xfrm>
          <a:prstGeom prst="rect">
            <a:avLst/>
          </a:prstGeom>
          <a:noFill/>
          <a:ln>
            <a:noFill/>
          </a:ln>
        </p:spPr>
      </p:pic>
      <p:pic>
        <p:nvPicPr>
          <p:cNvPr id="2188" name="Google Shape;2188;p67"/>
          <p:cNvPicPr preferRelativeResize="0"/>
          <p:nvPr/>
        </p:nvPicPr>
        <p:blipFill rotWithShape="1">
          <a:blip r:embed="rId4">
            <a:alphaModFix/>
          </a:blip>
          <a:srcRect/>
          <a:stretch/>
        </p:blipFill>
        <p:spPr>
          <a:xfrm>
            <a:off x="4908302" y="1270037"/>
            <a:ext cx="2238648" cy="2468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68"/>
          <p:cNvSpPr txBox="1">
            <a:spLocks noGrp="1"/>
          </p:cNvSpPr>
          <p:nvPr>
            <p:ph type="title"/>
          </p:nvPr>
        </p:nvSpPr>
        <p:spPr>
          <a:xfrm>
            <a:off x="0" y="0"/>
            <a:ext cx="8520600" cy="5727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And in the transport industry…</a:t>
            </a:r>
            <a:endParaRPr b="1">
              <a:solidFill>
                <a:schemeClr val="lt1"/>
              </a:solidFill>
            </a:endParaRPr>
          </a:p>
        </p:txBody>
      </p:sp>
      <p:sp>
        <p:nvSpPr>
          <p:cNvPr id="2194" name="Google Shape;2194;p68"/>
          <p:cNvSpPr txBox="1">
            <a:spLocks noGrp="1"/>
          </p:cNvSpPr>
          <p:nvPr>
            <p:ph type="body" idx="1"/>
          </p:nvPr>
        </p:nvSpPr>
        <p:spPr>
          <a:xfrm>
            <a:off x="311700" y="1152475"/>
            <a:ext cx="3924000" cy="121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sz="1550">
              <a:solidFill>
                <a:srgbClr val="363636"/>
              </a:solidFill>
              <a:highlight>
                <a:srgbClr val="FFFFFF"/>
              </a:highlight>
            </a:endParaRPr>
          </a:p>
          <a:p>
            <a:pPr marL="0" lvl="0" indent="0" algn="l" rtl="0">
              <a:lnSpc>
                <a:spcPct val="115000"/>
              </a:lnSpc>
              <a:spcBef>
                <a:spcPts val="1200"/>
              </a:spcBef>
              <a:spcAft>
                <a:spcPts val="1200"/>
              </a:spcAft>
              <a:buSzPts val="1800"/>
              <a:buNone/>
            </a:pPr>
            <a:endParaRPr sz="1550">
              <a:solidFill>
                <a:srgbClr val="363636"/>
              </a:solidFill>
              <a:highlight>
                <a:srgbClr val="FFFFFF"/>
              </a:highlight>
            </a:endParaRPr>
          </a:p>
        </p:txBody>
      </p:sp>
      <p:pic>
        <p:nvPicPr>
          <p:cNvPr id="2195" name="Google Shape;2195;p68"/>
          <p:cNvPicPr preferRelativeResize="0"/>
          <p:nvPr/>
        </p:nvPicPr>
        <p:blipFill rotWithShape="1">
          <a:blip r:embed="rId3">
            <a:alphaModFix/>
          </a:blip>
          <a:srcRect/>
          <a:stretch/>
        </p:blipFill>
        <p:spPr>
          <a:xfrm>
            <a:off x="6146890" y="3141327"/>
            <a:ext cx="2852900" cy="2243975"/>
          </a:xfrm>
          <a:prstGeom prst="rect">
            <a:avLst/>
          </a:prstGeom>
          <a:noFill/>
          <a:ln>
            <a:noFill/>
          </a:ln>
        </p:spPr>
      </p:pic>
      <p:pic>
        <p:nvPicPr>
          <p:cNvPr id="2196" name="Google Shape;2196;p68"/>
          <p:cNvPicPr preferRelativeResize="0"/>
          <p:nvPr/>
        </p:nvPicPr>
        <p:blipFill rotWithShape="1">
          <a:blip r:embed="rId4">
            <a:alphaModFix/>
          </a:blip>
          <a:srcRect/>
          <a:stretch/>
        </p:blipFill>
        <p:spPr>
          <a:xfrm>
            <a:off x="6002675" y="0"/>
            <a:ext cx="3141326" cy="3141326"/>
          </a:xfrm>
          <a:prstGeom prst="rect">
            <a:avLst/>
          </a:prstGeom>
          <a:noFill/>
          <a:ln>
            <a:noFill/>
          </a:ln>
        </p:spPr>
      </p:pic>
      <p:pic>
        <p:nvPicPr>
          <p:cNvPr id="2197" name="Google Shape;2197;p68"/>
          <p:cNvPicPr preferRelativeResize="0"/>
          <p:nvPr/>
        </p:nvPicPr>
        <p:blipFill rotWithShape="1">
          <a:blip r:embed="rId5">
            <a:alphaModFix/>
          </a:blip>
          <a:srcRect/>
          <a:stretch/>
        </p:blipFill>
        <p:spPr>
          <a:xfrm>
            <a:off x="311700" y="884952"/>
            <a:ext cx="5802900" cy="31060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69"/>
          <p:cNvSpPr txBox="1">
            <a:spLocks noGrp="1"/>
          </p:cNvSpPr>
          <p:nvPr>
            <p:ph type="title"/>
          </p:nvPr>
        </p:nvSpPr>
        <p:spPr>
          <a:xfrm>
            <a:off x="76750" y="79425"/>
            <a:ext cx="6024900" cy="615600"/>
          </a:xfrm>
          <a:prstGeom prst="rect">
            <a:avLst/>
          </a:prstGeom>
          <a:solidFill>
            <a:schemeClr val="accent1"/>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b="1">
                <a:solidFill>
                  <a:schemeClr val="lt1"/>
                </a:solidFill>
              </a:rPr>
              <a:t>Contributions to sport. </a:t>
            </a:r>
            <a:endParaRPr b="1">
              <a:solidFill>
                <a:schemeClr val="lt1"/>
              </a:solidFill>
            </a:endParaRPr>
          </a:p>
        </p:txBody>
      </p:sp>
      <p:pic>
        <p:nvPicPr>
          <p:cNvPr id="2203" name="Google Shape;2203;p69"/>
          <p:cNvPicPr preferRelativeResize="0"/>
          <p:nvPr/>
        </p:nvPicPr>
        <p:blipFill rotWithShape="1">
          <a:blip r:embed="rId3">
            <a:alphaModFix/>
          </a:blip>
          <a:srcRect/>
          <a:stretch/>
        </p:blipFill>
        <p:spPr>
          <a:xfrm>
            <a:off x="2030047" y="835009"/>
            <a:ext cx="3297628" cy="1854916"/>
          </a:xfrm>
          <a:prstGeom prst="rect">
            <a:avLst/>
          </a:prstGeom>
          <a:noFill/>
          <a:ln>
            <a:noFill/>
          </a:ln>
        </p:spPr>
      </p:pic>
      <p:sp>
        <p:nvSpPr>
          <p:cNvPr id="2204" name="Google Shape;2204;p69"/>
          <p:cNvSpPr txBox="1"/>
          <p:nvPr/>
        </p:nvSpPr>
        <p:spPr>
          <a:xfrm>
            <a:off x="2019875" y="2829909"/>
            <a:ext cx="3307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Tokyo 2020 Olympics - Bronze medal relay team. </a:t>
            </a:r>
            <a:endParaRPr sz="1400" b="0" i="0" u="none" strike="noStrike" cap="none" dirty="0">
              <a:solidFill>
                <a:srgbClr val="000000"/>
              </a:solidFill>
              <a:latin typeface="Arial"/>
              <a:ea typeface="Arial"/>
              <a:cs typeface="Arial"/>
              <a:sym typeface="Arial"/>
            </a:endParaRPr>
          </a:p>
        </p:txBody>
      </p:sp>
      <p:pic>
        <p:nvPicPr>
          <p:cNvPr id="2205" name="Google Shape;2205;p69"/>
          <p:cNvPicPr preferRelativeResize="0"/>
          <p:nvPr/>
        </p:nvPicPr>
        <p:blipFill rotWithShape="1">
          <a:blip r:embed="rId4">
            <a:alphaModFix/>
          </a:blip>
          <a:srcRect/>
          <a:stretch/>
        </p:blipFill>
        <p:spPr>
          <a:xfrm>
            <a:off x="6189000" y="0"/>
            <a:ext cx="2955000" cy="1477500"/>
          </a:xfrm>
          <a:prstGeom prst="rect">
            <a:avLst/>
          </a:prstGeom>
          <a:noFill/>
          <a:ln>
            <a:noFill/>
          </a:ln>
        </p:spPr>
      </p:pic>
      <p:sp>
        <p:nvSpPr>
          <p:cNvPr id="2206" name="Google Shape;2206;p69"/>
          <p:cNvSpPr txBox="1"/>
          <p:nvPr/>
        </p:nvSpPr>
        <p:spPr>
          <a:xfrm>
            <a:off x="6227675" y="1601050"/>
            <a:ext cx="2836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5 Oct 2019 men and womans’s relays teams win silver. </a:t>
            </a:r>
            <a:endParaRPr sz="1400" b="0" i="0" u="none" strike="noStrike" cap="none" dirty="0">
              <a:solidFill>
                <a:srgbClr val="000000"/>
              </a:solidFill>
              <a:latin typeface="Arial"/>
              <a:ea typeface="Arial"/>
              <a:cs typeface="Arial"/>
              <a:sym typeface="Arial"/>
            </a:endParaRPr>
          </a:p>
        </p:txBody>
      </p:sp>
      <p:pic>
        <p:nvPicPr>
          <p:cNvPr id="2207" name="Google Shape;2207;p69"/>
          <p:cNvPicPr preferRelativeResize="0"/>
          <p:nvPr/>
        </p:nvPicPr>
        <p:blipFill rotWithShape="1">
          <a:blip r:embed="rId5">
            <a:alphaModFix/>
          </a:blip>
          <a:srcRect b="13419"/>
          <a:stretch/>
        </p:blipFill>
        <p:spPr>
          <a:xfrm>
            <a:off x="153619" y="858179"/>
            <a:ext cx="1644950" cy="2615325"/>
          </a:xfrm>
          <a:prstGeom prst="rect">
            <a:avLst/>
          </a:prstGeom>
          <a:noFill/>
          <a:ln>
            <a:noFill/>
          </a:ln>
        </p:spPr>
      </p:pic>
      <p:sp>
        <p:nvSpPr>
          <p:cNvPr id="2208" name="Google Shape;2208;p69"/>
          <p:cNvSpPr txBox="1"/>
          <p:nvPr/>
        </p:nvSpPr>
        <p:spPr>
          <a:xfrm>
            <a:off x="76750" y="3502207"/>
            <a:ext cx="1841828"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Denise Lewis - athlete and presenter.   </a:t>
            </a:r>
            <a:endParaRPr sz="1400" b="0" i="0" u="none" strike="noStrike" cap="none" dirty="0">
              <a:solidFill>
                <a:srgbClr val="000000"/>
              </a:solidFill>
              <a:latin typeface="Arial"/>
              <a:ea typeface="Arial"/>
              <a:cs typeface="Arial"/>
              <a:sym typeface="Arial"/>
            </a:endParaRPr>
          </a:p>
        </p:txBody>
      </p:sp>
      <p:pic>
        <p:nvPicPr>
          <p:cNvPr id="2209" name="Google Shape;2209;p69"/>
          <p:cNvPicPr preferRelativeResize="0"/>
          <p:nvPr/>
        </p:nvPicPr>
        <p:blipFill rotWithShape="1">
          <a:blip r:embed="rId6">
            <a:alphaModFix/>
          </a:blip>
          <a:srcRect/>
          <a:stretch/>
        </p:blipFill>
        <p:spPr>
          <a:xfrm>
            <a:off x="5423900" y="2340200"/>
            <a:ext cx="3640274" cy="22751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Google Shape;2214;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215" name="Google Shape;2215;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en" sz="2300" b="1">
                <a:solidFill>
                  <a:schemeClr val="dk1"/>
                </a:solidFill>
              </a:rPr>
              <a:t>And some individuals who have achieved success include…</a:t>
            </a:r>
            <a:endParaRPr sz="2300" b="1">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71"/>
          <p:cNvSpPr txBox="1">
            <a:spLocks noGrp="1"/>
          </p:cNvSpPr>
          <p:nvPr>
            <p:ph type="title"/>
          </p:nvPr>
        </p:nvSpPr>
        <p:spPr>
          <a:xfrm>
            <a:off x="0" y="27200"/>
            <a:ext cx="4675826" cy="1099401"/>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dirty="0">
                <a:solidFill>
                  <a:srgbClr val="C8F6F0"/>
                </a:solidFill>
              </a:rPr>
              <a:t>Malorie Blackman - Author and children’s Laureate, 2013</a:t>
            </a:r>
            <a:endParaRPr b="1" dirty="0">
              <a:solidFill>
                <a:srgbClr val="C8F6F0"/>
              </a:solidFill>
            </a:endParaRPr>
          </a:p>
        </p:txBody>
      </p:sp>
      <p:sp>
        <p:nvSpPr>
          <p:cNvPr id="2221" name="Google Shape;2221;p71"/>
          <p:cNvSpPr txBox="1">
            <a:spLocks noGrp="1"/>
          </p:cNvSpPr>
          <p:nvPr>
            <p:ph type="body" idx="1"/>
          </p:nvPr>
        </p:nvSpPr>
        <p:spPr>
          <a:xfrm>
            <a:off x="42945" y="1310900"/>
            <a:ext cx="4999561" cy="150515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1200"/>
              </a:spcAft>
              <a:buSzPts val="1800"/>
              <a:buNone/>
            </a:pPr>
            <a:r>
              <a:rPr lang="en" sz="1500" dirty="0">
                <a:solidFill>
                  <a:srgbClr val="202124"/>
                </a:solidFill>
                <a:highlight>
                  <a:srgbClr val="FFFFFF"/>
                </a:highlight>
              </a:rPr>
              <a:t>Malorie Blackman was born in Clapham, London, and grew up in Bromley, one of five siblings. Her parents were both from Barbados and had come to Britain as part of the "Windrush generation". Her father was a bus driver and her mother worked in a factory.</a:t>
            </a:r>
            <a:endParaRPr dirty="0"/>
          </a:p>
        </p:txBody>
      </p:sp>
      <p:pic>
        <p:nvPicPr>
          <p:cNvPr id="2222" name="Google Shape;2222;p71"/>
          <p:cNvPicPr preferRelativeResize="0"/>
          <p:nvPr/>
        </p:nvPicPr>
        <p:blipFill rotWithShape="1">
          <a:blip r:embed="rId3">
            <a:alphaModFix/>
          </a:blip>
          <a:srcRect/>
          <a:stretch/>
        </p:blipFill>
        <p:spPr>
          <a:xfrm>
            <a:off x="4847538" y="27200"/>
            <a:ext cx="1582025" cy="2356206"/>
          </a:xfrm>
          <a:prstGeom prst="rect">
            <a:avLst/>
          </a:prstGeom>
          <a:noFill/>
          <a:ln>
            <a:noFill/>
          </a:ln>
        </p:spPr>
      </p:pic>
      <p:pic>
        <p:nvPicPr>
          <p:cNvPr id="2223" name="Google Shape;2223;p71"/>
          <p:cNvPicPr preferRelativeResize="0"/>
          <p:nvPr/>
        </p:nvPicPr>
        <p:blipFill rotWithShape="1">
          <a:blip r:embed="rId4">
            <a:alphaModFix/>
          </a:blip>
          <a:srcRect/>
          <a:stretch/>
        </p:blipFill>
        <p:spPr>
          <a:xfrm>
            <a:off x="1152000" y="2739250"/>
            <a:ext cx="743650" cy="1142187"/>
          </a:xfrm>
          <a:prstGeom prst="rect">
            <a:avLst/>
          </a:prstGeom>
          <a:noFill/>
          <a:ln>
            <a:noFill/>
          </a:ln>
        </p:spPr>
      </p:pic>
      <p:pic>
        <p:nvPicPr>
          <p:cNvPr id="2224" name="Google Shape;2224;p71"/>
          <p:cNvPicPr preferRelativeResize="0"/>
          <p:nvPr/>
        </p:nvPicPr>
        <p:blipFill rotWithShape="1">
          <a:blip r:embed="rId5">
            <a:alphaModFix/>
          </a:blip>
          <a:srcRect/>
          <a:stretch/>
        </p:blipFill>
        <p:spPr>
          <a:xfrm>
            <a:off x="302906" y="2732213"/>
            <a:ext cx="743650" cy="1149224"/>
          </a:xfrm>
          <a:prstGeom prst="rect">
            <a:avLst/>
          </a:prstGeom>
          <a:noFill/>
          <a:ln>
            <a:noFill/>
          </a:ln>
        </p:spPr>
      </p:pic>
      <p:pic>
        <p:nvPicPr>
          <p:cNvPr id="2225" name="Google Shape;2225;p71"/>
          <p:cNvPicPr preferRelativeResize="0"/>
          <p:nvPr/>
        </p:nvPicPr>
        <p:blipFill rotWithShape="1">
          <a:blip r:embed="rId6">
            <a:alphaModFix/>
          </a:blip>
          <a:srcRect/>
          <a:stretch/>
        </p:blipFill>
        <p:spPr>
          <a:xfrm>
            <a:off x="2001094" y="2571750"/>
            <a:ext cx="2287100" cy="2287100"/>
          </a:xfrm>
          <a:prstGeom prst="rect">
            <a:avLst/>
          </a:prstGeom>
          <a:noFill/>
          <a:ln>
            <a:noFill/>
          </a:ln>
        </p:spPr>
      </p:pic>
      <p:pic>
        <p:nvPicPr>
          <p:cNvPr id="2226" name="Google Shape;2226;p71"/>
          <p:cNvPicPr preferRelativeResize="0"/>
          <p:nvPr/>
        </p:nvPicPr>
        <p:blipFill rotWithShape="1">
          <a:blip r:embed="rId7">
            <a:alphaModFix/>
          </a:blip>
          <a:srcRect/>
          <a:stretch/>
        </p:blipFill>
        <p:spPr>
          <a:xfrm>
            <a:off x="4316035" y="2423000"/>
            <a:ext cx="1743075" cy="2619375"/>
          </a:xfrm>
          <a:prstGeom prst="rect">
            <a:avLst/>
          </a:prstGeom>
          <a:noFill/>
          <a:ln>
            <a:noFill/>
          </a:ln>
        </p:spPr>
      </p:pic>
      <p:pic>
        <p:nvPicPr>
          <p:cNvPr id="2227" name="Google Shape;2227;p71"/>
          <p:cNvPicPr preferRelativeResize="0"/>
          <p:nvPr/>
        </p:nvPicPr>
        <p:blipFill rotWithShape="1">
          <a:blip r:embed="rId8">
            <a:alphaModFix/>
          </a:blip>
          <a:srcRect/>
          <a:stretch/>
        </p:blipFill>
        <p:spPr>
          <a:xfrm>
            <a:off x="302906" y="3906475"/>
            <a:ext cx="743650" cy="1135900"/>
          </a:xfrm>
          <a:prstGeom prst="rect">
            <a:avLst/>
          </a:prstGeom>
          <a:noFill/>
          <a:ln>
            <a:noFill/>
          </a:ln>
        </p:spPr>
      </p:pic>
      <p:sp>
        <p:nvSpPr>
          <p:cNvPr id="2228" name="Google Shape;2228;p71"/>
          <p:cNvSpPr txBox="1"/>
          <p:nvPr/>
        </p:nvSpPr>
        <p:spPr>
          <a:xfrm>
            <a:off x="7021875" y="113450"/>
            <a:ext cx="1979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71"/>
          <p:cNvSpPr txBox="1"/>
          <p:nvPr/>
        </p:nvSpPr>
        <p:spPr>
          <a:xfrm>
            <a:off x="6391550" y="2472845"/>
            <a:ext cx="2609425" cy="2215961"/>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 sz="1650" b="1" i="0" u="none" strike="noStrike" cap="none" dirty="0">
                <a:solidFill>
                  <a:schemeClr val="lt1"/>
                </a:solidFill>
                <a:latin typeface="Georgia"/>
                <a:ea typeface="Georgia"/>
                <a:cs typeface="Georgia"/>
                <a:sym typeface="Georgia"/>
              </a:rPr>
              <a:t>Malorie Blackman has written over  60 books, was appointed Children’s Laureate – in June 2013, and was named the most influential person in Britain. </a:t>
            </a:r>
            <a:endParaRPr sz="1900" b="0" i="0" u="none" strike="noStrike" cap="none" dirty="0">
              <a:solidFill>
                <a:schemeClr val="lt1"/>
              </a:solidFill>
              <a:latin typeface="Arial"/>
              <a:ea typeface="Arial"/>
              <a:cs typeface="Arial"/>
              <a:sym typeface="Arial"/>
            </a:endParaRPr>
          </a:p>
        </p:txBody>
      </p:sp>
      <p:pic>
        <p:nvPicPr>
          <p:cNvPr id="2230" name="Google Shape;2230;p71"/>
          <p:cNvPicPr preferRelativeResize="0"/>
          <p:nvPr/>
        </p:nvPicPr>
        <p:blipFill rotWithShape="1">
          <a:blip r:embed="rId9">
            <a:alphaModFix/>
          </a:blip>
          <a:srcRect/>
          <a:stretch/>
        </p:blipFill>
        <p:spPr>
          <a:xfrm>
            <a:off x="6391550" y="1"/>
            <a:ext cx="2752450" cy="15626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Google Shape;2235;p72"/>
          <p:cNvSpPr txBox="1">
            <a:spLocks noGrp="1"/>
          </p:cNvSpPr>
          <p:nvPr>
            <p:ph type="title"/>
          </p:nvPr>
        </p:nvSpPr>
        <p:spPr>
          <a:xfrm>
            <a:off x="210550" y="243325"/>
            <a:ext cx="8520600" cy="13629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Samantha Tross - Orthopaedic surgeon and winner of the Clinical Excellence Award for her service to the NHS.    </a:t>
            </a:r>
            <a:endParaRPr b="1">
              <a:solidFill>
                <a:schemeClr val="lt1"/>
              </a:solidFill>
            </a:endParaRPr>
          </a:p>
        </p:txBody>
      </p:sp>
      <p:sp>
        <p:nvSpPr>
          <p:cNvPr id="2236" name="Google Shape;2236;p72"/>
          <p:cNvSpPr txBox="1">
            <a:spLocks noGrp="1"/>
          </p:cNvSpPr>
          <p:nvPr>
            <p:ph type="body" idx="1"/>
          </p:nvPr>
        </p:nvSpPr>
        <p:spPr>
          <a:xfrm>
            <a:off x="311700" y="1606325"/>
            <a:ext cx="46845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highlight>
                  <a:schemeClr val="lt1"/>
                </a:highlight>
              </a:rPr>
              <a:t>In </a:t>
            </a:r>
            <a:r>
              <a:rPr lang="en" sz="1600">
                <a:solidFill>
                  <a:schemeClr val="dk1"/>
                </a:solidFill>
                <a:highlight>
                  <a:srgbClr val="FFFFFF"/>
                </a:highlight>
              </a:rPr>
              <a:t>2018, Samantha Tross was the first woman in Europe to perform robotic hip surgery. Dr Tross is currently the Lead Orthopaedic Surgeon at Ealing Hospital. She has also been named in Tatlers 100 most Influential doctors in the UK in 2013.</a:t>
            </a:r>
            <a:endParaRPr sz="1600">
              <a:solidFill>
                <a:schemeClr val="dk1"/>
              </a:solidFill>
            </a:endParaRPr>
          </a:p>
          <a:p>
            <a:pPr marL="0" lvl="0" indent="0" algn="l" rtl="0">
              <a:lnSpc>
                <a:spcPct val="115000"/>
              </a:lnSpc>
              <a:spcBef>
                <a:spcPts val="1200"/>
              </a:spcBef>
              <a:spcAft>
                <a:spcPts val="0"/>
              </a:spcAft>
              <a:buSzPts val="1800"/>
              <a:buNone/>
            </a:pPr>
            <a:r>
              <a:rPr lang="en" sz="1600" b="1">
                <a:solidFill>
                  <a:schemeClr val="dk1"/>
                </a:solidFill>
                <a:highlight>
                  <a:srgbClr val="FFFFFF"/>
                </a:highlight>
              </a:rPr>
              <a:t>Samantha Tross, </a:t>
            </a:r>
            <a:r>
              <a:rPr lang="en" sz="1600">
                <a:solidFill>
                  <a:schemeClr val="dk1"/>
                </a:solidFill>
                <a:highlight>
                  <a:srgbClr val="FFFFFF"/>
                </a:highlight>
              </a:rPr>
              <a:t>a Guyana-born (African Caribbean) </a:t>
            </a:r>
            <a:r>
              <a:rPr lang="en" sz="1600">
                <a:solidFill>
                  <a:schemeClr val="hlink"/>
                </a:solidFill>
                <a:highlight>
                  <a:srgbClr val="FFFFFF"/>
                </a:highlight>
                <a:uFill>
                  <a:noFill/>
                </a:uFill>
                <a:hlinkClick r:id="rId3"/>
              </a:rPr>
              <a:t>consultant surgeon</a:t>
            </a:r>
            <a:r>
              <a:rPr lang="en" sz="1600">
                <a:solidFill>
                  <a:schemeClr val="dk1"/>
                </a:solidFill>
                <a:highlight>
                  <a:srgbClr val="FFFFFF"/>
                </a:highlight>
              </a:rPr>
              <a:t> who </a:t>
            </a:r>
            <a:r>
              <a:rPr lang="en" sz="1600">
                <a:solidFill>
                  <a:schemeClr val="dk1"/>
                </a:solidFill>
              </a:rPr>
              <a:t>shares her knowledge and skills by mentoring others in the field of medicine and also teaches internationally, including in London and Nigeria. </a:t>
            </a:r>
            <a:endParaRPr sz="1600">
              <a:solidFill>
                <a:schemeClr val="dk1"/>
              </a:solidFill>
            </a:endParaRPr>
          </a:p>
          <a:p>
            <a:pPr marL="0" lvl="0" indent="0" algn="l" rtl="0">
              <a:lnSpc>
                <a:spcPct val="115000"/>
              </a:lnSpc>
              <a:spcBef>
                <a:spcPts val="1200"/>
              </a:spcBef>
              <a:spcAft>
                <a:spcPts val="1200"/>
              </a:spcAft>
              <a:buSzPts val="1800"/>
              <a:buNone/>
            </a:pPr>
            <a:endParaRPr sz="1600">
              <a:solidFill>
                <a:schemeClr val="dk1"/>
              </a:solidFill>
            </a:endParaRPr>
          </a:p>
        </p:txBody>
      </p:sp>
      <p:pic>
        <p:nvPicPr>
          <p:cNvPr id="2237" name="Google Shape;2237;p72"/>
          <p:cNvPicPr preferRelativeResize="0"/>
          <p:nvPr/>
        </p:nvPicPr>
        <p:blipFill rotWithShape="1">
          <a:blip r:embed="rId4">
            <a:alphaModFix/>
          </a:blip>
          <a:srcRect/>
          <a:stretch/>
        </p:blipFill>
        <p:spPr>
          <a:xfrm>
            <a:off x="5442975" y="1606325"/>
            <a:ext cx="3288175" cy="3288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41"/>
        <p:cNvGrpSpPr/>
        <p:nvPr/>
      </p:nvGrpSpPr>
      <p:grpSpPr>
        <a:xfrm>
          <a:off x="0" y="0"/>
          <a:ext cx="0" cy="0"/>
          <a:chOff x="0" y="0"/>
          <a:chExt cx="0" cy="0"/>
        </a:xfrm>
      </p:grpSpPr>
      <p:sp>
        <p:nvSpPr>
          <p:cNvPr id="2242" name="Google Shape;2242;p73"/>
          <p:cNvSpPr txBox="1">
            <a:spLocks noGrp="1"/>
          </p:cNvSpPr>
          <p:nvPr>
            <p:ph type="title"/>
          </p:nvPr>
        </p:nvSpPr>
        <p:spPr>
          <a:xfrm>
            <a:off x="0" y="0"/>
            <a:ext cx="9144000" cy="882600"/>
          </a:xfrm>
          <a:prstGeom prst="rect">
            <a:avLst/>
          </a:prstGeom>
          <a:solidFill>
            <a:schemeClr val="accent1"/>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2600" b="1">
                <a:solidFill>
                  <a:schemeClr val="lt1"/>
                </a:solidFill>
              </a:rPr>
              <a:t>Jonathan Chase - never gave up at science. </a:t>
            </a:r>
            <a:endParaRPr sz="2600" b="1">
              <a:solidFill>
                <a:schemeClr val="lt1"/>
              </a:solidFill>
            </a:endParaRPr>
          </a:p>
        </p:txBody>
      </p:sp>
      <p:sp>
        <p:nvSpPr>
          <p:cNvPr id="2243" name="Google Shape;2243;p73"/>
          <p:cNvSpPr txBox="1">
            <a:spLocks noGrp="1"/>
          </p:cNvSpPr>
          <p:nvPr>
            <p:ph type="body" idx="1"/>
          </p:nvPr>
        </p:nvSpPr>
        <p:spPr>
          <a:xfrm>
            <a:off x="0" y="882600"/>
            <a:ext cx="6568200" cy="426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88"/>
              <a:buNone/>
            </a:pPr>
            <a:r>
              <a:rPr lang="en" sz="1500" dirty="0">
                <a:solidFill>
                  <a:schemeClr val="dk1"/>
                </a:solidFill>
              </a:rPr>
              <a:t>Jonathan’s parents arrived during the Windrush from Barbados. Chase attended Twyford High school in Acton, London. He took A levels in physics, pure maths and computer science and went to university to study </a:t>
            </a:r>
            <a:r>
              <a:rPr lang="en" sz="1500" dirty="0">
                <a:solidFill>
                  <a:schemeClr val="dk1"/>
                </a:solidFill>
                <a:highlight>
                  <a:srgbClr val="00FF00"/>
                </a:highlight>
                <a:latin typeface="Comic Sans MS"/>
                <a:ea typeface="Comic Sans MS"/>
                <a:cs typeface="Comic Sans MS"/>
                <a:sym typeface="Comic Sans MS"/>
              </a:rPr>
              <a:t>aerospace engineering.</a:t>
            </a:r>
            <a:r>
              <a:rPr lang="en" sz="1500" dirty="0">
                <a:solidFill>
                  <a:schemeClr val="dk1"/>
                </a:solidFill>
              </a:rPr>
              <a:t> </a:t>
            </a:r>
            <a:r>
              <a:rPr lang="en" sz="1500" dirty="0">
                <a:solidFill>
                  <a:schemeClr val="dk1"/>
                </a:solidFill>
                <a:highlight>
                  <a:srgbClr val="FFFF00"/>
                </a:highlight>
              </a:rPr>
              <a:t>He was unhappy with his degree grade, and decided to take a second degree in science, and achieved a upper second class honours.</a:t>
            </a:r>
            <a:r>
              <a:rPr lang="en" sz="1500" dirty="0">
                <a:solidFill>
                  <a:schemeClr val="dk1"/>
                </a:solidFill>
              </a:rPr>
              <a:t> </a:t>
            </a:r>
            <a:endParaRPr sz="1500" dirty="0">
              <a:solidFill>
                <a:schemeClr val="dk1"/>
              </a:solidFill>
            </a:endParaRPr>
          </a:p>
          <a:p>
            <a:pPr marL="0" lvl="0" indent="0" algn="l" rtl="0">
              <a:lnSpc>
                <a:spcPct val="115000"/>
              </a:lnSpc>
              <a:spcBef>
                <a:spcPts val="1200"/>
              </a:spcBef>
              <a:spcAft>
                <a:spcPts val="0"/>
              </a:spcAft>
              <a:buSzPts val="688"/>
              <a:buNone/>
            </a:pPr>
            <a:r>
              <a:rPr lang="en" sz="1500" dirty="0">
                <a:solidFill>
                  <a:schemeClr val="dk1"/>
                </a:solidFill>
              </a:rPr>
              <a:t>Proud of his achievement, he continued to challenge himself and did a Masters degree in communicating science and </a:t>
            </a:r>
            <a:r>
              <a:rPr lang="en" sz="1500" dirty="0">
                <a:solidFill>
                  <a:schemeClr val="dk1"/>
                </a:solidFill>
                <a:highlight>
                  <a:srgbClr val="FFFF00"/>
                </a:highlight>
              </a:rPr>
              <a:t>achieved distinctions! </a:t>
            </a:r>
            <a:r>
              <a:rPr lang="en" sz="1500" dirty="0">
                <a:solidFill>
                  <a:schemeClr val="dk1"/>
                </a:solidFill>
              </a:rPr>
              <a:t>He became an associate </a:t>
            </a:r>
            <a:r>
              <a:rPr lang="en" sz="1500" dirty="0">
                <a:solidFill>
                  <a:schemeClr val="dk1"/>
                </a:solidFill>
                <a:highlight>
                  <a:srgbClr val="FFFF00"/>
                </a:highlight>
              </a:rPr>
              <a:t>lecturer</a:t>
            </a:r>
            <a:r>
              <a:rPr lang="en" sz="1500" dirty="0">
                <a:solidFill>
                  <a:schemeClr val="dk1"/>
                </a:solidFill>
              </a:rPr>
              <a:t> at the university for some time.  </a:t>
            </a:r>
            <a:endParaRPr sz="1500" dirty="0">
              <a:solidFill>
                <a:schemeClr val="dk1"/>
              </a:solidFill>
            </a:endParaRPr>
          </a:p>
          <a:p>
            <a:pPr marL="0" lvl="0" indent="0" algn="l" rtl="0">
              <a:lnSpc>
                <a:spcPct val="115000"/>
              </a:lnSpc>
              <a:spcBef>
                <a:spcPts val="1200"/>
              </a:spcBef>
              <a:spcAft>
                <a:spcPts val="0"/>
              </a:spcAft>
              <a:buSzPts val="688"/>
              <a:buNone/>
            </a:pPr>
            <a:r>
              <a:rPr lang="en" sz="1500" dirty="0">
                <a:solidFill>
                  <a:schemeClr val="dk1"/>
                </a:solidFill>
              </a:rPr>
              <a:t>Chase combined his love for hip hop music, science and maths to write hip hop style raps for young people. He performed his scientific raps on BBC bitesize and even made a video for NASA about astrobiology.</a:t>
            </a:r>
            <a:endParaRPr sz="1500" dirty="0">
              <a:solidFill>
                <a:schemeClr val="dk1"/>
              </a:solidFill>
            </a:endParaRPr>
          </a:p>
          <a:p>
            <a:pPr marL="0" lvl="0" indent="0" algn="l" rtl="0">
              <a:lnSpc>
                <a:spcPct val="115000"/>
              </a:lnSpc>
              <a:spcBef>
                <a:spcPts val="1200"/>
              </a:spcBef>
              <a:spcAft>
                <a:spcPts val="0"/>
              </a:spcAft>
              <a:buSzPts val="688"/>
              <a:buNone/>
            </a:pPr>
            <a:r>
              <a:rPr lang="en" sz="1500" dirty="0">
                <a:solidFill>
                  <a:schemeClr val="dk1"/>
                </a:solidFill>
              </a:rPr>
              <a:t>Here is one on equivalent fractions:</a:t>
            </a:r>
            <a:r>
              <a:rPr lang="en" sz="1500" dirty="0"/>
              <a:t> </a:t>
            </a:r>
            <a:r>
              <a:rPr lang="en" sz="1500" u="sng" dirty="0">
                <a:solidFill>
                  <a:schemeClr val="hlink"/>
                </a:solidFill>
                <a:hlinkClick r:id="rId3"/>
              </a:rPr>
              <a:t>https://youtu.be/uvLi3C_5rWg</a:t>
            </a:r>
            <a:r>
              <a:rPr lang="en" sz="1500" dirty="0"/>
              <a:t> </a:t>
            </a:r>
            <a:r>
              <a:rPr lang="en" sz="1500" b="1" dirty="0">
                <a:solidFill>
                  <a:srgbClr val="FF0000"/>
                </a:solidFill>
              </a:rPr>
              <a:t>(Listen here)</a:t>
            </a:r>
            <a:endParaRPr sz="1500" b="1" dirty="0">
              <a:solidFill>
                <a:srgbClr val="FF0000"/>
              </a:solidFill>
            </a:endParaRPr>
          </a:p>
          <a:p>
            <a:pPr marL="0" lvl="0" indent="0" algn="l" rtl="0">
              <a:lnSpc>
                <a:spcPct val="115000"/>
              </a:lnSpc>
              <a:spcBef>
                <a:spcPts val="1200"/>
              </a:spcBef>
              <a:spcAft>
                <a:spcPts val="1200"/>
              </a:spcAft>
              <a:buSzPts val="688"/>
              <a:buNone/>
            </a:pPr>
            <a:endParaRPr sz="1500" dirty="0"/>
          </a:p>
        </p:txBody>
      </p:sp>
      <p:pic>
        <p:nvPicPr>
          <p:cNvPr id="2244" name="Google Shape;2244;p73"/>
          <p:cNvPicPr preferRelativeResize="0"/>
          <p:nvPr/>
        </p:nvPicPr>
        <p:blipFill rotWithShape="1">
          <a:blip r:embed="rId4">
            <a:alphaModFix/>
          </a:blip>
          <a:srcRect/>
          <a:stretch/>
        </p:blipFill>
        <p:spPr>
          <a:xfrm>
            <a:off x="6541759" y="914418"/>
            <a:ext cx="2592877" cy="1415407"/>
          </a:xfrm>
          <a:prstGeom prst="rect">
            <a:avLst/>
          </a:prstGeom>
          <a:noFill/>
          <a:ln>
            <a:noFill/>
          </a:ln>
        </p:spPr>
      </p:pic>
      <p:pic>
        <p:nvPicPr>
          <p:cNvPr id="2245" name="Google Shape;2245;p73"/>
          <p:cNvPicPr preferRelativeResize="0"/>
          <p:nvPr/>
        </p:nvPicPr>
        <p:blipFill rotWithShape="1">
          <a:blip r:embed="rId5">
            <a:alphaModFix/>
          </a:blip>
          <a:srcRect/>
          <a:stretch/>
        </p:blipFill>
        <p:spPr>
          <a:xfrm>
            <a:off x="6568200" y="2329825"/>
            <a:ext cx="2566436" cy="1528225"/>
          </a:xfrm>
          <a:prstGeom prst="rect">
            <a:avLst/>
          </a:prstGeom>
          <a:noFill/>
          <a:ln>
            <a:noFill/>
          </a:ln>
        </p:spPr>
      </p:pic>
      <p:pic>
        <p:nvPicPr>
          <p:cNvPr id="2246" name="Google Shape;2246;p73">
            <a:hlinkClick r:id="rId3"/>
          </p:cNvPr>
          <p:cNvPicPr preferRelativeResize="0"/>
          <p:nvPr/>
        </p:nvPicPr>
        <p:blipFill rotWithShape="1">
          <a:blip r:embed="rId6">
            <a:alphaModFix/>
          </a:blip>
          <a:srcRect l="12551" t="20002" r="15686" b="21868"/>
          <a:stretch/>
        </p:blipFill>
        <p:spPr>
          <a:xfrm>
            <a:off x="6574266" y="3958762"/>
            <a:ext cx="1338281" cy="1084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50"/>
        <p:cNvGrpSpPr/>
        <p:nvPr/>
      </p:nvGrpSpPr>
      <p:grpSpPr>
        <a:xfrm>
          <a:off x="0" y="0"/>
          <a:ext cx="0" cy="0"/>
          <a:chOff x="0" y="0"/>
          <a:chExt cx="0" cy="0"/>
        </a:xfrm>
      </p:grpSpPr>
      <p:sp>
        <p:nvSpPr>
          <p:cNvPr id="2251" name="Google Shape;2251;p74"/>
          <p:cNvSpPr txBox="1">
            <a:spLocks noGrp="1"/>
          </p:cNvSpPr>
          <p:nvPr>
            <p:ph type="title"/>
          </p:nvPr>
        </p:nvSpPr>
        <p:spPr>
          <a:xfrm>
            <a:off x="26500" y="0"/>
            <a:ext cx="9117300" cy="7689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1920" b="1">
                <a:solidFill>
                  <a:schemeClr val="lt1"/>
                </a:solidFill>
              </a:rPr>
              <a:t>After 75 years since the arrival of the Windrush generation, we are thanking the ‘Windrush’ generation and their children for helping to… </a:t>
            </a:r>
            <a:endParaRPr sz="1920" b="1">
              <a:solidFill>
                <a:schemeClr val="lt1"/>
              </a:solidFill>
            </a:endParaRPr>
          </a:p>
        </p:txBody>
      </p:sp>
      <p:sp>
        <p:nvSpPr>
          <p:cNvPr id="2252" name="Google Shape;2252;p74"/>
          <p:cNvSpPr txBox="1">
            <a:spLocks noGrp="1"/>
          </p:cNvSpPr>
          <p:nvPr>
            <p:ph type="body" idx="1"/>
          </p:nvPr>
        </p:nvSpPr>
        <p:spPr>
          <a:xfrm>
            <a:off x="236050" y="12353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en" sz="2500" b="1">
                <a:solidFill>
                  <a:schemeClr val="lt1"/>
                </a:solidFill>
              </a:rPr>
              <a:t>Re-build Britain after the war…</a:t>
            </a:r>
            <a:endParaRPr sz="1400">
              <a:solidFill>
                <a:srgbClr val="000000"/>
              </a:solidFill>
            </a:endParaRPr>
          </a:p>
          <a:p>
            <a:pPr marL="0" lvl="0" indent="0" algn="l" rtl="0">
              <a:lnSpc>
                <a:spcPct val="115000"/>
              </a:lnSpc>
              <a:spcBef>
                <a:spcPts val="0"/>
              </a:spcBef>
              <a:spcAft>
                <a:spcPts val="1200"/>
              </a:spcAft>
              <a:buSzPts val="1800"/>
              <a:buNone/>
            </a:pPr>
            <a:endParaRPr/>
          </a:p>
        </p:txBody>
      </p:sp>
      <p:pic>
        <p:nvPicPr>
          <p:cNvPr id="2253" name="Google Shape;2253;p74"/>
          <p:cNvPicPr preferRelativeResize="0"/>
          <p:nvPr/>
        </p:nvPicPr>
        <p:blipFill rotWithShape="1">
          <a:blip r:embed="rId3">
            <a:alphaModFix/>
          </a:blip>
          <a:srcRect/>
          <a:stretch/>
        </p:blipFill>
        <p:spPr>
          <a:xfrm>
            <a:off x="4710676" y="1439138"/>
            <a:ext cx="4486850" cy="3114275"/>
          </a:xfrm>
          <a:prstGeom prst="rect">
            <a:avLst/>
          </a:prstGeom>
          <a:noFill/>
          <a:ln>
            <a:noFill/>
          </a:ln>
        </p:spPr>
      </p:pic>
      <p:sp>
        <p:nvSpPr>
          <p:cNvPr id="2254" name="Google Shape;2254;p74"/>
          <p:cNvSpPr txBox="1"/>
          <p:nvPr/>
        </p:nvSpPr>
        <p:spPr>
          <a:xfrm>
            <a:off x="-100" y="819325"/>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lt1"/>
                </a:solidFill>
                <a:latin typeface="Arial"/>
                <a:ea typeface="Arial"/>
                <a:cs typeface="Arial"/>
                <a:sym typeface="Arial"/>
              </a:rPr>
              <a:t>Rebuild Britain after the war…</a:t>
            </a:r>
            <a:endParaRPr sz="1400" b="0" i="0" u="none" strike="noStrike" cap="none">
              <a:solidFill>
                <a:srgbClr val="000000"/>
              </a:solidFill>
              <a:latin typeface="Arial"/>
              <a:ea typeface="Arial"/>
              <a:cs typeface="Arial"/>
              <a:sym typeface="Arial"/>
            </a:endParaRPr>
          </a:p>
        </p:txBody>
      </p:sp>
      <p:sp>
        <p:nvSpPr>
          <p:cNvPr id="2255" name="Google Shape;2255;p74"/>
          <p:cNvSpPr txBox="1"/>
          <p:nvPr/>
        </p:nvSpPr>
        <p:spPr>
          <a:xfrm>
            <a:off x="13250" y="1439150"/>
            <a:ext cx="6014400" cy="5694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lt1"/>
                </a:solidFill>
                <a:latin typeface="Arial"/>
                <a:ea typeface="Arial"/>
                <a:cs typeface="Arial"/>
                <a:sym typeface="Arial"/>
              </a:rPr>
              <a:t>Keep transport running after the war…</a:t>
            </a:r>
            <a:endParaRPr sz="1400" b="0" i="0" u="none" strike="noStrike" cap="none">
              <a:solidFill>
                <a:srgbClr val="000000"/>
              </a:solidFill>
              <a:latin typeface="Arial"/>
              <a:ea typeface="Arial"/>
              <a:cs typeface="Arial"/>
              <a:sym typeface="Arial"/>
            </a:endParaRPr>
          </a:p>
        </p:txBody>
      </p:sp>
      <p:sp>
        <p:nvSpPr>
          <p:cNvPr id="2256" name="Google Shape;2256;p74"/>
          <p:cNvSpPr txBox="1"/>
          <p:nvPr/>
        </p:nvSpPr>
        <p:spPr>
          <a:xfrm>
            <a:off x="-100" y="2109363"/>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lt1"/>
                </a:solidFill>
                <a:latin typeface="Arial"/>
                <a:ea typeface="Arial"/>
                <a:cs typeface="Arial"/>
                <a:sym typeface="Arial"/>
              </a:rPr>
              <a:t>Develop and sustain the NHS </a:t>
            </a:r>
            <a:endParaRPr sz="1400" b="0" i="0" u="none" strike="noStrike" cap="none">
              <a:solidFill>
                <a:srgbClr val="000000"/>
              </a:solidFill>
              <a:latin typeface="Arial"/>
              <a:ea typeface="Arial"/>
              <a:cs typeface="Arial"/>
              <a:sym typeface="Arial"/>
            </a:endParaRPr>
          </a:p>
        </p:txBody>
      </p:sp>
      <p:sp>
        <p:nvSpPr>
          <p:cNvPr id="2257" name="Google Shape;2257;p74"/>
          <p:cNvSpPr txBox="1"/>
          <p:nvPr/>
        </p:nvSpPr>
        <p:spPr>
          <a:xfrm>
            <a:off x="-100" y="2779600"/>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lt1"/>
                </a:solidFill>
                <a:latin typeface="Arial"/>
                <a:ea typeface="Arial"/>
                <a:cs typeface="Arial"/>
                <a:sym typeface="Arial"/>
              </a:rPr>
              <a:t>Stand for civil rights in Britain…</a:t>
            </a:r>
            <a:endParaRPr sz="1400" b="0" i="0" u="none" strike="noStrike" cap="none">
              <a:solidFill>
                <a:srgbClr val="000000"/>
              </a:solidFill>
              <a:latin typeface="Arial"/>
              <a:ea typeface="Arial"/>
              <a:cs typeface="Arial"/>
              <a:sym typeface="Arial"/>
            </a:endParaRPr>
          </a:p>
        </p:txBody>
      </p:sp>
      <p:sp>
        <p:nvSpPr>
          <p:cNvPr id="2258" name="Google Shape;2258;p74"/>
          <p:cNvSpPr txBox="1"/>
          <p:nvPr/>
        </p:nvSpPr>
        <p:spPr>
          <a:xfrm>
            <a:off x="0" y="3423225"/>
            <a:ext cx="6282000" cy="8313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Arial"/>
                <a:ea typeface="Arial"/>
                <a:cs typeface="Arial"/>
                <a:sym typeface="Arial"/>
              </a:rPr>
              <a:t>Get laws changed to improve race equality for all people in Britain</a:t>
            </a:r>
            <a:endParaRPr sz="1000" b="0" i="0" u="none" strike="noStrike" cap="none">
              <a:solidFill>
                <a:srgbClr val="000000"/>
              </a:solidFill>
              <a:latin typeface="Arial"/>
              <a:ea typeface="Arial"/>
              <a:cs typeface="Arial"/>
              <a:sym typeface="Arial"/>
            </a:endParaRPr>
          </a:p>
        </p:txBody>
      </p:sp>
      <p:sp>
        <p:nvSpPr>
          <p:cNvPr id="2259" name="Google Shape;2259;p74"/>
          <p:cNvSpPr txBox="1"/>
          <p:nvPr/>
        </p:nvSpPr>
        <p:spPr>
          <a:xfrm>
            <a:off x="100850" y="4504950"/>
            <a:ext cx="904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40"/>
          <p:cNvSpPr txBox="1">
            <a:spLocks noGrp="1"/>
          </p:cNvSpPr>
          <p:nvPr>
            <p:ph type="title"/>
          </p:nvPr>
        </p:nvSpPr>
        <p:spPr>
          <a:xfrm>
            <a:off x="172775" y="129275"/>
            <a:ext cx="8520600" cy="10233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There are people who come to Britain all the time, so what makes this migration unusual?</a:t>
            </a:r>
            <a:endParaRPr b="1" baseline="30000">
              <a:solidFill>
                <a:schemeClr val="lt1"/>
              </a:solidFill>
            </a:endParaRPr>
          </a:p>
        </p:txBody>
      </p:sp>
      <p:sp>
        <p:nvSpPr>
          <p:cNvPr id="1961" name="Google Shape;1961;p40"/>
          <p:cNvSpPr txBox="1">
            <a:spLocks noGrp="1"/>
          </p:cNvSpPr>
          <p:nvPr>
            <p:ph type="body" idx="1"/>
          </p:nvPr>
        </p:nvSpPr>
        <p:spPr>
          <a:xfrm>
            <a:off x="172775" y="1793425"/>
            <a:ext cx="4399200" cy="161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800" dirty="0">
              <a:solidFill>
                <a:schemeClr val="tx1"/>
              </a:solidFill>
            </a:endParaRPr>
          </a:p>
          <a:p>
            <a:pPr marL="0" lvl="0" indent="0" algn="l" rtl="0">
              <a:lnSpc>
                <a:spcPct val="115000"/>
              </a:lnSpc>
              <a:spcBef>
                <a:spcPts val="1200"/>
              </a:spcBef>
              <a:spcAft>
                <a:spcPts val="0"/>
              </a:spcAft>
              <a:buSzPts val="1400"/>
              <a:buNone/>
            </a:pPr>
            <a:r>
              <a:rPr lang="en" sz="1800" dirty="0">
                <a:solidFill>
                  <a:schemeClr val="tx1"/>
                </a:solidFill>
              </a:rPr>
              <a:t>B) Britain invited and even persuaded people to come to the UK. </a:t>
            </a:r>
            <a:endParaRPr sz="1800" dirty="0">
              <a:solidFill>
                <a:schemeClr val="tx1"/>
              </a:solidFill>
            </a:endParaRPr>
          </a:p>
          <a:p>
            <a:pPr marL="0" lvl="0" indent="0" algn="l" rtl="0">
              <a:lnSpc>
                <a:spcPct val="115000"/>
              </a:lnSpc>
              <a:spcBef>
                <a:spcPts val="1200"/>
              </a:spcBef>
              <a:spcAft>
                <a:spcPts val="1200"/>
              </a:spcAft>
              <a:buSzPts val="1400"/>
              <a:buNone/>
            </a:pPr>
            <a:endParaRPr sz="1800" dirty="0">
              <a:solidFill>
                <a:schemeClr val="tx1"/>
              </a:solidFill>
            </a:endParaRPr>
          </a:p>
        </p:txBody>
      </p:sp>
      <p:sp>
        <p:nvSpPr>
          <p:cNvPr id="1962" name="Google Shape;1962;p40"/>
          <p:cNvSpPr txBox="1"/>
          <p:nvPr/>
        </p:nvSpPr>
        <p:spPr>
          <a:xfrm>
            <a:off x="128300" y="1193225"/>
            <a:ext cx="4074900" cy="8727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2"/>
              </a:buClr>
              <a:buSzPts val="1800"/>
              <a:buFont typeface="Arial"/>
              <a:buAutoNum type="alphaUcParenR"/>
            </a:pPr>
            <a:r>
              <a:rPr lang="en" sz="1800" b="0" i="0" u="none" strike="noStrike" cap="none" dirty="0">
                <a:solidFill>
                  <a:schemeClr val="tx1"/>
                </a:solidFill>
                <a:latin typeface="Arial"/>
                <a:ea typeface="Arial"/>
                <a:cs typeface="Arial"/>
                <a:sym typeface="Arial"/>
              </a:rPr>
              <a:t>They were illegal immigrants  </a:t>
            </a:r>
            <a:endParaRPr sz="1800" b="0" i="0" u="none" strike="noStrike" cap="none" dirty="0">
              <a:solidFill>
                <a:schemeClr val="tx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chemeClr val="tx1"/>
              </a:solidFill>
              <a:latin typeface="Arial"/>
              <a:ea typeface="Arial"/>
              <a:cs typeface="Arial"/>
              <a:sym typeface="Arial"/>
            </a:endParaRPr>
          </a:p>
        </p:txBody>
      </p:sp>
      <p:sp>
        <p:nvSpPr>
          <p:cNvPr id="1963" name="Google Shape;1963;p40"/>
          <p:cNvSpPr txBox="1"/>
          <p:nvPr/>
        </p:nvSpPr>
        <p:spPr>
          <a:xfrm>
            <a:off x="172775" y="3748604"/>
            <a:ext cx="4154700" cy="97562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800"/>
              <a:buFont typeface="Arial"/>
              <a:buNone/>
            </a:pPr>
            <a:r>
              <a:rPr lang="en" sz="1800" b="0" i="0" u="none" strike="noStrike" cap="none" dirty="0">
                <a:solidFill>
                  <a:schemeClr val="tx1"/>
                </a:solidFill>
                <a:latin typeface="Arial"/>
                <a:ea typeface="Arial"/>
                <a:cs typeface="Arial"/>
                <a:sym typeface="Arial"/>
              </a:rPr>
              <a:t>C)  The people from the caribbean were trying to get British citizenship. </a:t>
            </a:r>
            <a:endParaRPr sz="1400" b="0" i="0" u="none" strike="noStrike" cap="none" dirty="0">
              <a:solidFill>
                <a:schemeClr val="tx1"/>
              </a:solidFill>
              <a:latin typeface="Arial"/>
              <a:ea typeface="Arial"/>
              <a:cs typeface="Arial"/>
              <a:sym typeface="Arial"/>
            </a:endParaRPr>
          </a:p>
        </p:txBody>
      </p:sp>
      <p:sp>
        <p:nvSpPr>
          <p:cNvPr id="1964" name="Google Shape;1964;p40"/>
          <p:cNvSpPr txBox="1"/>
          <p:nvPr/>
        </p:nvSpPr>
        <p:spPr>
          <a:xfrm>
            <a:off x="5427225" y="2315225"/>
            <a:ext cx="3463375"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The British government sent people from Britain to the islands to persuade people to move to the UK.</a:t>
            </a:r>
            <a:endParaRPr sz="1400" b="0" i="0" u="none" strike="noStrike" cap="none" dirty="0">
              <a:solidFill>
                <a:srgbClr val="000000"/>
              </a:solidFill>
              <a:latin typeface="Arial"/>
              <a:ea typeface="Arial"/>
              <a:cs typeface="Arial"/>
              <a:sym typeface="Arial"/>
            </a:endParaRPr>
          </a:p>
        </p:txBody>
      </p:sp>
      <p:pic>
        <p:nvPicPr>
          <p:cNvPr id="1965" name="Google Shape;1965;p40"/>
          <p:cNvPicPr preferRelativeResize="0"/>
          <p:nvPr/>
        </p:nvPicPr>
        <p:blipFill rotWithShape="1">
          <a:blip r:embed="rId3">
            <a:alphaModFix/>
          </a:blip>
          <a:srcRect/>
          <a:stretch/>
        </p:blipFill>
        <p:spPr>
          <a:xfrm>
            <a:off x="4327475" y="1234286"/>
            <a:ext cx="967663" cy="872700"/>
          </a:xfrm>
          <a:prstGeom prst="rect">
            <a:avLst/>
          </a:prstGeom>
          <a:noFill/>
          <a:ln>
            <a:noFill/>
          </a:ln>
        </p:spPr>
      </p:pic>
      <p:pic>
        <p:nvPicPr>
          <p:cNvPr id="1966" name="Google Shape;1966;p40"/>
          <p:cNvPicPr preferRelativeResize="0"/>
          <p:nvPr/>
        </p:nvPicPr>
        <p:blipFill rotWithShape="1">
          <a:blip r:embed="rId4">
            <a:alphaModFix/>
          </a:blip>
          <a:srcRect/>
          <a:stretch/>
        </p:blipFill>
        <p:spPr>
          <a:xfrm>
            <a:off x="4327475" y="2219225"/>
            <a:ext cx="1043267" cy="1023300"/>
          </a:xfrm>
          <a:prstGeom prst="rect">
            <a:avLst/>
          </a:prstGeom>
          <a:noFill/>
          <a:ln>
            <a:noFill/>
          </a:ln>
        </p:spPr>
      </p:pic>
      <p:pic>
        <p:nvPicPr>
          <p:cNvPr id="1967" name="Google Shape;1967;p40"/>
          <p:cNvPicPr preferRelativeResize="0"/>
          <p:nvPr/>
        </p:nvPicPr>
        <p:blipFill rotWithShape="1">
          <a:blip r:embed="rId3">
            <a:alphaModFix/>
          </a:blip>
          <a:srcRect/>
          <a:stretch/>
        </p:blipFill>
        <p:spPr>
          <a:xfrm>
            <a:off x="4365276" y="3800064"/>
            <a:ext cx="967663" cy="872700"/>
          </a:xfrm>
          <a:prstGeom prst="rect">
            <a:avLst/>
          </a:prstGeom>
          <a:noFill/>
          <a:ln>
            <a:noFill/>
          </a:ln>
        </p:spPr>
      </p:pic>
      <p:sp>
        <p:nvSpPr>
          <p:cNvPr id="1968" name="Google Shape;1968;p40"/>
          <p:cNvSpPr txBox="1"/>
          <p:nvPr/>
        </p:nvSpPr>
        <p:spPr>
          <a:xfrm>
            <a:off x="5332939" y="3410725"/>
            <a:ext cx="3277051" cy="14772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The British Nationality Act 1948 said that all people living in the British colonies had automatic citizenship and rights to work in Britain. So the windrush generation were already British citizens.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41"/>
          <p:cNvSpPr txBox="1">
            <a:spLocks noGrp="1"/>
          </p:cNvSpPr>
          <p:nvPr>
            <p:ph type="title"/>
          </p:nvPr>
        </p:nvSpPr>
        <p:spPr>
          <a:xfrm>
            <a:off x="134875" y="129275"/>
            <a:ext cx="8520600" cy="10233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If someone invites you to their home, how do you expect to be treated?   Why?</a:t>
            </a:r>
            <a:endParaRPr b="1">
              <a:solidFill>
                <a:schemeClr val="lt1"/>
              </a:solidFill>
            </a:endParaRPr>
          </a:p>
        </p:txBody>
      </p:sp>
      <p:sp>
        <p:nvSpPr>
          <p:cNvPr id="1974" name="Google Shape;1974;p41"/>
          <p:cNvSpPr txBox="1">
            <a:spLocks noGrp="1"/>
          </p:cNvSpPr>
          <p:nvPr>
            <p:ph type="body" idx="1"/>
          </p:nvPr>
        </p:nvSpPr>
        <p:spPr>
          <a:xfrm>
            <a:off x="324325" y="1354550"/>
            <a:ext cx="2972100" cy="2649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endParaRPr/>
          </a:p>
        </p:txBody>
      </p:sp>
      <p:sp>
        <p:nvSpPr>
          <p:cNvPr id="1975" name="Google Shape;1975;p41"/>
          <p:cNvSpPr txBox="1"/>
          <p:nvPr/>
        </p:nvSpPr>
        <p:spPr>
          <a:xfrm>
            <a:off x="88400" y="-328375"/>
            <a:ext cx="727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6" name="Google Shape;1976;p41"/>
          <p:cNvPicPr preferRelativeResize="0"/>
          <p:nvPr/>
        </p:nvPicPr>
        <p:blipFill rotWithShape="1">
          <a:blip r:embed="rId3">
            <a:alphaModFix/>
          </a:blip>
          <a:srcRect/>
          <a:stretch/>
        </p:blipFill>
        <p:spPr>
          <a:xfrm>
            <a:off x="4256427" y="2681213"/>
            <a:ext cx="4980050" cy="2462296"/>
          </a:xfrm>
          <a:prstGeom prst="rect">
            <a:avLst/>
          </a:prstGeom>
          <a:noFill/>
          <a:ln>
            <a:noFill/>
          </a:ln>
        </p:spPr>
      </p:pic>
      <p:sp>
        <p:nvSpPr>
          <p:cNvPr id="1977" name="Google Shape;1977;p41"/>
          <p:cNvSpPr txBox="1"/>
          <p:nvPr/>
        </p:nvSpPr>
        <p:spPr>
          <a:xfrm>
            <a:off x="88400" y="4205525"/>
            <a:ext cx="4306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4"/>
              </a:rPr>
              <a:t>https://www.bbc.com/news/av-embeds/uk-43782241/vpid/p065w53b</a:t>
            </a:r>
            <a:endParaRPr sz="1400" b="0" i="0" u="none" strike="noStrike" cap="none">
              <a:solidFill>
                <a:srgbClr val="000000"/>
              </a:solidFill>
              <a:latin typeface="Arial"/>
              <a:ea typeface="Arial"/>
              <a:cs typeface="Arial"/>
              <a:sym typeface="Arial"/>
            </a:endParaRPr>
          </a:p>
        </p:txBody>
      </p:sp>
      <p:pic>
        <p:nvPicPr>
          <p:cNvPr id="1978" name="Google Shape;1978;p41"/>
          <p:cNvPicPr preferRelativeResize="0"/>
          <p:nvPr/>
        </p:nvPicPr>
        <p:blipFill rotWithShape="1">
          <a:blip r:embed="rId5">
            <a:alphaModFix/>
          </a:blip>
          <a:srcRect/>
          <a:stretch/>
        </p:blipFill>
        <p:spPr>
          <a:xfrm>
            <a:off x="88400" y="1146002"/>
            <a:ext cx="5281926" cy="2764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42"/>
          <p:cNvSpPr txBox="1">
            <a:spLocks noGrp="1"/>
          </p:cNvSpPr>
          <p:nvPr>
            <p:ph type="title"/>
          </p:nvPr>
        </p:nvSpPr>
        <p:spPr>
          <a:xfrm>
            <a:off x="2399675" y="129275"/>
            <a:ext cx="6630600" cy="10233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If someone invites you to their home, how do you expect to be treated?   Why?</a:t>
            </a:r>
            <a:endParaRPr b="1">
              <a:solidFill>
                <a:schemeClr val="lt1"/>
              </a:solidFill>
            </a:endParaRPr>
          </a:p>
        </p:txBody>
      </p:sp>
      <p:sp>
        <p:nvSpPr>
          <p:cNvPr id="1984" name="Google Shape;1984;p42"/>
          <p:cNvSpPr txBox="1">
            <a:spLocks noGrp="1"/>
          </p:cNvSpPr>
          <p:nvPr>
            <p:ph type="body" idx="2"/>
          </p:nvPr>
        </p:nvSpPr>
        <p:spPr>
          <a:xfrm>
            <a:off x="2195905" y="1210025"/>
            <a:ext cx="2185900" cy="176726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400"/>
              <a:buNone/>
            </a:pPr>
            <a:r>
              <a:rPr lang="en" sz="1600" dirty="0">
                <a:solidFill>
                  <a:schemeClr val="tx1"/>
                </a:solidFill>
              </a:rPr>
              <a:t>1948 June 22nd newspaper labels the people who arrive as “sons of Empire” and tells them “Welcome Home”.  </a:t>
            </a:r>
            <a:endParaRPr sz="1600" dirty="0">
              <a:solidFill>
                <a:schemeClr val="tx1"/>
              </a:solidFill>
            </a:endParaRPr>
          </a:p>
        </p:txBody>
      </p:sp>
      <p:pic>
        <p:nvPicPr>
          <p:cNvPr id="1985" name="Google Shape;1985;p42"/>
          <p:cNvPicPr preferRelativeResize="0"/>
          <p:nvPr/>
        </p:nvPicPr>
        <p:blipFill rotWithShape="1">
          <a:blip r:embed="rId3">
            <a:alphaModFix/>
          </a:blip>
          <a:srcRect l="34649" t="38021" r="33637" b="12107"/>
          <a:stretch/>
        </p:blipFill>
        <p:spPr>
          <a:xfrm>
            <a:off x="4482397" y="1210025"/>
            <a:ext cx="4547878" cy="3740874"/>
          </a:xfrm>
          <a:prstGeom prst="rect">
            <a:avLst/>
          </a:prstGeom>
          <a:noFill/>
          <a:ln>
            <a:noFill/>
          </a:ln>
        </p:spPr>
      </p:pic>
      <p:sp>
        <p:nvSpPr>
          <p:cNvPr id="1986" name="Google Shape;1986;p42"/>
          <p:cNvSpPr txBox="1"/>
          <p:nvPr/>
        </p:nvSpPr>
        <p:spPr>
          <a:xfrm>
            <a:off x="88400" y="-328375"/>
            <a:ext cx="727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7" name="Google Shape;1987;p42"/>
          <p:cNvPicPr preferRelativeResize="0"/>
          <p:nvPr/>
        </p:nvPicPr>
        <p:blipFill rotWithShape="1">
          <a:blip r:embed="rId4">
            <a:alphaModFix/>
          </a:blip>
          <a:srcRect/>
          <a:stretch/>
        </p:blipFill>
        <p:spPr>
          <a:xfrm>
            <a:off x="88396" y="107300"/>
            <a:ext cx="2107509"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p43"/>
          <p:cNvSpPr txBox="1">
            <a:spLocks noGrp="1"/>
          </p:cNvSpPr>
          <p:nvPr>
            <p:ph type="title"/>
          </p:nvPr>
        </p:nvSpPr>
        <p:spPr>
          <a:xfrm>
            <a:off x="110100" y="734900"/>
            <a:ext cx="8923800" cy="79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600">
                <a:solidFill>
                  <a:srgbClr val="000000"/>
                </a:solidFill>
                <a:highlight>
                  <a:srgbClr val="FFFFFF"/>
                </a:highlight>
              </a:rPr>
              <a:t>Jamaican immigrants welcomed by RAF officials from the Colonial Office after the ship 'Empire Windrush' landed them at Tilbury in 1948. These were the first arrivals. </a:t>
            </a:r>
            <a:endParaRPr sz="1600"/>
          </a:p>
        </p:txBody>
      </p:sp>
      <p:sp>
        <p:nvSpPr>
          <p:cNvPr id="1993" name="Google Shape;1993;p43"/>
          <p:cNvSpPr txBox="1"/>
          <p:nvPr/>
        </p:nvSpPr>
        <p:spPr>
          <a:xfrm>
            <a:off x="2223775" y="1880925"/>
            <a:ext cx="6431700" cy="2401200"/>
          </a:xfrm>
          <a:prstGeom prst="rect">
            <a:avLst/>
          </a:prstGeom>
          <a:noFill/>
          <a:ln>
            <a:noFill/>
          </a:ln>
        </p:spPr>
        <p:txBody>
          <a:bodyPr spcFirstLastPara="1" wrap="square" lIns="91425" tIns="91425" rIns="91425" bIns="91425" anchor="t" anchorCtr="0">
            <a:spAutoFit/>
          </a:bodyPr>
          <a:lstStyle/>
          <a:p>
            <a:pPr marL="3048000" marR="0" lvl="0" indent="0" algn="l" rtl="0">
              <a:lnSpc>
                <a:spcPct val="100000"/>
              </a:lnSpc>
              <a:spcBef>
                <a:spcPts val="2100"/>
              </a:spcBef>
              <a:spcAft>
                <a:spcPts val="2100"/>
              </a:spcAft>
              <a:buClr>
                <a:srgbClr val="000000"/>
              </a:buClr>
              <a:buSzPts val="1600"/>
              <a:buFont typeface="Arial"/>
              <a:buNone/>
            </a:pPr>
            <a:r>
              <a:rPr lang="en" sz="1600" b="0" i="0" u="none" strike="noStrike" cap="none">
                <a:solidFill>
                  <a:srgbClr val="000000"/>
                </a:solidFill>
                <a:highlight>
                  <a:srgbClr val="FFFFFF"/>
                </a:highlight>
                <a:latin typeface="Arial"/>
                <a:ea typeface="Arial"/>
                <a:cs typeface="Arial"/>
                <a:sym typeface="Arial"/>
              </a:rPr>
              <a:t>The group who migrated are named after the </a:t>
            </a:r>
            <a:r>
              <a:rPr lang="en" sz="1600" b="0" i="1" u="none" strike="noStrike" cap="none">
                <a:solidFill>
                  <a:srgbClr val="000000"/>
                </a:solidFill>
                <a:highlight>
                  <a:srgbClr val="FFFFFF"/>
                </a:highlight>
                <a:latin typeface="Arial"/>
                <a:ea typeface="Arial"/>
                <a:cs typeface="Arial"/>
                <a:sym typeface="Arial"/>
              </a:rPr>
              <a:t>Empire Windrush</a:t>
            </a:r>
            <a:r>
              <a:rPr lang="en" sz="1600" b="0" i="0" u="none" strike="noStrike" cap="none">
                <a:solidFill>
                  <a:srgbClr val="000000"/>
                </a:solidFill>
                <a:highlight>
                  <a:srgbClr val="FFFFFF"/>
                </a:highlight>
                <a:latin typeface="Arial"/>
                <a:ea typeface="Arial"/>
                <a:cs typeface="Arial"/>
                <a:sym typeface="Arial"/>
              </a:rPr>
              <a:t>, a ship that docked near London in 1948 carrying the first group of migrants from the Caribbean who had been invited by the government to relocate to Britain to help fill a labour shortage after World War II. </a:t>
            </a:r>
            <a:endParaRPr sz="1400" b="0" i="0" u="none" strike="noStrike" cap="none">
              <a:solidFill>
                <a:srgbClr val="000000"/>
              </a:solidFill>
              <a:latin typeface="Proxima Nova"/>
              <a:ea typeface="Proxima Nova"/>
              <a:cs typeface="Proxima Nova"/>
              <a:sym typeface="Proxima Nova"/>
            </a:endParaRPr>
          </a:p>
        </p:txBody>
      </p:sp>
      <p:pic>
        <p:nvPicPr>
          <p:cNvPr id="1994" name="Google Shape;1994;p43"/>
          <p:cNvPicPr preferRelativeResize="0"/>
          <p:nvPr/>
        </p:nvPicPr>
        <p:blipFill rotWithShape="1">
          <a:blip r:embed="rId3">
            <a:alphaModFix/>
          </a:blip>
          <a:srcRect/>
          <a:stretch/>
        </p:blipFill>
        <p:spPr>
          <a:xfrm>
            <a:off x="110103" y="1464475"/>
            <a:ext cx="4880200" cy="3623550"/>
          </a:xfrm>
          <a:prstGeom prst="rect">
            <a:avLst/>
          </a:prstGeom>
          <a:noFill/>
          <a:ln>
            <a:noFill/>
          </a:ln>
        </p:spPr>
      </p:pic>
      <p:sp>
        <p:nvSpPr>
          <p:cNvPr id="1995" name="Google Shape;1995;p43"/>
          <p:cNvSpPr txBox="1">
            <a:spLocks noGrp="1"/>
          </p:cNvSpPr>
          <p:nvPr>
            <p:ph type="title"/>
          </p:nvPr>
        </p:nvSpPr>
        <p:spPr>
          <a:xfrm>
            <a:off x="134875" y="129275"/>
            <a:ext cx="8520600" cy="686700"/>
          </a:xfrm>
          <a:prstGeom prst="rect">
            <a:avLst/>
          </a:prstGeom>
          <a:solidFill>
            <a:schemeClr val="accent1"/>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b="1">
                <a:solidFill>
                  <a:schemeClr val="lt1"/>
                </a:solidFill>
              </a:rPr>
              <a:t>Welcomed on arrival</a:t>
            </a:r>
            <a:endParaRPr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Google Shape;2000;p44"/>
          <p:cNvSpPr txBox="1">
            <a:spLocks noGrp="1"/>
          </p:cNvSpPr>
          <p:nvPr>
            <p:ph type="title"/>
          </p:nvPr>
        </p:nvSpPr>
        <p:spPr>
          <a:xfrm>
            <a:off x="101500" y="222475"/>
            <a:ext cx="8840400" cy="12612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Many of the people who arrived were very disappointed. Why do you think they were disappointed? </a:t>
            </a:r>
            <a:endParaRPr b="1">
              <a:solidFill>
                <a:schemeClr val="lt1"/>
              </a:solidFill>
            </a:endParaRPr>
          </a:p>
        </p:txBody>
      </p:sp>
      <p:sp>
        <p:nvSpPr>
          <p:cNvPr id="2001" name="Google Shape;2001;p44"/>
          <p:cNvSpPr txBox="1">
            <a:spLocks noGrp="1"/>
          </p:cNvSpPr>
          <p:nvPr>
            <p:ph type="body" idx="1"/>
          </p:nvPr>
        </p:nvSpPr>
        <p:spPr>
          <a:xfrm>
            <a:off x="311700" y="1152475"/>
            <a:ext cx="4609200" cy="3416400"/>
          </a:xfrm>
          <a:prstGeom prst="rect">
            <a:avLst/>
          </a:prstGeom>
          <a:noFill/>
          <a:ln>
            <a:noFill/>
          </a:ln>
        </p:spPr>
        <p:txBody>
          <a:bodyPr spcFirstLastPara="1" wrap="square" lIns="91425" tIns="91425" rIns="91425" bIns="91425" anchor="t" anchorCtr="0">
            <a:normAutofit fontScale="92500" lnSpcReduction="10000"/>
          </a:bodyPr>
          <a:lstStyle/>
          <a:p>
            <a:pPr marL="342900" lvl="0" algn="l" rtl="0">
              <a:lnSpc>
                <a:spcPct val="115000"/>
              </a:lnSpc>
              <a:spcBef>
                <a:spcPts val="0"/>
              </a:spcBef>
              <a:spcAft>
                <a:spcPts val="0"/>
              </a:spcAft>
              <a:buSzPts val="1800"/>
              <a:buFont typeface="+mj-lt"/>
              <a:buAutoNum type="alphaUcPeriod"/>
            </a:pPr>
            <a:endParaRPr dirty="0">
              <a:solidFill>
                <a:schemeClr val="tx1"/>
              </a:solidFill>
            </a:endParaRPr>
          </a:p>
          <a:p>
            <a:pPr marL="457200" lvl="0" indent="-342900" algn="l" rtl="0">
              <a:lnSpc>
                <a:spcPct val="115000"/>
              </a:lnSpc>
              <a:spcBef>
                <a:spcPts val="1200"/>
              </a:spcBef>
              <a:spcAft>
                <a:spcPts val="0"/>
              </a:spcAft>
              <a:buSzPts val="1800"/>
              <a:buFont typeface="+mj-lt"/>
              <a:buAutoNum type="alphaUcPeriod"/>
            </a:pPr>
            <a:r>
              <a:rPr lang="en" dirty="0">
                <a:solidFill>
                  <a:schemeClr val="tx1"/>
                </a:solidFill>
              </a:rPr>
              <a:t>They didn’t know that food in Britain was being rationed</a:t>
            </a:r>
            <a:endParaRPr dirty="0">
              <a:solidFill>
                <a:schemeClr val="tx1"/>
              </a:solidFill>
            </a:endParaRPr>
          </a:p>
          <a:p>
            <a:pPr marL="800100" lvl="0" algn="l" rtl="0">
              <a:lnSpc>
                <a:spcPct val="115000"/>
              </a:lnSpc>
              <a:spcBef>
                <a:spcPts val="1200"/>
              </a:spcBef>
              <a:spcAft>
                <a:spcPts val="0"/>
              </a:spcAft>
              <a:buSzPts val="1800"/>
              <a:buFont typeface="+mj-lt"/>
              <a:buAutoNum type="alphaUcPeriod"/>
            </a:pPr>
            <a:endParaRPr dirty="0">
              <a:solidFill>
                <a:schemeClr val="tx1"/>
              </a:solidFill>
            </a:endParaRPr>
          </a:p>
          <a:p>
            <a:pPr marL="457200" lvl="0" indent="-342900" algn="l" rtl="0">
              <a:lnSpc>
                <a:spcPct val="115000"/>
              </a:lnSpc>
              <a:spcBef>
                <a:spcPts val="1200"/>
              </a:spcBef>
              <a:spcAft>
                <a:spcPts val="0"/>
              </a:spcAft>
              <a:buSzPts val="1800"/>
              <a:buFont typeface="+mj-lt"/>
              <a:buAutoNum type="alphaUcPeriod"/>
            </a:pPr>
            <a:r>
              <a:rPr lang="en" dirty="0">
                <a:solidFill>
                  <a:schemeClr val="tx1"/>
                </a:solidFill>
              </a:rPr>
              <a:t>They could not find any jobs</a:t>
            </a:r>
            <a:endParaRPr dirty="0">
              <a:solidFill>
                <a:schemeClr val="tx1"/>
              </a:solidFill>
            </a:endParaRPr>
          </a:p>
          <a:p>
            <a:pPr marL="800100" lvl="0" algn="l" rtl="0">
              <a:lnSpc>
                <a:spcPct val="115000"/>
              </a:lnSpc>
              <a:spcBef>
                <a:spcPts val="1200"/>
              </a:spcBef>
              <a:spcAft>
                <a:spcPts val="0"/>
              </a:spcAft>
              <a:buSzPts val="1800"/>
              <a:buFont typeface="+mj-lt"/>
              <a:buAutoNum type="alphaUcPeriod"/>
            </a:pPr>
            <a:endParaRPr dirty="0">
              <a:solidFill>
                <a:schemeClr val="tx1"/>
              </a:solidFill>
            </a:endParaRPr>
          </a:p>
          <a:p>
            <a:pPr marL="457200" lvl="0" indent="-342900" algn="l" rtl="0">
              <a:lnSpc>
                <a:spcPct val="115000"/>
              </a:lnSpc>
              <a:spcBef>
                <a:spcPts val="1200"/>
              </a:spcBef>
              <a:spcAft>
                <a:spcPts val="0"/>
              </a:spcAft>
              <a:buSzPts val="1800"/>
              <a:buFont typeface="+mj-lt"/>
              <a:buAutoNum type="alphaUcPeriod"/>
            </a:pPr>
            <a:r>
              <a:rPr lang="en" dirty="0">
                <a:solidFill>
                  <a:schemeClr val="tx1"/>
                </a:solidFill>
              </a:rPr>
              <a:t>They did not feel welcome due to racist behaviour of many white people and many police officers.</a:t>
            </a:r>
            <a:endParaRPr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45"/>
          <p:cNvSpPr txBox="1">
            <a:spLocks noGrp="1"/>
          </p:cNvSpPr>
          <p:nvPr>
            <p:ph type="title"/>
          </p:nvPr>
        </p:nvSpPr>
        <p:spPr>
          <a:xfrm>
            <a:off x="101500" y="222475"/>
            <a:ext cx="8840400" cy="1261200"/>
          </a:xfrm>
          <a:prstGeom prst="rect">
            <a:avLst/>
          </a:prstGeom>
          <a:solidFill>
            <a:schemeClr val="accent1"/>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rPr>
              <a:t>Many of the people who arrived were very disappointed. Why do you think they were disappointed? </a:t>
            </a:r>
            <a:endParaRPr b="1">
              <a:solidFill>
                <a:schemeClr val="lt1"/>
              </a:solidFill>
            </a:endParaRPr>
          </a:p>
        </p:txBody>
      </p:sp>
      <p:sp>
        <p:nvSpPr>
          <p:cNvPr id="2007" name="Google Shape;2007;p45"/>
          <p:cNvSpPr txBox="1">
            <a:spLocks noGrp="1"/>
          </p:cNvSpPr>
          <p:nvPr>
            <p:ph type="body" idx="1"/>
          </p:nvPr>
        </p:nvSpPr>
        <p:spPr>
          <a:xfrm>
            <a:off x="311700" y="1152475"/>
            <a:ext cx="4609200" cy="3416400"/>
          </a:xfrm>
          <a:prstGeom prst="rect">
            <a:avLst/>
          </a:prstGeom>
          <a:noFill/>
          <a:ln>
            <a:noFill/>
          </a:ln>
        </p:spPr>
        <p:txBody>
          <a:bodyPr spcFirstLastPara="1" wrap="square" lIns="91425" tIns="91425" rIns="91425" bIns="91425" anchor="t" anchorCtr="0">
            <a:normAutofit fontScale="92500" lnSpcReduction="10000"/>
          </a:bodyPr>
          <a:lstStyle/>
          <a:p>
            <a:pPr marL="342900" lvl="0" algn="l" rtl="0">
              <a:lnSpc>
                <a:spcPct val="115000"/>
              </a:lnSpc>
              <a:spcBef>
                <a:spcPts val="0"/>
              </a:spcBef>
              <a:spcAft>
                <a:spcPts val="0"/>
              </a:spcAft>
              <a:buSzPts val="1800"/>
              <a:buFont typeface="+mj-lt"/>
              <a:buAutoNum type="alphaUcPeriod"/>
            </a:pPr>
            <a:endParaRPr dirty="0">
              <a:solidFill>
                <a:schemeClr val="tx1"/>
              </a:solidFill>
            </a:endParaRPr>
          </a:p>
          <a:p>
            <a:pPr marL="457200" lvl="0" indent="-342900" algn="l" rtl="0">
              <a:lnSpc>
                <a:spcPct val="115000"/>
              </a:lnSpc>
              <a:spcBef>
                <a:spcPts val="1200"/>
              </a:spcBef>
              <a:spcAft>
                <a:spcPts val="0"/>
              </a:spcAft>
              <a:buSzPts val="1800"/>
              <a:buFont typeface="+mj-lt"/>
              <a:buAutoNum type="alphaUcPeriod"/>
            </a:pPr>
            <a:r>
              <a:rPr lang="en" dirty="0">
                <a:solidFill>
                  <a:schemeClr val="tx1"/>
                </a:solidFill>
              </a:rPr>
              <a:t>They didn’t know that food in Britain was being rationed</a:t>
            </a:r>
            <a:endParaRPr dirty="0">
              <a:solidFill>
                <a:schemeClr val="tx1"/>
              </a:solidFill>
            </a:endParaRPr>
          </a:p>
          <a:p>
            <a:pPr marL="800100" lvl="0" algn="l" rtl="0">
              <a:lnSpc>
                <a:spcPct val="115000"/>
              </a:lnSpc>
              <a:spcBef>
                <a:spcPts val="1200"/>
              </a:spcBef>
              <a:spcAft>
                <a:spcPts val="0"/>
              </a:spcAft>
              <a:buSzPts val="1800"/>
              <a:buFont typeface="+mj-lt"/>
              <a:buAutoNum type="alphaUcPeriod"/>
            </a:pPr>
            <a:endParaRPr dirty="0">
              <a:solidFill>
                <a:schemeClr val="tx1"/>
              </a:solidFill>
            </a:endParaRPr>
          </a:p>
          <a:p>
            <a:pPr marL="457200" lvl="0" indent="-342900" algn="l" rtl="0">
              <a:lnSpc>
                <a:spcPct val="115000"/>
              </a:lnSpc>
              <a:spcBef>
                <a:spcPts val="1200"/>
              </a:spcBef>
              <a:spcAft>
                <a:spcPts val="0"/>
              </a:spcAft>
              <a:buSzPts val="1800"/>
              <a:buFont typeface="+mj-lt"/>
              <a:buAutoNum type="alphaUcPeriod"/>
            </a:pPr>
            <a:r>
              <a:rPr lang="en" dirty="0">
                <a:solidFill>
                  <a:schemeClr val="tx1"/>
                </a:solidFill>
              </a:rPr>
              <a:t>They could not find any jobs</a:t>
            </a:r>
            <a:endParaRPr dirty="0">
              <a:solidFill>
                <a:schemeClr val="tx1"/>
              </a:solidFill>
            </a:endParaRPr>
          </a:p>
          <a:p>
            <a:pPr marL="800100" lvl="0" algn="l" rtl="0">
              <a:lnSpc>
                <a:spcPct val="115000"/>
              </a:lnSpc>
              <a:spcBef>
                <a:spcPts val="1200"/>
              </a:spcBef>
              <a:spcAft>
                <a:spcPts val="0"/>
              </a:spcAft>
              <a:buSzPts val="1800"/>
              <a:buFont typeface="+mj-lt"/>
              <a:buAutoNum type="alphaUcPeriod"/>
            </a:pPr>
            <a:endParaRPr dirty="0">
              <a:solidFill>
                <a:schemeClr val="tx1"/>
              </a:solidFill>
            </a:endParaRPr>
          </a:p>
          <a:p>
            <a:pPr marL="457200" lvl="0" indent="-342900" algn="l" rtl="0">
              <a:lnSpc>
                <a:spcPct val="115000"/>
              </a:lnSpc>
              <a:spcBef>
                <a:spcPts val="1200"/>
              </a:spcBef>
              <a:spcAft>
                <a:spcPts val="0"/>
              </a:spcAft>
              <a:buSzPts val="1800"/>
              <a:buFont typeface="+mj-lt"/>
              <a:buAutoNum type="alphaUcPeriod"/>
            </a:pPr>
            <a:r>
              <a:rPr lang="en" dirty="0">
                <a:solidFill>
                  <a:schemeClr val="tx1"/>
                </a:solidFill>
              </a:rPr>
              <a:t>They did not feel welcome due to racist behaviour of many white people and many police officers.</a:t>
            </a:r>
            <a:endParaRPr dirty="0">
              <a:solidFill>
                <a:schemeClr val="tx1"/>
              </a:solidFill>
            </a:endParaRPr>
          </a:p>
        </p:txBody>
      </p:sp>
      <p:pic>
        <p:nvPicPr>
          <p:cNvPr id="2008" name="Google Shape;2008;p45"/>
          <p:cNvPicPr preferRelativeResize="0"/>
          <p:nvPr/>
        </p:nvPicPr>
        <p:blipFill rotWithShape="1">
          <a:blip r:embed="rId3">
            <a:alphaModFix/>
          </a:blip>
          <a:srcRect/>
          <a:stretch/>
        </p:blipFill>
        <p:spPr>
          <a:xfrm>
            <a:off x="4746444" y="1483675"/>
            <a:ext cx="967663" cy="872700"/>
          </a:xfrm>
          <a:prstGeom prst="rect">
            <a:avLst/>
          </a:prstGeom>
          <a:noFill/>
          <a:ln>
            <a:noFill/>
          </a:ln>
        </p:spPr>
      </p:pic>
      <p:pic>
        <p:nvPicPr>
          <p:cNvPr id="2009" name="Google Shape;2009;p45"/>
          <p:cNvPicPr preferRelativeResize="0"/>
          <p:nvPr/>
        </p:nvPicPr>
        <p:blipFill rotWithShape="1">
          <a:blip r:embed="rId3">
            <a:alphaModFix/>
          </a:blip>
          <a:srcRect/>
          <a:stretch/>
        </p:blipFill>
        <p:spPr>
          <a:xfrm>
            <a:off x="4746456" y="2571750"/>
            <a:ext cx="967663" cy="872700"/>
          </a:xfrm>
          <a:prstGeom prst="rect">
            <a:avLst/>
          </a:prstGeom>
          <a:noFill/>
          <a:ln>
            <a:noFill/>
          </a:ln>
        </p:spPr>
      </p:pic>
      <p:pic>
        <p:nvPicPr>
          <p:cNvPr id="2010" name="Google Shape;2010;p45"/>
          <p:cNvPicPr preferRelativeResize="0"/>
          <p:nvPr/>
        </p:nvPicPr>
        <p:blipFill rotWithShape="1">
          <a:blip r:embed="rId4">
            <a:alphaModFix/>
          </a:blip>
          <a:srcRect/>
          <a:stretch/>
        </p:blipFill>
        <p:spPr>
          <a:xfrm>
            <a:off x="4746444" y="3619728"/>
            <a:ext cx="967675" cy="94914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79375a-163a-486f-b381-e57a9f114126" xsi:nil="true"/>
    <lcf76f155ced4ddcb4097134ff3c332f xmlns="ca3acdf5-aca3-47ff-b74e-73a2c3629a7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9FD9DD3543654C8A1F13D9196197CF" ma:contentTypeVersion="16" ma:contentTypeDescription="Create a new document." ma:contentTypeScope="" ma:versionID="64f46e1c65474d64e986d10ec8e6d9aa">
  <xsd:schema xmlns:xsd="http://www.w3.org/2001/XMLSchema" xmlns:xs="http://www.w3.org/2001/XMLSchema" xmlns:p="http://schemas.microsoft.com/office/2006/metadata/properties" xmlns:ns2="ca3acdf5-aca3-47ff-b74e-73a2c3629a7a" xmlns:ns3="9a79375a-163a-486f-b381-e57a9f114126" targetNamespace="http://schemas.microsoft.com/office/2006/metadata/properties" ma:root="true" ma:fieldsID="7dafe8377243fdba4cd1345b5f5a2bc9" ns2:_="" ns3:_="">
    <xsd:import namespace="ca3acdf5-aca3-47ff-b74e-73a2c3629a7a"/>
    <xsd:import namespace="9a79375a-163a-486f-b381-e57a9f11412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acdf5-aca3-47ff-b74e-73a2c3629a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efd349-4fc2-4c40-bc86-6aac66f77a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79375a-163a-486f-b381-e57a9f11412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19eeb-78d9-4ca6-b07d-2e613db43675}" ma:internalName="TaxCatchAll" ma:showField="CatchAllData" ma:web="9a79375a-163a-486f-b381-e57a9f114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C8E2BF-B51E-4486-BDC9-E787019CEED0}">
  <ds:schemaRefs>
    <ds:schemaRef ds:uri="http://schemas.microsoft.com/office/2006/metadata/properties"/>
    <ds:schemaRef ds:uri="http://schemas.microsoft.com/office/infopath/2007/PartnerControls"/>
    <ds:schemaRef ds:uri="9a79375a-163a-486f-b381-e57a9f114126"/>
    <ds:schemaRef ds:uri="ca3acdf5-aca3-47ff-b74e-73a2c3629a7a"/>
  </ds:schemaRefs>
</ds:datastoreItem>
</file>

<file path=customXml/itemProps2.xml><?xml version="1.0" encoding="utf-8"?>
<ds:datastoreItem xmlns:ds="http://schemas.openxmlformats.org/officeDocument/2006/customXml" ds:itemID="{3A88DA1E-47EE-424B-BB5B-485E81451E7B}">
  <ds:schemaRefs>
    <ds:schemaRef ds:uri="http://schemas.microsoft.com/sharepoint/v3/contenttype/forms"/>
  </ds:schemaRefs>
</ds:datastoreItem>
</file>

<file path=customXml/itemProps3.xml><?xml version="1.0" encoding="utf-8"?>
<ds:datastoreItem xmlns:ds="http://schemas.openxmlformats.org/officeDocument/2006/customXml" ds:itemID="{42F1B072-A338-4063-8DFC-5ED33C8ADF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acdf5-aca3-47ff-b74e-73a2c3629a7a"/>
    <ds:schemaRef ds:uri="9a79375a-163a-486f-b381-e57a9f114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4427</Words>
  <Application>Microsoft Office PowerPoint</Application>
  <PresentationFormat>On-screen Show (16:9)</PresentationFormat>
  <Paragraphs>209</Paragraphs>
  <Slides>38</Slides>
  <Notes>38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Roboto</vt:lpstr>
      <vt:lpstr>Avenir</vt:lpstr>
      <vt:lpstr>Georgia</vt:lpstr>
      <vt:lpstr>Arial</vt:lpstr>
      <vt:lpstr>Raleway</vt:lpstr>
      <vt:lpstr>Comic Sans MS</vt:lpstr>
      <vt:lpstr>Proxima Nova</vt:lpstr>
      <vt:lpstr>Lato</vt:lpstr>
      <vt:lpstr>Simple Light</vt:lpstr>
      <vt:lpstr>Simple Light</vt:lpstr>
      <vt:lpstr>75 years since the Windrush generation arrived</vt:lpstr>
      <vt:lpstr>In 1948, Britain was beginning to recover from WWII.  They invited people to come to Britain from the Caribbean  because there was a shortage of people to fill job vacancies. In years to come they also invited people from other colonies.  </vt:lpstr>
      <vt:lpstr>There are people who come to Britain all the time, so what makes this migration unusual?</vt:lpstr>
      <vt:lpstr>There are people who come to Britain all the time, so what makes this migration unusual?</vt:lpstr>
      <vt:lpstr>If someone invites you to their home, how do you expect to be treated?   Why?</vt:lpstr>
      <vt:lpstr>If someone invites you to their home, how do you expect to be treated?   Why?</vt:lpstr>
      <vt:lpstr>Jamaican immigrants welcomed by RAF officials from the Colonial Office after the ship 'Empire Windrush' landed them at Tilbury in 1948. These were the first arrivals. </vt:lpstr>
      <vt:lpstr>Many of the people who arrived were very disappointed. Why do you think they were disappointed? </vt:lpstr>
      <vt:lpstr>Many of the people who arrived were very disappointed. Why do you think they were disappointed? </vt:lpstr>
      <vt:lpstr>The Windrush generation arrived to a society needing their labour, but resentful of their presence. There was a “shocking level of racism” (BBC documentary) in Britain at the time. </vt:lpstr>
      <vt:lpstr>PowerPoint Presentation</vt:lpstr>
      <vt:lpstr>When the Windrush generation arrived, it was the start of multicultural Britain and racism in the UK…</vt:lpstr>
      <vt:lpstr>When the Windrush generation arrived, it was the start of multicultural Britain and racism in the UK… </vt:lpstr>
      <vt:lpstr>Before the Windrush: Harold Moody was a medical doctor who founded Britian’s first civil rights movement (LCP) which demanded an end to the colour bar in Britain. </vt:lpstr>
      <vt:lpstr>Before the Windrush: Marcus Garvey, national hero of Jamaica, built the largest Black organisation in history, and had a headquarters in London for 5 years. </vt:lpstr>
      <vt:lpstr>From 1948 the Windrush generation started to arrive. Over many years the African Caribbean community organised to improve their lives in Britain. </vt:lpstr>
      <vt:lpstr>Eric and Jessica Huntley founded a publishers in 1974, and the Walter Rodney bookshop in Ealing, West London. </vt:lpstr>
      <vt:lpstr>Frank Crichlow opened a famous restaurant in Notting Hill, West London. </vt:lpstr>
      <vt:lpstr>PowerPoint Presentation</vt:lpstr>
      <vt:lpstr>https://www.channel4.com/news/celebrating-the-mangrove-the-london-restaurant-which-defined-caribbean-britain </vt:lpstr>
      <vt:lpstr>PowerPoint Presentation</vt:lpstr>
      <vt:lpstr>PowerPoint Presentation</vt:lpstr>
      <vt:lpstr>What is a boycott?</vt:lpstr>
      <vt:lpstr>PowerPoint Presentation</vt:lpstr>
      <vt:lpstr>PowerPoint Presentation</vt:lpstr>
      <vt:lpstr>Did the bus boycott end racism in Britain?</vt:lpstr>
      <vt:lpstr>Did the bus boycott end racism in Britain?</vt:lpstr>
      <vt:lpstr>Did the bus boycott end racism in Britain?</vt:lpstr>
      <vt:lpstr>  Despite having to stand up against racism, the Windrush generation have contributed to life in Britain….</vt:lpstr>
      <vt:lpstr>Qualified nurses came to work in the NHS. </vt:lpstr>
      <vt:lpstr>Many worked in factories and as builders.  </vt:lpstr>
      <vt:lpstr>And in the transport industry…</vt:lpstr>
      <vt:lpstr>Contributions to sport. </vt:lpstr>
      <vt:lpstr>PowerPoint Presentation</vt:lpstr>
      <vt:lpstr>Malorie Blackman - Author and children’s Laureate, 2013</vt:lpstr>
      <vt:lpstr>Samantha Tross - Orthopaedic surgeon and winner of the Clinical Excellence Award for her service to the NHS.    </vt:lpstr>
      <vt:lpstr>Jonathan Chase - never gave up at science. </vt:lpstr>
      <vt:lpstr>After 75 years since the arrival of the Windrush generation, we are thanking the ‘Windrush’ generation and their children for helping to…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 years since the Windrush generation arrived</dc:title>
  <dc:creator>Ava Baptiste</dc:creator>
  <cp:lastModifiedBy>Ava Baptiste</cp:lastModifiedBy>
  <cp:revision>1</cp:revision>
  <dcterms:modified xsi:type="dcterms:W3CDTF">2023-06-14T15:37:07Z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0x0101003F9FD9DD3543654C8A1F13D9196197CF</vt:lpwstr>
  </property>
</Properties>
</file>