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743" r:id="rId4"/>
  </p:sldMasterIdLst>
  <p:notesMasterIdLst>
    <p:notesMasterId r:id="rId13"/>
  </p:notesMasterIdLst>
  <p:handoutMasterIdLst>
    <p:handoutMasterId r:id="rId14"/>
  </p:handoutMasterIdLst>
  <p:sldIdLst>
    <p:sldId id="315" r:id="rId5"/>
    <p:sldId id="656" r:id="rId6"/>
    <p:sldId id="658" r:id="rId7"/>
    <p:sldId id="665" r:id="rId8"/>
    <p:sldId id="667" r:id="rId9"/>
    <p:sldId id="668" r:id="rId10"/>
    <p:sldId id="669" r:id="rId11"/>
    <p:sldId id="6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3CA"/>
    <a:srgbClr val="9966FF"/>
    <a:srgbClr val="BD92DE"/>
    <a:srgbClr val="B9138E"/>
    <a:srgbClr val="E927B6"/>
    <a:srgbClr val="F6A8E2"/>
    <a:srgbClr val="D1B2E8"/>
    <a:srgbClr val="FCE2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513"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King" userId="95b65552-4f59-4343-b7b7-305c5b2e6a0e" providerId="ADAL" clId="{87B0169E-ADA7-403C-9D93-0914053E47B3}"/>
    <pc:docChg chg="undo custSel modSld">
      <pc:chgData name="Sally King" userId="95b65552-4f59-4343-b7b7-305c5b2e6a0e" providerId="ADAL" clId="{87B0169E-ADA7-403C-9D93-0914053E47B3}" dt="2023-05-11T14:45:31.399" v="24" actId="20577"/>
      <pc:docMkLst>
        <pc:docMk/>
      </pc:docMkLst>
      <pc:sldChg chg="addSp delSp modSp mod">
        <pc:chgData name="Sally King" userId="95b65552-4f59-4343-b7b7-305c5b2e6a0e" providerId="ADAL" clId="{87B0169E-ADA7-403C-9D93-0914053E47B3}" dt="2023-05-11T14:45:31.399" v="24" actId="20577"/>
        <pc:sldMkLst>
          <pc:docMk/>
          <pc:sldMk cId="0" sldId="315"/>
        </pc:sldMkLst>
        <pc:spChg chg="add del mod">
          <ac:chgData name="Sally King" userId="95b65552-4f59-4343-b7b7-305c5b2e6a0e" providerId="ADAL" clId="{87B0169E-ADA7-403C-9D93-0914053E47B3}" dt="2023-05-11T14:45:27.547" v="21" actId="478"/>
          <ac:spMkLst>
            <pc:docMk/>
            <pc:sldMk cId="0" sldId="315"/>
            <ac:spMk id="4" creationId="{14DAEEC4-718D-EAC2-D209-6DD64A5713BB}"/>
          </ac:spMkLst>
        </pc:spChg>
        <pc:spChg chg="add del mod">
          <ac:chgData name="Sally King" userId="95b65552-4f59-4343-b7b7-305c5b2e6a0e" providerId="ADAL" clId="{87B0169E-ADA7-403C-9D93-0914053E47B3}" dt="2023-05-11T14:45:31.399" v="24" actId="20577"/>
          <ac:spMkLst>
            <pc:docMk/>
            <pc:sldMk cId="0" sldId="315"/>
            <ac:spMk id="10" creationId="{92A0B147-DED9-5448-0AB3-12D30EDE0C67}"/>
          </ac:spMkLst>
        </pc:spChg>
      </pc:sldChg>
      <pc:sldChg chg="modSp mod">
        <pc:chgData name="Sally King" userId="95b65552-4f59-4343-b7b7-305c5b2e6a0e" providerId="ADAL" clId="{87B0169E-ADA7-403C-9D93-0914053E47B3}" dt="2023-05-10T12:45:14.126" v="5" actId="207"/>
        <pc:sldMkLst>
          <pc:docMk/>
          <pc:sldMk cId="1997845294" sldId="658"/>
        </pc:sldMkLst>
        <pc:spChg chg="mod">
          <ac:chgData name="Sally King" userId="95b65552-4f59-4343-b7b7-305c5b2e6a0e" providerId="ADAL" clId="{87B0169E-ADA7-403C-9D93-0914053E47B3}" dt="2023-05-10T12:45:14.126" v="5" actId="207"/>
          <ac:spMkLst>
            <pc:docMk/>
            <pc:sldMk cId="1997845294" sldId="658"/>
            <ac:spMk id="13" creationId="{9062571F-C941-34D0-639C-1D03DEDF41AE}"/>
          </ac:spMkLst>
        </pc:spChg>
      </pc:sldChg>
      <pc:sldChg chg="modSp mod">
        <pc:chgData name="Sally King" userId="95b65552-4f59-4343-b7b7-305c5b2e6a0e" providerId="ADAL" clId="{87B0169E-ADA7-403C-9D93-0914053E47B3}" dt="2023-05-10T12:46:27.395" v="12" actId="207"/>
        <pc:sldMkLst>
          <pc:docMk/>
          <pc:sldMk cId="2174488233" sldId="664"/>
        </pc:sldMkLst>
        <pc:spChg chg="mod">
          <ac:chgData name="Sally King" userId="95b65552-4f59-4343-b7b7-305c5b2e6a0e" providerId="ADAL" clId="{87B0169E-ADA7-403C-9D93-0914053E47B3}" dt="2023-05-10T12:46:27.395" v="12" actId="207"/>
          <ac:spMkLst>
            <pc:docMk/>
            <pc:sldMk cId="2174488233" sldId="664"/>
            <ac:spMk id="42" creationId="{569110E0-89EC-23D3-B174-F53C018D5BCC}"/>
          </ac:spMkLst>
        </pc:spChg>
      </pc:sldChg>
      <pc:sldChg chg="modSp mod">
        <pc:chgData name="Sally King" userId="95b65552-4f59-4343-b7b7-305c5b2e6a0e" providerId="ADAL" clId="{87B0169E-ADA7-403C-9D93-0914053E47B3}" dt="2023-05-10T12:46:08.297" v="11" actId="207"/>
        <pc:sldMkLst>
          <pc:docMk/>
          <pc:sldMk cId="846185139" sldId="668"/>
        </pc:sldMkLst>
        <pc:spChg chg="mod">
          <ac:chgData name="Sally King" userId="95b65552-4f59-4343-b7b7-305c5b2e6a0e" providerId="ADAL" clId="{87B0169E-ADA7-403C-9D93-0914053E47B3}" dt="2023-05-10T12:45:23.520" v="6" actId="207"/>
          <ac:spMkLst>
            <pc:docMk/>
            <pc:sldMk cId="846185139" sldId="668"/>
            <ac:spMk id="2" creationId="{00000000-0000-0000-0000-000000000000}"/>
          </ac:spMkLst>
        </pc:spChg>
        <pc:spChg chg="mod">
          <ac:chgData name="Sally King" userId="95b65552-4f59-4343-b7b7-305c5b2e6a0e" providerId="ADAL" clId="{87B0169E-ADA7-403C-9D93-0914053E47B3}" dt="2023-05-10T12:46:04.032" v="10" actId="207"/>
          <ac:spMkLst>
            <pc:docMk/>
            <pc:sldMk cId="846185139" sldId="668"/>
            <ac:spMk id="16" creationId="{663672C8-447C-D510-FDA6-C8BFEB098074}"/>
          </ac:spMkLst>
        </pc:spChg>
        <pc:spChg chg="mod">
          <ac:chgData name="Sally King" userId="95b65552-4f59-4343-b7b7-305c5b2e6a0e" providerId="ADAL" clId="{87B0169E-ADA7-403C-9D93-0914053E47B3}" dt="2023-05-10T12:45:43.987" v="7" actId="207"/>
          <ac:spMkLst>
            <pc:docMk/>
            <pc:sldMk cId="846185139" sldId="668"/>
            <ac:spMk id="17" creationId="{3B9DD55A-0F89-1AA3-A231-EA5C10461627}"/>
          </ac:spMkLst>
        </pc:spChg>
        <pc:spChg chg="mod">
          <ac:chgData name="Sally King" userId="95b65552-4f59-4343-b7b7-305c5b2e6a0e" providerId="ADAL" clId="{87B0169E-ADA7-403C-9D93-0914053E47B3}" dt="2023-05-10T12:45:48.653" v="8" actId="207"/>
          <ac:spMkLst>
            <pc:docMk/>
            <pc:sldMk cId="846185139" sldId="668"/>
            <ac:spMk id="18" creationId="{1EEE9A03-DFD1-2ED5-C000-FD200B40661A}"/>
          </ac:spMkLst>
        </pc:spChg>
        <pc:spChg chg="mod">
          <ac:chgData name="Sally King" userId="95b65552-4f59-4343-b7b7-305c5b2e6a0e" providerId="ADAL" clId="{87B0169E-ADA7-403C-9D93-0914053E47B3}" dt="2023-05-10T12:45:57.056" v="9" actId="207"/>
          <ac:spMkLst>
            <pc:docMk/>
            <pc:sldMk cId="846185139" sldId="668"/>
            <ac:spMk id="19" creationId="{0283C577-6F3C-4D29-C5C4-DED5326D9523}"/>
          </ac:spMkLst>
        </pc:spChg>
        <pc:spChg chg="mod">
          <ac:chgData name="Sally King" userId="95b65552-4f59-4343-b7b7-305c5b2e6a0e" providerId="ADAL" clId="{87B0169E-ADA7-403C-9D93-0914053E47B3}" dt="2023-05-10T12:46:08.297" v="11" actId="207"/>
          <ac:spMkLst>
            <pc:docMk/>
            <pc:sldMk cId="846185139" sldId="668"/>
            <ac:spMk id="20" creationId="{AE1F50C6-75C2-B0D1-399F-8EABF01AA6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40B7D5-FC5A-3446-AA78-C1F84BEC53F8}" type="datetimeFigureOut">
              <a:rPr lang="en-US" smtClean="0"/>
              <a:t>5/11/2023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FD467A-1A3A-8D48-BCFA-7CFBA0E76E29}" type="slidenum">
              <a:rPr lang="en-US" smtClean="0"/>
              <a:t>‹#›</a:t>
            </a:fld>
            <a:endParaRPr lang="en-US"/>
          </a:p>
        </p:txBody>
      </p:sp>
    </p:spTree>
    <p:extLst>
      <p:ext uri="{BB962C8B-B14F-4D97-AF65-F5344CB8AC3E}">
        <p14:creationId xmlns:p14="http://schemas.microsoft.com/office/powerpoint/2010/main" val="1221221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3FE85-6EF1-1E4D-972B-BB677CA7D08A}" type="datetimeFigureOut">
              <a:rPr lang="en-US" smtClean="0"/>
              <a:t>5/11/2023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4FD84-84AF-1A45-98B9-B508F4AF18EB}" type="slidenum">
              <a:rPr lang="en-US" smtClean="0"/>
              <a:t>‹#›</a:t>
            </a:fld>
            <a:endParaRPr lang="en-US"/>
          </a:p>
        </p:txBody>
      </p:sp>
    </p:spTree>
    <p:extLst>
      <p:ext uri="{BB962C8B-B14F-4D97-AF65-F5344CB8AC3E}">
        <p14:creationId xmlns:p14="http://schemas.microsoft.com/office/powerpoint/2010/main" val="1717461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DAAA6A0F-C73A-41F9-9318-9E46DE8F33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A9F1DB3-7A3C-4133-8E76-EE0D787E9669}" type="slidenum">
              <a:rPr lang="en-GB" altLang="en-US" smtClean="0"/>
              <a:pPr>
                <a:spcBef>
                  <a:spcPct val="0"/>
                </a:spcBef>
              </a:pPr>
              <a:t>1</a:t>
            </a:fld>
            <a:endParaRPr lang="en-GB" altLang="en-US"/>
          </a:p>
        </p:txBody>
      </p:sp>
      <p:sp>
        <p:nvSpPr>
          <p:cNvPr id="5122" name="Rectangle 2">
            <a:extLst>
              <a:ext uri="{FF2B5EF4-FFF2-40B4-BE49-F238E27FC236}">
                <a16:creationId xmlns:a16="http://schemas.microsoft.com/office/drawing/2014/main" id="{00EFEA11-AF90-41E9-BB58-BAF61AE2909F}"/>
              </a:ext>
            </a:extLst>
          </p:cNvPr>
          <p:cNvSpPr>
            <a:spLocks noGrp="1" noRot="1" noChangeAspect="1" noChangeArrowheads="1" noTextEdit="1"/>
          </p:cNvSpPr>
          <p:nvPr>
            <p:ph type="sldImg"/>
          </p:nvPr>
        </p:nvSpPr>
        <p:spPr>
          <a:xfrm>
            <a:off x="1141413" y="685800"/>
            <a:ext cx="4575175" cy="3430588"/>
          </a:xfrm>
          <a:ln/>
        </p:spPr>
      </p:sp>
      <p:sp>
        <p:nvSpPr>
          <p:cNvPr id="5123" name="Rectangle 3">
            <a:extLst>
              <a:ext uri="{FF2B5EF4-FFF2-40B4-BE49-F238E27FC236}">
                <a16:creationId xmlns:a16="http://schemas.microsoft.com/office/drawing/2014/main" id="{4AA1EA1D-4AE0-40AB-B224-046F9570C277}"/>
              </a:ext>
            </a:extLst>
          </p:cNvPr>
          <p:cNvSpPr>
            <a:spLocks noGrp="1" noChangeArrowheads="1"/>
          </p:cNvSpPr>
          <p:nvPr>
            <p:ph type="body" idx="1"/>
          </p:nvPr>
        </p:nvSpPr>
        <p:spPr/>
        <p:txBody>
          <a:bodyPr/>
          <a:lstStyle/>
          <a:p>
            <a:pPr eaLnBrk="1" hangingPunct="1">
              <a:defRPr/>
            </a:pPr>
            <a:endParaRPr lang="en-US" sz="100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74FD84-84AF-1A45-98B9-B508F4AF18EB}" type="slidenum">
              <a:rPr lang="en-US" smtClean="0"/>
              <a:t>2</a:t>
            </a:fld>
            <a:endParaRPr lang="en-US"/>
          </a:p>
        </p:txBody>
      </p:sp>
    </p:spTree>
    <p:extLst>
      <p:ext uri="{BB962C8B-B14F-4D97-AF65-F5344CB8AC3E}">
        <p14:creationId xmlns:p14="http://schemas.microsoft.com/office/powerpoint/2010/main" val="196778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74FD84-84AF-1A45-98B9-B508F4AF18EB}" type="slidenum">
              <a:rPr lang="en-US" smtClean="0"/>
              <a:t>3</a:t>
            </a:fld>
            <a:endParaRPr lang="en-US"/>
          </a:p>
        </p:txBody>
      </p:sp>
    </p:spTree>
    <p:extLst>
      <p:ext uri="{BB962C8B-B14F-4D97-AF65-F5344CB8AC3E}">
        <p14:creationId xmlns:p14="http://schemas.microsoft.com/office/powerpoint/2010/main" val="24459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74FD84-84AF-1A45-98B9-B508F4AF18EB}" type="slidenum">
              <a:rPr lang="en-US" smtClean="0"/>
              <a:t>4</a:t>
            </a:fld>
            <a:endParaRPr lang="en-US"/>
          </a:p>
        </p:txBody>
      </p:sp>
    </p:spTree>
    <p:extLst>
      <p:ext uri="{BB962C8B-B14F-4D97-AF65-F5344CB8AC3E}">
        <p14:creationId xmlns:p14="http://schemas.microsoft.com/office/powerpoint/2010/main" val="90301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74FD84-84AF-1A45-98B9-B508F4AF18EB}" type="slidenum">
              <a:rPr lang="en-US" smtClean="0"/>
              <a:t>5</a:t>
            </a:fld>
            <a:endParaRPr lang="en-US"/>
          </a:p>
        </p:txBody>
      </p:sp>
    </p:spTree>
    <p:extLst>
      <p:ext uri="{BB962C8B-B14F-4D97-AF65-F5344CB8AC3E}">
        <p14:creationId xmlns:p14="http://schemas.microsoft.com/office/powerpoint/2010/main" val="191496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74FD84-84AF-1A45-98B9-B508F4AF18EB}" type="slidenum">
              <a:rPr lang="en-US" smtClean="0"/>
              <a:t>6</a:t>
            </a:fld>
            <a:endParaRPr lang="en-US"/>
          </a:p>
        </p:txBody>
      </p:sp>
    </p:spTree>
    <p:extLst>
      <p:ext uri="{BB962C8B-B14F-4D97-AF65-F5344CB8AC3E}">
        <p14:creationId xmlns:p14="http://schemas.microsoft.com/office/powerpoint/2010/main" val="412631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574FD84-84AF-1A45-98B9-B508F4AF18EB}" type="slidenum">
              <a:rPr lang="en-US" smtClean="0"/>
              <a:t>7</a:t>
            </a:fld>
            <a:endParaRPr lang="en-US"/>
          </a:p>
        </p:txBody>
      </p:sp>
    </p:spTree>
    <p:extLst>
      <p:ext uri="{BB962C8B-B14F-4D97-AF65-F5344CB8AC3E}">
        <p14:creationId xmlns:p14="http://schemas.microsoft.com/office/powerpoint/2010/main" val="360890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BA93C8-0FC0-4DB7-92BB-B8D8B8C21F42}" type="slidenum">
              <a:rPr lang="en-GB" smtClean="0"/>
              <a:t>8</a:t>
            </a:fld>
            <a:endParaRPr lang="en-GB"/>
          </a:p>
        </p:txBody>
      </p:sp>
    </p:spTree>
    <p:extLst>
      <p:ext uri="{BB962C8B-B14F-4D97-AF65-F5344CB8AC3E}">
        <p14:creationId xmlns:p14="http://schemas.microsoft.com/office/powerpoint/2010/main" val="96361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8030-FEE6-4FA3-BDA6-ECB07616E20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30B1990-F061-4921-BD91-B1FD1708D34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75F166-61F7-4E16-878A-105B8A3FFA1B}"/>
              </a:ext>
            </a:extLst>
          </p:cNvPr>
          <p:cNvSpPr>
            <a:spLocks noGrp="1"/>
          </p:cNvSpPr>
          <p:nvPr>
            <p:ph type="dt" sz="half" idx="10"/>
          </p:nvPr>
        </p:nvSpPr>
        <p:spPr/>
        <p:txBody>
          <a:bodyPr/>
          <a:lstStyle/>
          <a:p>
            <a:fld id="{5F816622-B149-B941-935E-52F0EB15A6C9}" type="datetime1">
              <a:rPr lang="en-GB" smtClean="0"/>
              <a:t>11/05/2023</a:t>
            </a:fld>
            <a:endParaRPr lang="en-US"/>
          </a:p>
        </p:txBody>
      </p:sp>
      <p:sp>
        <p:nvSpPr>
          <p:cNvPr id="5" name="Footer Placeholder 4">
            <a:extLst>
              <a:ext uri="{FF2B5EF4-FFF2-40B4-BE49-F238E27FC236}">
                <a16:creationId xmlns:a16="http://schemas.microsoft.com/office/drawing/2014/main" id="{3AE2EB19-3F02-4409-8196-DC733E382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C6807-7387-4CFF-B688-373AF5DFB7DF}"/>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273373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6236-D3D3-4538-8D00-05815C087E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B23F37-05BF-4CE4-B6E2-1B2DF53A74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35B048-2951-49CC-8688-BFC5A3D3002E}"/>
              </a:ext>
            </a:extLst>
          </p:cNvPr>
          <p:cNvSpPr>
            <a:spLocks noGrp="1"/>
          </p:cNvSpPr>
          <p:nvPr>
            <p:ph type="dt" sz="half" idx="10"/>
          </p:nvPr>
        </p:nvSpPr>
        <p:spPr/>
        <p:txBody>
          <a:bodyPr/>
          <a:lstStyle/>
          <a:p>
            <a:fld id="{B3C40AE4-3E45-1041-A419-3195A8D17574}" type="datetime1">
              <a:rPr lang="en-GB" smtClean="0"/>
              <a:t>11/05/2023</a:t>
            </a:fld>
            <a:endParaRPr lang="en-US"/>
          </a:p>
        </p:txBody>
      </p:sp>
      <p:sp>
        <p:nvSpPr>
          <p:cNvPr id="5" name="Footer Placeholder 4">
            <a:extLst>
              <a:ext uri="{FF2B5EF4-FFF2-40B4-BE49-F238E27FC236}">
                <a16:creationId xmlns:a16="http://schemas.microsoft.com/office/drawing/2014/main" id="{4D2EA3D9-270D-4B07-A8A7-B0E6C7C81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C3027-DBBE-4FE8-9CD7-DAE905BF44F1}"/>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301144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0764D-062C-4D3C-9998-A7A61129F60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82245E-FBB0-4B21-AE07-1C00AF11D16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EF97BF-8917-411B-9550-EB588BA71B97}"/>
              </a:ext>
            </a:extLst>
          </p:cNvPr>
          <p:cNvSpPr>
            <a:spLocks noGrp="1"/>
          </p:cNvSpPr>
          <p:nvPr>
            <p:ph type="dt" sz="half" idx="10"/>
          </p:nvPr>
        </p:nvSpPr>
        <p:spPr/>
        <p:txBody>
          <a:bodyPr/>
          <a:lstStyle/>
          <a:p>
            <a:fld id="{B639D1BD-7200-8547-84B9-3AB1F674F334}" type="datetime1">
              <a:rPr lang="en-GB" smtClean="0"/>
              <a:t>11/05/2023</a:t>
            </a:fld>
            <a:endParaRPr lang="en-US"/>
          </a:p>
        </p:txBody>
      </p:sp>
      <p:sp>
        <p:nvSpPr>
          <p:cNvPr id="5" name="Footer Placeholder 4">
            <a:extLst>
              <a:ext uri="{FF2B5EF4-FFF2-40B4-BE49-F238E27FC236}">
                <a16:creationId xmlns:a16="http://schemas.microsoft.com/office/drawing/2014/main" id="{B38D242F-925D-43B0-8152-BCD035E21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C297A-A266-4F6F-B4C5-7330DDDABD69}"/>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37623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6364-33B2-4D0D-B57F-FABFF5A1B2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77D292-9AE3-4BE7-925F-1C1C8272A3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4EE7D6-70B7-4B1C-8B6B-94FD7747A5D4}"/>
              </a:ext>
            </a:extLst>
          </p:cNvPr>
          <p:cNvSpPr>
            <a:spLocks noGrp="1"/>
          </p:cNvSpPr>
          <p:nvPr>
            <p:ph type="dt" sz="half" idx="10"/>
          </p:nvPr>
        </p:nvSpPr>
        <p:spPr/>
        <p:txBody>
          <a:bodyPr/>
          <a:lstStyle/>
          <a:p>
            <a:fld id="{7999382D-1458-8A4A-A0AA-15849AA88185}" type="datetime1">
              <a:rPr lang="en-GB" smtClean="0"/>
              <a:t>11/05/2023</a:t>
            </a:fld>
            <a:endParaRPr lang="en-US"/>
          </a:p>
        </p:txBody>
      </p:sp>
      <p:sp>
        <p:nvSpPr>
          <p:cNvPr id="5" name="Footer Placeholder 4">
            <a:extLst>
              <a:ext uri="{FF2B5EF4-FFF2-40B4-BE49-F238E27FC236}">
                <a16:creationId xmlns:a16="http://schemas.microsoft.com/office/drawing/2014/main" id="{5D4CF18D-F27E-407F-8496-70E2E6018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E765D-FB0D-4895-8031-3601579E3236}"/>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397909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6DD3-6756-4BA6-B574-98FBEC99A3B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068604-2DD3-41F8-8B6F-71C62E02906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256856-587C-474E-8620-7287D76D17A4}"/>
              </a:ext>
            </a:extLst>
          </p:cNvPr>
          <p:cNvSpPr>
            <a:spLocks noGrp="1"/>
          </p:cNvSpPr>
          <p:nvPr>
            <p:ph type="dt" sz="half" idx="10"/>
          </p:nvPr>
        </p:nvSpPr>
        <p:spPr/>
        <p:txBody>
          <a:bodyPr/>
          <a:lstStyle/>
          <a:p>
            <a:fld id="{B37303E7-048F-0540-9984-60CDD6DF28F2}" type="datetime1">
              <a:rPr lang="en-GB" smtClean="0"/>
              <a:t>11/05/2023</a:t>
            </a:fld>
            <a:endParaRPr lang="en-US"/>
          </a:p>
        </p:txBody>
      </p:sp>
      <p:sp>
        <p:nvSpPr>
          <p:cNvPr id="5" name="Footer Placeholder 4">
            <a:extLst>
              <a:ext uri="{FF2B5EF4-FFF2-40B4-BE49-F238E27FC236}">
                <a16:creationId xmlns:a16="http://schemas.microsoft.com/office/drawing/2014/main" id="{9C171DA9-55D4-4257-AEAB-9ED598D61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28AA6-3E8A-4E38-978B-BDF5F03BD341}"/>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211376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0259-5BE0-426A-95A6-4CE3720CE1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FC0236-E9F6-4FE6-94A9-7CF182A57C8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542FBE-2433-48B3-8A8C-04BA172DDB3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6E341E-250A-44A0-AC48-8B2A8D4B3860}"/>
              </a:ext>
            </a:extLst>
          </p:cNvPr>
          <p:cNvSpPr>
            <a:spLocks noGrp="1"/>
          </p:cNvSpPr>
          <p:nvPr>
            <p:ph type="dt" sz="half" idx="10"/>
          </p:nvPr>
        </p:nvSpPr>
        <p:spPr/>
        <p:txBody>
          <a:bodyPr/>
          <a:lstStyle/>
          <a:p>
            <a:fld id="{560D4D77-CD28-EB4D-A131-944BDD8FC9F7}" type="datetime1">
              <a:rPr lang="en-GB" smtClean="0"/>
              <a:t>11/05/2023</a:t>
            </a:fld>
            <a:endParaRPr lang="en-US"/>
          </a:p>
        </p:txBody>
      </p:sp>
      <p:sp>
        <p:nvSpPr>
          <p:cNvPr id="6" name="Footer Placeholder 5">
            <a:extLst>
              <a:ext uri="{FF2B5EF4-FFF2-40B4-BE49-F238E27FC236}">
                <a16:creationId xmlns:a16="http://schemas.microsoft.com/office/drawing/2014/main" id="{D706EE87-76F9-429A-936B-8A7045956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476C3-4137-4DBD-98F5-68A8994A80E6}"/>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81970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A9AB-C15F-459E-B8ED-FA616F78A60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1CC27E-6BFA-46AC-AC1D-CD79DFA457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87D5DAD-6396-42E9-A73E-988AE1F164F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BD4EFD-0A47-4CAB-8EB6-FA7308C3D75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4FF9F08-63BF-4038-99D1-FF32420837E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C0E851-193A-4E83-911C-7161D5DDA476}"/>
              </a:ext>
            </a:extLst>
          </p:cNvPr>
          <p:cNvSpPr>
            <a:spLocks noGrp="1"/>
          </p:cNvSpPr>
          <p:nvPr>
            <p:ph type="dt" sz="half" idx="10"/>
          </p:nvPr>
        </p:nvSpPr>
        <p:spPr/>
        <p:txBody>
          <a:bodyPr/>
          <a:lstStyle/>
          <a:p>
            <a:fld id="{AF42FDC6-B9F8-E84E-8080-5F458793EA09}" type="datetime1">
              <a:rPr lang="en-GB" smtClean="0"/>
              <a:t>11/05/2023</a:t>
            </a:fld>
            <a:endParaRPr lang="en-US"/>
          </a:p>
        </p:txBody>
      </p:sp>
      <p:sp>
        <p:nvSpPr>
          <p:cNvPr id="8" name="Footer Placeholder 7">
            <a:extLst>
              <a:ext uri="{FF2B5EF4-FFF2-40B4-BE49-F238E27FC236}">
                <a16:creationId xmlns:a16="http://schemas.microsoft.com/office/drawing/2014/main" id="{23CD54A0-19E7-4579-9863-B367BFA760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A9D0F0-BD21-49AB-910E-812D7CFD270F}"/>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159559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F16D-80DC-4CEC-AFE6-70535F6896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5BFC78-D4B1-4C30-AAF1-4F42DBB26383}"/>
              </a:ext>
            </a:extLst>
          </p:cNvPr>
          <p:cNvSpPr>
            <a:spLocks noGrp="1"/>
          </p:cNvSpPr>
          <p:nvPr>
            <p:ph type="dt" sz="half" idx="10"/>
          </p:nvPr>
        </p:nvSpPr>
        <p:spPr/>
        <p:txBody>
          <a:bodyPr/>
          <a:lstStyle/>
          <a:p>
            <a:fld id="{A30B2C6B-0488-174C-8704-12EAAEB2E507}" type="datetime1">
              <a:rPr lang="en-GB" smtClean="0"/>
              <a:t>11/05/2023</a:t>
            </a:fld>
            <a:endParaRPr lang="en-US"/>
          </a:p>
        </p:txBody>
      </p:sp>
      <p:sp>
        <p:nvSpPr>
          <p:cNvPr id="4" name="Footer Placeholder 3">
            <a:extLst>
              <a:ext uri="{FF2B5EF4-FFF2-40B4-BE49-F238E27FC236}">
                <a16:creationId xmlns:a16="http://schemas.microsoft.com/office/drawing/2014/main" id="{0B7A5272-0A14-4906-8C0A-2605B8571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84E872-6061-44EF-927E-1727297731EF}"/>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57716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159DB-BD78-46B8-AD2A-AA9134C16A2E}"/>
              </a:ext>
            </a:extLst>
          </p:cNvPr>
          <p:cNvSpPr>
            <a:spLocks noGrp="1"/>
          </p:cNvSpPr>
          <p:nvPr>
            <p:ph type="dt" sz="half" idx="10"/>
          </p:nvPr>
        </p:nvSpPr>
        <p:spPr/>
        <p:txBody>
          <a:bodyPr/>
          <a:lstStyle/>
          <a:p>
            <a:fld id="{93C6C53A-F0DB-954F-992C-A2DEBA1CBEC9}" type="datetime1">
              <a:rPr lang="en-GB" smtClean="0"/>
              <a:t>11/05/2023</a:t>
            </a:fld>
            <a:endParaRPr lang="en-US"/>
          </a:p>
        </p:txBody>
      </p:sp>
      <p:sp>
        <p:nvSpPr>
          <p:cNvPr id="3" name="Footer Placeholder 2">
            <a:extLst>
              <a:ext uri="{FF2B5EF4-FFF2-40B4-BE49-F238E27FC236}">
                <a16:creationId xmlns:a16="http://schemas.microsoft.com/office/drawing/2014/main" id="{06DF4756-69A5-4BE6-B7FE-E54CB5146B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2FD64-123E-42F2-8B36-45DC4DD4D9AE}"/>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140497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E23A2-D2E5-432F-B792-1251DD18F78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4FBF93-0FD1-4E01-8D5F-F8F2FE07AD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BC021E-7867-4DE9-9E87-19F48CAE72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1C0A76E-BAC5-4AA5-8751-958797589088}"/>
              </a:ext>
            </a:extLst>
          </p:cNvPr>
          <p:cNvSpPr>
            <a:spLocks noGrp="1"/>
          </p:cNvSpPr>
          <p:nvPr>
            <p:ph type="dt" sz="half" idx="10"/>
          </p:nvPr>
        </p:nvSpPr>
        <p:spPr/>
        <p:txBody>
          <a:bodyPr/>
          <a:lstStyle/>
          <a:p>
            <a:fld id="{F42C5BEC-6218-B34A-A566-271AD520F6F9}" type="datetime1">
              <a:rPr lang="en-GB" smtClean="0"/>
              <a:t>11/05/2023</a:t>
            </a:fld>
            <a:endParaRPr lang="en-US"/>
          </a:p>
        </p:txBody>
      </p:sp>
      <p:sp>
        <p:nvSpPr>
          <p:cNvPr id="6" name="Footer Placeholder 5">
            <a:extLst>
              <a:ext uri="{FF2B5EF4-FFF2-40B4-BE49-F238E27FC236}">
                <a16:creationId xmlns:a16="http://schemas.microsoft.com/office/drawing/2014/main" id="{6577515D-4949-462F-A558-3F1E0EC32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E3571-55BE-4D57-9352-E61DEE0FA47D}"/>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158165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F39C-6A0B-4CF9-90CE-60731F5812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81D514-C7A4-4E05-9E27-E5E7B891ABB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ED10AC2-0FE8-4D02-9814-43FB459F259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443C695-D10C-4D6E-9489-18D1BF32083E}"/>
              </a:ext>
            </a:extLst>
          </p:cNvPr>
          <p:cNvSpPr>
            <a:spLocks noGrp="1"/>
          </p:cNvSpPr>
          <p:nvPr>
            <p:ph type="dt" sz="half" idx="10"/>
          </p:nvPr>
        </p:nvSpPr>
        <p:spPr/>
        <p:txBody>
          <a:bodyPr/>
          <a:lstStyle/>
          <a:p>
            <a:fld id="{6CA160F6-8F71-014D-8933-5FE4FBFDC583}" type="datetime1">
              <a:rPr lang="en-GB" smtClean="0"/>
              <a:t>11/05/2023</a:t>
            </a:fld>
            <a:endParaRPr lang="en-US"/>
          </a:p>
        </p:txBody>
      </p:sp>
      <p:sp>
        <p:nvSpPr>
          <p:cNvPr id="6" name="Footer Placeholder 5">
            <a:extLst>
              <a:ext uri="{FF2B5EF4-FFF2-40B4-BE49-F238E27FC236}">
                <a16:creationId xmlns:a16="http://schemas.microsoft.com/office/drawing/2014/main" id="{70BF1583-F2F9-4018-A4BB-F943E2EEF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14296-2527-4DF4-AD1F-18535931B0E1}"/>
              </a:ext>
            </a:extLst>
          </p:cNvPr>
          <p:cNvSpPr>
            <a:spLocks noGrp="1"/>
          </p:cNvSpPr>
          <p:nvPr>
            <p:ph type="sldNum" sz="quarter" idx="12"/>
          </p:nvPr>
        </p:nvSpPr>
        <p:spPr/>
        <p:txBody>
          <a:bodyPr/>
          <a:lstStyle/>
          <a:p>
            <a:fld id="{21780E42-022B-7F4C-9A77-7E147CB2BF77}" type="slidenum">
              <a:rPr lang="en-US" smtClean="0"/>
              <a:t>‹#›</a:t>
            </a:fld>
            <a:endParaRPr lang="en-US"/>
          </a:p>
        </p:txBody>
      </p:sp>
    </p:spTree>
    <p:extLst>
      <p:ext uri="{BB962C8B-B14F-4D97-AF65-F5344CB8AC3E}">
        <p14:creationId xmlns:p14="http://schemas.microsoft.com/office/powerpoint/2010/main" val="424751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EBFE3-CA53-403E-A38C-893870F7390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271754-2675-48FB-ABA6-5C6859BE86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9D654D-2397-443F-80A4-20C4B11FEB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C32529-746A-CA41-8EE0-2EDEEC357FE4}" type="datetime1">
              <a:rPr lang="en-GB" smtClean="0"/>
              <a:t>11/05/2023</a:t>
            </a:fld>
            <a:endParaRPr lang="en-US"/>
          </a:p>
        </p:txBody>
      </p:sp>
      <p:sp>
        <p:nvSpPr>
          <p:cNvPr id="5" name="Footer Placeholder 4">
            <a:extLst>
              <a:ext uri="{FF2B5EF4-FFF2-40B4-BE49-F238E27FC236}">
                <a16:creationId xmlns:a16="http://schemas.microsoft.com/office/drawing/2014/main" id="{FD184733-B356-4BBF-97A0-67767975F82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88470B-2530-4B1A-911C-CB0811224A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780E42-022B-7F4C-9A77-7E147CB2BF77}" type="slidenum">
              <a:rPr lang="en-US" smtClean="0"/>
              <a:t>‹#›</a:t>
            </a:fld>
            <a:endParaRPr lang="en-US"/>
          </a:p>
        </p:txBody>
      </p:sp>
    </p:spTree>
    <p:extLst>
      <p:ext uri="{BB962C8B-B14F-4D97-AF65-F5344CB8AC3E}">
        <p14:creationId xmlns:p14="http://schemas.microsoft.com/office/powerpoint/2010/main" val="341562718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5">
            <a:extLst>
              <a:ext uri="{FF2B5EF4-FFF2-40B4-BE49-F238E27FC236}">
                <a16:creationId xmlns:a16="http://schemas.microsoft.com/office/drawing/2014/main" id="{2E71A7AF-66A9-46B6-812D-5BFBEB67EEA6}"/>
              </a:ext>
              <a:ext uri="{C183D7F6-B498-43B3-948B-1728B52AA6E4}">
                <adec:decorative xmlns:adec="http://schemas.microsoft.com/office/drawing/2017/decorative" val="1"/>
              </a:ext>
            </a:extLst>
          </p:cNvPr>
          <p:cNvSpPr>
            <a:spLocks noChangeArrowheads="1"/>
          </p:cNvSpPr>
          <p:nvPr/>
        </p:nvSpPr>
        <p:spPr bwMode="auto">
          <a:xfrm>
            <a:off x="-10649" y="1"/>
            <a:ext cx="9144000" cy="2943327"/>
          </a:xfrm>
          <a:prstGeom prst="rect">
            <a:avLst/>
          </a:prstGeom>
          <a:solidFill>
            <a:srgbClr val="00B050"/>
          </a:solidFill>
          <a:ln>
            <a:noFill/>
          </a:ln>
        </p:spPr>
        <p:txBody>
          <a:bodyPr/>
          <a:lstStyle>
            <a:lvl1pPr>
              <a:defRPr sz="2400" b="1">
                <a:solidFill>
                  <a:schemeClr val="bg1"/>
                </a:solidFill>
                <a:latin typeface="Arial" panose="020B0604020202020204" pitchFamily="34" charset="0"/>
                <a:ea typeface="ＭＳ Ｐゴシック" panose="020B0600070205080204" pitchFamily="34" charset="-128"/>
              </a:defRPr>
            </a:lvl1pPr>
            <a:lvl2pPr marL="742950" indent="-285750">
              <a:defRPr sz="2400" b="1">
                <a:solidFill>
                  <a:schemeClr val="bg1"/>
                </a:solidFill>
                <a:latin typeface="Arial" panose="020B0604020202020204" pitchFamily="34" charset="0"/>
                <a:ea typeface="ＭＳ Ｐゴシック" panose="020B0600070205080204" pitchFamily="34" charset="-128"/>
              </a:defRPr>
            </a:lvl2pPr>
            <a:lvl3pPr marL="1143000" indent="-228600">
              <a:defRPr sz="2400" b="1">
                <a:solidFill>
                  <a:schemeClr val="bg1"/>
                </a:solidFill>
                <a:latin typeface="Arial" panose="020B0604020202020204" pitchFamily="34" charset="0"/>
                <a:ea typeface="ＭＳ Ｐゴシック" panose="020B0600070205080204" pitchFamily="34" charset="-128"/>
              </a:defRPr>
            </a:lvl3pPr>
            <a:lvl4pPr marL="1600200" indent="-228600">
              <a:defRPr sz="2400" b="1">
                <a:solidFill>
                  <a:schemeClr val="bg1"/>
                </a:solidFill>
                <a:latin typeface="Arial" panose="020B0604020202020204" pitchFamily="34" charset="0"/>
                <a:ea typeface="ＭＳ Ｐゴシック" panose="020B0600070205080204" pitchFamily="34" charset="-128"/>
              </a:defRPr>
            </a:lvl4pPr>
            <a:lvl5pPr marL="2057400" indent="-228600">
              <a:defRPr sz="24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sz="1632" b="0">
              <a:solidFill>
                <a:schemeClr val="accent6"/>
              </a:solidFill>
            </a:endParaRPr>
          </a:p>
        </p:txBody>
      </p:sp>
      <p:pic>
        <p:nvPicPr>
          <p:cNvPr id="4102" name="Picture 1">
            <a:extLst>
              <a:ext uri="{FF2B5EF4-FFF2-40B4-BE49-F238E27FC236}">
                <a16:creationId xmlns:a16="http://schemas.microsoft.com/office/drawing/2014/main" id="{550BC4C4-960E-4D6B-AAED-5FEFD01026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376" y="5710542"/>
            <a:ext cx="1274239" cy="74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a:extLst>
              <a:ext uri="{FF2B5EF4-FFF2-40B4-BE49-F238E27FC236}">
                <a16:creationId xmlns:a16="http://schemas.microsoft.com/office/drawing/2014/main" id="{58996B14-FB3F-477E-B113-02B3247FD8D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2838" y="5911310"/>
            <a:ext cx="3782049" cy="48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3C5A7975-3CF1-7D4C-3D60-5F05803824CA}"/>
              </a:ext>
            </a:extLst>
          </p:cNvPr>
          <p:cNvSpPr>
            <a:spLocks noGrp="1"/>
          </p:cNvSpPr>
          <p:nvPr>
            <p:ph type="ctrTitle"/>
          </p:nvPr>
        </p:nvSpPr>
        <p:spPr>
          <a:xfrm>
            <a:off x="612648" y="810559"/>
            <a:ext cx="7618975" cy="1341734"/>
          </a:xfrm>
        </p:spPr>
        <p:txBody>
          <a:bodyPr>
            <a:normAutofit fontScale="90000"/>
          </a:bodyPr>
          <a:lstStyle/>
          <a:p>
            <a:pPr algn="l" eaLnBrk="1" hangingPunct="1"/>
            <a:r>
              <a:rPr lang="en-GB" sz="4400" b="1">
                <a:solidFill>
                  <a:schemeClr val="bg1"/>
                </a:solidFill>
                <a:latin typeface="Calibri" panose="020F0502020204030204" pitchFamily="34" charset="0"/>
                <a:cs typeface="Calibri" panose="020F0502020204030204" pitchFamily="34" charset="0"/>
              </a:rPr>
              <a:t>Ealing additional needs, SEND and inclusion strategy 2023-2027</a:t>
            </a:r>
          </a:p>
        </p:txBody>
      </p:sp>
      <p:sp>
        <p:nvSpPr>
          <p:cNvPr id="10" name="Subtitle 7">
            <a:extLst>
              <a:ext uri="{FF2B5EF4-FFF2-40B4-BE49-F238E27FC236}">
                <a16:creationId xmlns:a16="http://schemas.microsoft.com/office/drawing/2014/main" id="{92A0B147-DED9-5448-0AB3-12D30EDE0C67}"/>
              </a:ext>
            </a:extLst>
          </p:cNvPr>
          <p:cNvSpPr>
            <a:spLocks noGrp="1"/>
          </p:cNvSpPr>
          <p:nvPr>
            <p:ph type="subTitle" idx="1"/>
          </p:nvPr>
        </p:nvSpPr>
        <p:spPr>
          <a:xfrm>
            <a:off x="612648" y="2494275"/>
            <a:ext cx="4800600" cy="449053"/>
          </a:xfrm>
        </p:spPr>
        <p:txBody>
          <a:bodyPr>
            <a:normAutofit/>
          </a:bodyPr>
          <a:lstStyle/>
          <a:p>
            <a:pPr algn="l"/>
            <a:r>
              <a:rPr lang="en-US" sz="2100" dirty="0">
                <a:solidFill>
                  <a:schemeClr val="bg1"/>
                </a:solidFill>
              </a:rPr>
              <a:t>May 2023</a:t>
            </a:r>
            <a:endParaRPr lang="en-GB" sz="2100" dirty="0">
              <a:solidFill>
                <a:schemeClr val="bg1"/>
              </a:solidFill>
            </a:endParaRPr>
          </a:p>
        </p:txBody>
      </p:sp>
      <p:pic>
        <p:nvPicPr>
          <p:cNvPr id="5" name="Picture 4">
            <a:extLst>
              <a:ext uri="{FF2B5EF4-FFF2-40B4-BE49-F238E27FC236}">
                <a16:creationId xmlns:a16="http://schemas.microsoft.com/office/drawing/2014/main" id="{BB92FCE4-D513-D678-A929-3174C1348A0F}"/>
              </a:ext>
              <a:ext uri="{C183D7F6-B498-43B3-948B-1728B52AA6E4}">
                <adec:decorative xmlns:adec="http://schemas.microsoft.com/office/drawing/2017/decorative" val="1"/>
              </a:ext>
            </a:extLst>
          </p:cNvPr>
          <p:cNvPicPr>
            <a:picLocks noChangeAspect="1"/>
          </p:cNvPicPr>
          <p:nvPr/>
        </p:nvPicPr>
        <p:blipFill rotWithShape="1">
          <a:blip r:embed="rId5"/>
          <a:srcRect l="-10348" t="29117" r="17168" b="30314"/>
          <a:stretch/>
        </p:blipFill>
        <p:spPr>
          <a:xfrm flipH="1">
            <a:off x="-10649" y="2943328"/>
            <a:ext cx="3695334" cy="2412000"/>
          </a:xfrm>
          <a:prstGeom prst="rect">
            <a:avLst/>
          </a:prstGeom>
        </p:spPr>
      </p:pic>
      <p:pic>
        <p:nvPicPr>
          <p:cNvPr id="9" name="Picture 8">
            <a:extLst>
              <a:ext uri="{FF2B5EF4-FFF2-40B4-BE49-F238E27FC236}">
                <a16:creationId xmlns:a16="http://schemas.microsoft.com/office/drawing/2014/main" id="{695FED58-78AC-B8D2-CA35-F87DC2021E70}"/>
              </a:ext>
              <a:ext uri="{C183D7F6-B498-43B3-948B-1728B52AA6E4}">
                <adec:decorative xmlns:adec="http://schemas.microsoft.com/office/drawing/2017/decorative" val="1"/>
              </a:ext>
            </a:extLst>
          </p:cNvPr>
          <p:cNvPicPr>
            <a:picLocks noChangeAspect="1"/>
          </p:cNvPicPr>
          <p:nvPr/>
        </p:nvPicPr>
        <p:blipFill rotWithShape="1">
          <a:blip r:embed="rId6"/>
          <a:srcRect l="21831" t="509" r="21029" b="-509"/>
          <a:stretch/>
        </p:blipFill>
        <p:spPr>
          <a:xfrm flipH="1">
            <a:off x="7073132" y="2943328"/>
            <a:ext cx="2070868" cy="2412000"/>
          </a:xfrm>
          <a:prstGeom prst="rect">
            <a:avLst/>
          </a:prstGeom>
        </p:spPr>
      </p:pic>
      <p:pic>
        <p:nvPicPr>
          <p:cNvPr id="7" name="Picture 6">
            <a:extLst>
              <a:ext uri="{FF2B5EF4-FFF2-40B4-BE49-F238E27FC236}">
                <a16:creationId xmlns:a16="http://schemas.microsoft.com/office/drawing/2014/main" id="{CB8DBBA5-BDFF-767F-90FE-4CA6D246FA3D}"/>
              </a:ext>
              <a:ext uri="{C183D7F6-B498-43B3-948B-1728B52AA6E4}">
                <adec:decorative xmlns:adec="http://schemas.microsoft.com/office/drawing/2017/decorative" val="1"/>
              </a:ext>
            </a:extLst>
          </p:cNvPr>
          <p:cNvPicPr>
            <a:picLocks noChangeAspect="1"/>
          </p:cNvPicPr>
          <p:nvPr/>
        </p:nvPicPr>
        <p:blipFill rotWithShape="1">
          <a:blip r:embed="rId7"/>
          <a:srcRect t="5664" r="5664"/>
          <a:stretch/>
        </p:blipFill>
        <p:spPr>
          <a:xfrm>
            <a:off x="3458166" y="2943058"/>
            <a:ext cx="3615081" cy="2412000"/>
          </a:xfrm>
          <a:prstGeom prst="rect">
            <a:avLst/>
          </a:prstGeom>
        </p:spPr>
      </p:pic>
      <p:pic>
        <p:nvPicPr>
          <p:cNvPr id="12" name="Picture 11">
            <a:extLst>
              <a:ext uri="{FF2B5EF4-FFF2-40B4-BE49-F238E27FC236}">
                <a16:creationId xmlns:a16="http://schemas.microsoft.com/office/drawing/2014/main" id="{F76BD7B2-DF10-106B-0436-1766BBD1A52A}"/>
              </a:ext>
              <a:ext uri="{C183D7F6-B498-43B3-948B-1728B52AA6E4}">
                <adec:decorative xmlns:adec="http://schemas.microsoft.com/office/drawing/2017/decorative" val="1"/>
              </a:ext>
            </a:extLst>
          </p:cNvPr>
          <p:cNvPicPr>
            <a:picLocks noChangeAspect="1"/>
          </p:cNvPicPr>
          <p:nvPr/>
        </p:nvPicPr>
        <p:blipFill rotWithShape="1">
          <a:blip r:embed="rId8"/>
          <a:srcRect l="33971" t="14504" r="10546" b="433"/>
          <a:stretch/>
        </p:blipFill>
        <p:spPr>
          <a:xfrm>
            <a:off x="2438021" y="2943328"/>
            <a:ext cx="2186556" cy="241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517904"/>
          </a:xfrm>
          <a:solidFill>
            <a:srgbClr val="00B050"/>
          </a:solidFill>
        </p:spPr>
        <p:txBody>
          <a:bodyPr anchor="ctr" anchorCtr="0">
            <a:noAutofit/>
          </a:bodyPr>
          <a:lstStyle/>
          <a:p>
            <a:pPr marL="182563" algn="l">
              <a:lnSpc>
                <a:spcPct val="100000"/>
              </a:lnSpc>
            </a:pPr>
            <a:r>
              <a:rPr lang="en-US" sz="2800" b="1"/>
              <a:t>Ealing SEND executive board – Ealing’s strategy for additional needs, SEND and inclusion 2023-27</a:t>
            </a:r>
            <a:endParaRPr lang="en-US" sz="2800" b="1">
              <a:highlight>
                <a:srgbClr val="FFFF00"/>
              </a:highlight>
              <a:cs typeface="Calibri"/>
            </a:endParaRPr>
          </a:p>
        </p:txBody>
      </p:sp>
      <p:sp>
        <p:nvSpPr>
          <p:cNvPr id="4" name="Content Placeholder 2">
            <a:extLst>
              <a:ext uri="{FF2B5EF4-FFF2-40B4-BE49-F238E27FC236}">
                <a16:creationId xmlns:a16="http://schemas.microsoft.com/office/drawing/2014/main" id="{A8978E26-D6B3-5048-B3EC-7219B25CB9D2}"/>
              </a:ext>
            </a:extLst>
          </p:cNvPr>
          <p:cNvSpPr txBox="1">
            <a:spLocks/>
          </p:cNvSpPr>
          <p:nvPr/>
        </p:nvSpPr>
        <p:spPr>
          <a:xfrm>
            <a:off x="285749" y="1984248"/>
            <a:ext cx="8538615" cy="361139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algn="l"/>
            <a:endParaRPr lang="en-GB" sz="1800" b="1">
              <a:effectLst/>
              <a:latin typeface="Calibri" panose="020F0502020204030204" pitchFamily="34" charset="0"/>
              <a:ea typeface="Calibri" panose="020F0502020204030204" pitchFamily="34" charset="0"/>
            </a:endParaRPr>
          </a:p>
          <a:p>
            <a:pPr marL="800100" indent="-342900" algn="l">
              <a:buFont typeface="+mj-lt"/>
              <a:buAutoNum type="arabicPeriod"/>
            </a:pPr>
            <a:r>
              <a:rPr lang="en-GB" sz="2400" b="1">
                <a:effectLst/>
                <a:latin typeface="Calibri" panose="020F0502020204030204" pitchFamily="34" charset="0"/>
                <a:ea typeface="Times New Roman" panose="02020603050405020304" pitchFamily="18" charset="0"/>
              </a:rPr>
              <a:t>Our vision, principles, strategic priorities and aims</a:t>
            </a:r>
            <a:endParaRPr lang="en-GB" sz="2400">
              <a:latin typeface="Calibri" panose="020F0502020204030204" pitchFamily="34" charset="0"/>
              <a:ea typeface="Times New Roman" panose="02020603050405020304" pitchFamily="18" charset="0"/>
            </a:endParaRPr>
          </a:p>
          <a:p>
            <a:pPr marL="800100" indent="-342900" algn="l">
              <a:buFont typeface="+mj-lt"/>
              <a:buAutoNum type="arabicPeriod"/>
            </a:pPr>
            <a:r>
              <a:rPr lang="en-GB" sz="2400" b="1">
                <a:effectLst/>
                <a:latin typeface="Calibri" panose="020F0502020204030204" pitchFamily="34" charset="0"/>
                <a:ea typeface="Times New Roman" panose="02020603050405020304" pitchFamily="18" charset="0"/>
              </a:rPr>
              <a:t>Our objectives – why are we doing this? </a:t>
            </a:r>
          </a:p>
          <a:p>
            <a:pPr marL="800100" indent="-342900" algn="l">
              <a:buFont typeface="+mj-lt"/>
              <a:buAutoNum type="arabicPeriod"/>
            </a:pPr>
            <a:r>
              <a:rPr lang="en-GB" sz="2400" b="1">
                <a:latin typeface="Calibri" panose="020F0502020204030204" pitchFamily="34" charset="0"/>
                <a:ea typeface="Times New Roman" panose="02020603050405020304" pitchFamily="18" charset="0"/>
              </a:rPr>
              <a:t>Governance and implementation plan 2023-27</a:t>
            </a:r>
            <a:endParaRPr lang="en-US" sz="2400"/>
          </a:p>
        </p:txBody>
      </p:sp>
      <p:pic>
        <p:nvPicPr>
          <p:cNvPr id="6" name="Picture 5">
            <a:extLst>
              <a:ext uri="{FF2B5EF4-FFF2-40B4-BE49-F238E27FC236}">
                <a16:creationId xmlns:a16="http://schemas.microsoft.com/office/drawing/2014/main" id="{3EB4414D-FCC6-7A4B-66A5-D8A13D79840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06" y="5715362"/>
            <a:ext cx="8941699" cy="828826"/>
          </a:xfrm>
          <a:prstGeom prst="rect">
            <a:avLst/>
          </a:prstGeom>
        </p:spPr>
      </p:pic>
    </p:spTree>
    <p:extLst>
      <p:ext uri="{BB962C8B-B14F-4D97-AF65-F5344CB8AC3E}">
        <p14:creationId xmlns:p14="http://schemas.microsoft.com/office/powerpoint/2010/main" val="269548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6344"/>
          </a:xfrm>
          <a:solidFill>
            <a:srgbClr val="00B050"/>
          </a:solidFill>
        </p:spPr>
        <p:txBody>
          <a:bodyPr>
            <a:noAutofit/>
          </a:bodyPr>
          <a:lstStyle/>
          <a:p>
            <a:pPr algn="l"/>
            <a:r>
              <a:rPr lang="en-GB" sz="2000" b="1">
                <a:latin typeface="+mn-lt"/>
              </a:rPr>
              <a:t>1. Our vision, principles, priorities and aims </a:t>
            </a:r>
            <a:r>
              <a:rPr lang="en-GB" altLang="en-US" sz="2000" b="1" bmk="">
                <a:latin typeface="+mn-lt"/>
                <a:ea typeface="Arial" panose="020B0604020202020204" pitchFamily="34" charset="0"/>
                <a:cs typeface="Times New Roman" panose="02020603050405020304" pitchFamily="18" charset="0"/>
              </a:rPr>
              <a:t>2023-27</a:t>
            </a:r>
            <a:r>
              <a:rPr lang="en-GB" altLang="en-US" sz="2000" b="1">
                <a:latin typeface="+mn-lt"/>
                <a:ea typeface="Arial" panose="020B0604020202020204" pitchFamily="34" charset="0"/>
                <a:cs typeface="Times New Roman" panose="02020603050405020304" pitchFamily="18" charset="0"/>
              </a:rPr>
              <a:t>                          </a:t>
            </a:r>
            <a:endParaRPr lang="en-US" sz="2000" b="1">
              <a:highlight>
                <a:srgbClr val="FFFF00"/>
              </a:highlight>
              <a:latin typeface="+mn-lt"/>
              <a:cs typeface="Calibri"/>
            </a:endParaRPr>
          </a:p>
        </p:txBody>
      </p:sp>
      <p:sp>
        <p:nvSpPr>
          <p:cNvPr id="9" name="TextBox 8">
            <a:extLst>
              <a:ext uri="{FF2B5EF4-FFF2-40B4-BE49-F238E27FC236}">
                <a16:creationId xmlns:a16="http://schemas.microsoft.com/office/drawing/2014/main" id="{646141F4-D80D-0620-E844-F5A09A465E1B}"/>
              </a:ext>
            </a:extLst>
          </p:cNvPr>
          <p:cNvSpPr txBox="1"/>
          <p:nvPr/>
        </p:nvSpPr>
        <p:spPr>
          <a:xfrm>
            <a:off x="538119" y="535034"/>
            <a:ext cx="7547517" cy="18928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400" b="1" i="1" u="none" strike="noStrike" cap="none" normalizeH="0" baseline="0" bmk="">
                <a:ln>
                  <a:noFill/>
                </a:ln>
                <a:solidFill>
                  <a:schemeClr val="tx1"/>
                </a:solidFill>
                <a:effectLst/>
                <a:ea typeface="Arial" panose="020B0604020202020204" pitchFamily="34" charset="0"/>
                <a:cs typeface="Arial" panose="020B0604020202020204" pitchFamily="34" charset="0"/>
              </a:rPr>
              <a:t>Our vision </a:t>
            </a:r>
            <a:endParaRPr kumimoji="0" lang="en-GB" altLang="en-US" sz="1400" b="0" i="0" u="none" strike="noStrike" cap="none" normalizeH="0" baseline="0" bmk="">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400" b="0" i="0" u="none" strike="noStrike" cap="none" normalizeH="0" baseline="0" bmk="">
                <a:ln>
                  <a:noFill/>
                </a:ln>
                <a:solidFill>
                  <a:srgbClr val="000000"/>
                </a:solidFill>
                <a:effectLst/>
                <a:ea typeface="Arial" panose="020B0604020202020204" pitchFamily="34" charset="0"/>
                <a:cs typeface="Arial" panose="020B0604020202020204" pitchFamily="34" charset="0"/>
              </a:rPr>
              <a:t>Every child, young person and their family feels welcome, happy, safe in their community and is included in choices about their lives.</a:t>
            </a:r>
            <a:endParaRPr lang="en-GB" altLang="en-US" sz="1400" b="1" i="1" bmk="">
              <a:ea typeface="Arial" panose="020B0604020202020204" pitchFamily="34" charset="0"/>
              <a:cs typeface="Arial" panose="020B0604020202020204" pitchFamily="34" charset="0"/>
            </a:endParaRPr>
          </a:p>
          <a:p>
            <a:pPr lvl="0" eaLnBrk="0" fontAlgn="base" hangingPunct="0">
              <a:spcBef>
                <a:spcPct val="0"/>
              </a:spcBef>
              <a:spcAft>
                <a:spcPct val="0"/>
              </a:spcAft>
            </a:pPr>
            <a:r>
              <a:rPr lang="en-GB" altLang="en-US" sz="1400" b="1" i="1" bmk="">
                <a:ea typeface="Arial" panose="020B0604020202020204" pitchFamily="34" charset="0"/>
                <a:cs typeface="Arial" panose="020B0604020202020204" pitchFamily="34" charset="0"/>
              </a:rPr>
              <a:t>Our principles </a:t>
            </a:r>
            <a:endParaRPr lang="en-GB" altLang="en-US" sz="1400" bmk="">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GB" altLang="en-US" sz="1400" bmk="">
                <a:solidFill>
                  <a:srgbClr val="000000"/>
                </a:solidFill>
                <a:ea typeface="Arial" panose="020B0604020202020204" pitchFamily="34" charset="0"/>
                <a:cs typeface="Arial" panose="020B0604020202020204" pitchFamily="34" charset="0"/>
              </a:rPr>
              <a:t>We strive to ensure that all services are inclusive and welcoming to our community</a:t>
            </a:r>
            <a:endParaRPr lang="en-GB" altLang="en-US" sz="1400" bmk="">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GB" altLang="en-US" sz="1400" bmk="">
                <a:solidFill>
                  <a:srgbClr val="000000"/>
                </a:solidFill>
                <a:ea typeface="Arial" panose="020B0604020202020204" pitchFamily="34" charset="0"/>
                <a:cs typeface="Arial" panose="020B0604020202020204" pitchFamily="34" charset="0"/>
              </a:rPr>
              <a:t>We commit to equality, accountability, sustainability, and fairness</a:t>
            </a:r>
            <a:endParaRPr lang="en-GB" altLang="en-US" sz="1400" bmk="">
              <a:cs typeface="Arial" panose="020B0604020202020204" pitchFamily="34" charset="0"/>
            </a:endParaRPr>
          </a:p>
          <a:p>
            <a:pPr marL="742950" lvl="1" indent="-285750" eaLnBrk="0" fontAlgn="base" hangingPunct="0">
              <a:spcBef>
                <a:spcPct val="0"/>
              </a:spcBef>
              <a:spcAft>
                <a:spcPct val="0"/>
              </a:spcAft>
              <a:buFont typeface="Arial" panose="020B0604020202020204" pitchFamily="34" charset="0"/>
              <a:buChar char="•"/>
            </a:pPr>
            <a:r>
              <a:rPr lang="en-GB" altLang="en-US" sz="1400" bmk="">
                <a:solidFill>
                  <a:srgbClr val="000000"/>
                </a:solidFill>
                <a:ea typeface="Arial" panose="020B0604020202020204" pitchFamily="34" charset="0"/>
                <a:cs typeface="Arial" panose="020B0604020202020204" pitchFamily="34" charset="0"/>
              </a:rPr>
              <a:t>We work in partnership with parents, children and young people with additional needs and SEND across their journey from 0-25</a:t>
            </a:r>
          </a:p>
        </p:txBody>
      </p:sp>
      <p:sp>
        <p:nvSpPr>
          <p:cNvPr id="10" name="Rectangle: Rounded Corners 9">
            <a:extLst>
              <a:ext uri="{FF2B5EF4-FFF2-40B4-BE49-F238E27FC236}">
                <a16:creationId xmlns:a16="http://schemas.microsoft.com/office/drawing/2014/main" id="{C41E2EB3-36B9-B356-8160-7887D6895C6E}"/>
              </a:ext>
            </a:extLst>
          </p:cNvPr>
          <p:cNvSpPr/>
          <p:nvPr/>
        </p:nvSpPr>
        <p:spPr>
          <a:xfrm>
            <a:off x="398614" y="2555808"/>
            <a:ext cx="2016000" cy="2124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r>
              <a:rPr lang="en-GB" sz="1200" b="1">
                <a:solidFill>
                  <a:schemeClr val="bg1"/>
                </a:solidFill>
                <a:cs typeface="Arial" panose="020B0604020202020204" pitchFamily="34" charset="0"/>
              </a:rPr>
              <a:t>Priority 1  </a:t>
            </a:r>
          </a:p>
          <a:p>
            <a:r>
              <a:rPr lang="en-GB" sz="1200">
                <a:solidFill>
                  <a:schemeClr val="bg1"/>
                </a:solidFill>
                <a:cs typeface="Arial" panose="020B0604020202020204" pitchFamily="34" charset="0"/>
              </a:rPr>
              <a:t>To</a:t>
            </a:r>
            <a:r>
              <a:rPr lang="en-GB" sz="1200" b="1">
                <a:solidFill>
                  <a:schemeClr val="bg1"/>
                </a:solidFill>
                <a:cs typeface="Arial" panose="020B0604020202020204" pitchFamily="34" charset="0"/>
              </a:rPr>
              <a:t> </a:t>
            </a:r>
            <a:r>
              <a:rPr lang="en-GB" sz="1200">
                <a:solidFill>
                  <a:schemeClr val="bg1"/>
                </a:solidFill>
                <a:cs typeface="Arial" panose="020B0604020202020204" pitchFamily="34" charset="0"/>
              </a:rPr>
              <a:t>provide guidance, early identification of need and support for children young people and their families, so that schools and settings are supported to welcome every child and young person and set the highest expectations for them.</a:t>
            </a:r>
          </a:p>
          <a:p>
            <a:endParaRPr lang="en-GB" sz="1200">
              <a:solidFill>
                <a:schemeClr val="bg1"/>
              </a:solidFill>
              <a:cs typeface="Arial" panose="020B0604020202020204" pitchFamily="34" charset="0"/>
            </a:endParaRPr>
          </a:p>
          <a:p>
            <a:endParaRPr lang="en-GB" sz="1200">
              <a:solidFill>
                <a:schemeClr val="bg1"/>
              </a:solidFill>
              <a:cs typeface="Arial" panose="020B0604020202020204" pitchFamily="34" charset="0"/>
            </a:endParaRPr>
          </a:p>
        </p:txBody>
      </p:sp>
      <p:sp>
        <p:nvSpPr>
          <p:cNvPr id="12" name="Rectangle: Rounded Corners 11">
            <a:extLst>
              <a:ext uri="{FF2B5EF4-FFF2-40B4-BE49-F238E27FC236}">
                <a16:creationId xmlns:a16="http://schemas.microsoft.com/office/drawing/2014/main" id="{5161E985-1223-29DB-A41A-88CAD7DF1A6D}"/>
              </a:ext>
            </a:extLst>
          </p:cNvPr>
          <p:cNvSpPr/>
          <p:nvPr/>
        </p:nvSpPr>
        <p:spPr>
          <a:xfrm>
            <a:off x="2544757" y="2547464"/>
            <a:ext cx="1980000" cy="2124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nchorCtr="0"/>
          <a:lstStyle/>
          <a:p>
            <a:r>
              <a:rPr lang="en-GB" sz="1200" b="1">
                <a:solidFill>
                  <a:schemeClr val="bg1"/>
                </a:solidFill>
                <a:cs typeface="Arial" panose="020B0604020202020204" pitchFamily="34" charset="0"/>
              </a:rPr>
              <a:t>Priority 2 </a:t>
            </a:r>
            <a:endParaRPr lang="en-GB" sz="1200">
              <a:solidFill>
                <a:schemeClr val="bg1"/>
              </a:solidFill>
              <a:effectLst/>
              <a:cs typeface="Arial" panose="020B0604020202020204" pitchFamily="34" charset="0"/>
            </a:endParaRPr>
          </a:p>
          <a:p>
            <a:r>
              <a:rPr lang="en-GB" sz="1200">
                <a:solidFill>
                  <a:schemeClr val="bg1"/>
                </a:solidFill>
                <a:effectLst/>
                <a:cs typeface="Arial" panose="020B0604020202020204" pitchFamily="34" charset="0"/>
              </a:rPr>
              <a:t>Every child and young person are prepared for the transition to a purposeful adulthood with opportunities for training and meaningful employment.</a:t>
            </a:r>
          </a:p>
          <a:p>
            <a:pPr algn="ctr"/>
            <a:endParaRPr lang="en-GB" sz="1200">
              <a:solidFill>
                <a:schemeClr val="bg1"/>
              </a:solidFill>
              <a:effectLst/>
              <a:cs typeface="Arial" panose="020B0604020202020204" pitchFamily="34" charset="0"/>
            </a:endParaRPr>
          </a:p>
          <a:p>
            <a:pPr algn="ctr"/>
            <a:endParaRPr lang="en-GB" sz="1200">
              <a:solidFill>
                <a:schemeClr val="bg1"/>
              </a:solidFill>
              <a:cs typeface="Arial" panose="020B0604020202020204" pitchFamily="34" charset="0"/>
            </a:endParaRPr>
          </a:p>
          <a:p>
            <a:pPr algn="ctr"/>
            <a:endParaRPr lang="en-GB" sz="1200">
              <a:solidFill>
                <a:schemeClr val="bg1"/>
              </a:solidFill>
              <a:effectLst/>
              <a:cs typeface="Arial" panose="020B0604020202020204" pitchFamily="34" charset="0"/>
            </a:endParaRPr>
          </a:p>
          <a:p>
            <a:pPr algn="ctr"/>
            <a:endParaRPr lang="en-GB" sz="1200">
              <a:solidFill>
                <a:schemeClr val="bg1"/>
              </a:solidFill>
              <a:cs typeface="Arial" panose="020B0604020202020204" pitchFamily="34" charset="0"/>
            </a:endParaRPr>
          </a:p>
          <a:p>
            <a:pPr algn="ctr"/>
            <a:endParaRPr lang="en-GB" sz="1200">
              <a:solidFill>
                <a:schemeClr val="bg1"/>
              </a:solidFill>
              <a:effectLst/>
              <a:cs typeface="Arial" panose="020B0604020202020204" pitchFamily="34" charset="0"/>
            </a:endParaRPr>
          </a:p>
        </p:txBody>
      </p:sp>
      <p:sp>
        <p:nvSpPr>
          <p:cNvPr id="13" name="Rectangle: Rounded Corners 12">
            <a:extLst>
              <a:ext uri="{FF2B5EF4-FFF2-40B4-BE49-F238E27FC236}">
                <a16:creationId xmlns:a16="http://schemas.microsoft.com/office/drawing/2014/main" id="{9062571F-C941-34D0-639C-1D03DEDF41AE}"/>
              </a:ext>
            </a:extLst>
          </p:cNvPr>
          <p:cNvSpPr/>
          <p:nvPr/>
        </p:nvSpPr>
        <p:spPr>
          <a:xfrm>
            <a:off x="4619245" y="2547464"/>
            <a:ext cx="1980000" cy="21240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r>
              <a:rPr lang="en-GB" sz="1200" b="1">
                <a:solidFill>
                  <a:schemeClr val="bg1"/>
                </a:solidFill>
                <a:cs typeface="Arial" panose="020B0604020202020204" pitchFamily="34" charset="0"/>
              </a:rPr>
              <a:t>Priority 3 </a:t>
            </a:r>
          </a:p>
          <a:p>
            <a:r>
              <a:rPr lang="en-GB" sz="1200">
                <a:solidFill>
                  <a:schemeClr val="bg1"/>
                </a:solidFill>
                <a:effectLst/>
                <a:cs typeface="Arial" panose="020B0604020202020204" pitchFamily="34" charset="0"/>
              </a:rPr>
              <a:t>Ensure parents, young people and professionals work together to assess, review, meet needs and improve the quality and timeliness of Education </a:t>
            </a:r>
            <a:r>
              <a:rPr lang="en-GB" sz="1200">
                <a:solidFill>
                  <a:schemeClr val="bg1"/>
                </a:solidFill>
                <a:cs typeface="Arial" panose="020B0604020202020204" pitchFamily="34" charset="0"/>
              </a:rPr>
              <a:t>Health and Care Plans through co- production.</a:t>
            </a:r>
          </a:p>
          <a:p>
            <a:endParaRPr lang="en-GB" sz="1800">
              <a:solidFill>
                <a:schemeClr val="bg1"/>
              </a:solidFill>
              <a:effectLst/>
              <a:cs typeface="Arial" panose="020B0604020202020204" pitchFamily="34" charset="0"/>
            </a:endParaRPr>
          </a:p>
        </p:txBody>
      </p:sp>
      <p:sp>
        <p:nvSpPr>
          <p:cNvPr id="14" name="Rectangle: Rounded Corners 13">
            <a:extLst>
              <a:ext uri="{FF2B5EF4-FFF2-40B4-BE49-F238E27FC236}">
                <a16:creationId xmlns:a16="http://schemas.microsoft.com/office/drawing/2014/main" id="{FE605E31-38C8-38AC-B259-6E4FEA0CD7ED}"/>
              </a:ext>
            </a:extLst>
          </p:cNvPr>
          <p:cNvSpPr/>
          <p:nvPr/>
        </p:nvSpPr>
        <p:spPr>
          <a:xfrm>
            <a:off x="6715777" y="2560097"/>
            <a:ext cx="1980000" cy="2124000"/>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rtlCol="0" anchor="t" anchorCtr="0"/>
          <a:lstStyle/>
          <a:p>
            <a:r>
              <a:rPr lang="en-GB" sz="1200" b="1">
                <a:solidFill>
                  <a:schemeClr val="bg1"/>
                </a:solidFill>
                <a:cs typeface="Arial" panose="020B0604020202020204" pitchFamily="34" charset="0"/>
              </a:rPr>
              <a:t>Priority 4 </a:t>
            </a:r>
          </a:p>
          <a:p>
            <a:r>
              <a:rPr lang="en-GB" sz="1200">
                <a:solidFill>
                  <a:schemeClr val="bg1"/>
                </a:solidFill>
                <a:cs typeface="Arial" panose="020B0604020202020204" pitchFamily="34" charset="0"/>
              </a:rPr>
              <a:t>Ensure sufficiency and quality of provision in settings, schools, and services so that children and young people can have their health, social care and educational needs met and feel part of the wider local community.</a:t>
            </a:r>
          </a:p>
          <a:p>
            <a:endParaRPr lang="en-GB">
              <a:solidFill>
                <a:schemeClr val="bg1"/>
              </a:solidFill>
            </a:endParaRPr>
          </a:p>
        </p:txBody>
      </p:sp>
      <p:sp>
        <p:nvSpPr>
          <p:cNvPr id="15" name="Rectangle: Rounded Corners 14">
            <a:extLst>
              <a:ext uri="{FF2B5EF4-FFF2-40B4-BE49-F238E27FC236}">
                <a16:creationId xmlns:a16="http://schemas.microsoft.com/office/drawing/2014/main" id="{FCFC96E0-6BEE-0500-0099-8654D74D7FEB}"/>
              </a:ext>
            </a:extLst>
          </p:cNvPr>
          <p:cNvSpPr/>
          <p:nvPr/>
        </p:nvSpPr>
        <p:spPr>
          <a:xfrm>
            <a:off x="396342" y="4791070"/>
            <a:ext cx="1980000" cy="1099857"/>
          </a:xfrm>
          <a:prstGeom prst="roundRect">
            <a:avLst/>
          </a:prstGeom>
          <a:solidFill>
            <a:schemeClr val="accent6">
              <a:lumMod val="20000"/>
              <a:lumOff val="80000"/>
            </a:schemeClr>
          </a:solidFill>
          <a:ln w="6350" cap="flat" cmpd="sng" algn="ctr">
            <a:noFill/>
            <a:prstDash val="solid"/>
            <a:miter lim="800000"/>
          </a:ln>
          <a:effectLst/>
        </p:spPr>
        <p:txBody>
          <a:bodyPr wrap="square" lIns="36000" tIns="36000" rIns="36000" rtlCol="0" anchor="t" anchorCtr="0">
            <a:noAutofit/>
          </a:bodyPr>
          <a:lstStyle/>
          <a:p>
            <a:pPr>
              <a:spcAft>
                <a:spcPts val="600"/>
              </a:spcAft>
            </a:pPr>
            <a:r>
              <a:rPr lang="en-GB" sz="1200" b="1">
                <a:latin typeface="Calibri" panose="020F0502020204030204" pitchFamily="34" charset="0"/>
                <a:cs typeface="Times New Roman" panose="02020603050405020304" pitchFamily="18" charset="0"/>
              </a:rPr>
              <a:t>Aim</a:t>
            </a:r>
          </a:p>
          <a:p>
            <a:pPr>
              <a:spcAft>
                <a:spcPts val="600"/>
              </a:spcAft>
            </a:pPr>
            <a:r>
              <a:rPr lang="en-GB" sz="1200">
                <a:latin typeface="Calibri" panose="020F0502020204030204" pitchFamily="34" charset="0"/>
                <a:cs typeface="Times New Roman" panose="02020603050405020304" pitchFamily="18" charset="0"/>
              </a:rPr>
              <a:t>Ensure best practice is common practice to provide the right support at the right time.</a:t>
            </a:r>
          </a:p>
        </p:txBody>
      </p:sp>
      <p:sp>
        <p:nvSpPr>
          <p:cNvPr id="17" name="Rectangle: Rounded Corners 16">
            <a:extLst>
              <a:ext uri="{FF2B5EF4-FFF2-40B4-BE49-F238E27FC236}">
                <a16:creationId xmlns:a16="http://schemas.microsoft.com/office/drawing/2014/main" id="{6EA2425C-9386-E969-F0A4-54BCA3B8CE27}"/>
              </a:ext>
            </a:extLst>
          </p:cNvPr>
          <p:cNvSpPr/>
          <p:nvPr/>
        </p:nvSpPr>
        <p:spPr>
          <a:xfrm>
            <a:off x="2544757" y="4807755"/>
            <a:ext cx="1980000" cy="1099857"/>
          </a:xfrm>
          <a:prstGeom prst="roundRect">
            <a:avLst/>
          </a:prstGeom>
          <a:solidFill>
            <a:srgbClr val="D1B2E8"/>
          </a:solidFill>
          <a:ln w="6350" cap="flat" cmpd="sng" algn="ctr">
            <a:noFill/>
            <a:prstDash val="solid"/>
            <a:miter lim="800000"/>
          </a:ln>
          <a:effectLst/>
        </p:spPr>
        <p:txBody>
          <a:bodyPr wrap="square" lIns="36000" tIns="36000" rIns="36000" rtlCol="0" anchor="t" anchorCtr="0">
            <a:noAutofit/>
          </a:bodyPr>
          <a:lstStyle/>
          <a:p>
            <a:pPr>
              <a:spcAft>
                <a:spcPts val="600"/>
              </a:spcAft>
            </a:pPr>
            <a:r>
              <a:rPr lang="en-GB" sz="1200" b="1">
                <a:latin typeface="Calibri" panose="020F0502020204030204" pitchFamily="34" charset="0"/>
                <a:cs typeface="Times New Roman" panose="02020603050405020304" pitchFamily="18" charset="0"/>
              </a:rPr>
              <a:t>Aim</a:t>
            </a:r>
          </a:p>
          <a:p>
            <a:pPr>
              <a:spcAft>
                <a:spcPts val="600"/>
              </a:spcAft>
            </a:pPr>
            <a:r>
              <a:rPr lang="en-GB" sz="1200">
                <a:latin typeface="Calibri" panose="020F0502020204030204" pitchFamily="34" charset="0"/>
                <a:cs typeface="Times New Roman" panose="02020603050405020304" pitchFamily="18" charset="0"/>
              </a:rPr>
              <a:t>Young People are at the centre of decisions about their future.</a:t>
            </a:r>
          </a:p>
        </p:txBody>
      </p:sp>
      <p:sp>
        <p:nvSpPr>
          <p:cNvPr id="18" name="Rectangle: Rounded Corners 17">
            <a:extLst>
              <a:ext uri="{FF2B5EF4-FFF2-40B4-BE49-F238E27FC236}">
                <a16:creationId xmlns:a16="http://schemas.microsoft.com/office/drawing/2014/main" id="{BA37D47B-DD98-C4F1-7BAB-A584737631E5}"/>
              </a:ext>
            </a:extLst>
          </p:cNvPr>
          <p:cNvSpPr/>
          <p:nvPr/>
        </p:nvSpPr>
        <p:spPr>
          <a:xfrm>
            <a:off x="4619245" y="4794556"/>
            <a:ext cx="1980000" cy="1099857"/>
          </a:xfrm>
          <a:prstGeom prst="roundRect">
            <a:avLst/>
          </a:prstGeom>
          <a:solidFill>
            <a:schemeClr val="accent4">
              <a:lumMod val="60000"/>
              <a:lumOff val="40000"/>
            </a:schemeClr>
          </a:solidFill>
          <a:ln w="6350" cap="flat" cmpd="sng" algn="ctr">
            <a:noFill/>
            <a:prstDash val="solid"/>
            <a:miter lim="800000"/>
          </a:ln>
          <a:effectLst/>
        </p:spPr>
        <p:txBody>
          <a:bodyPr wrap="square" lIns="36000" tIns="36000" rIns="36000" rtlCol="0" anchor="t" anchorCtr="0">
            <a:noAutofit/>
          </a:bodyPr>
          <a:lstStyle/>
          <a:p>
            <a:pPr>
              <a:spcAft>
                <a:spcPts val="600"/>
              </a:spcAft>
            </a:pPr>
            <a:r>
              <a:rPr lang="en-GB" sz="1200" b="1">
                <a:latin typeface="Calibri" panose="020F0502020204030204" pitchFamily="34" charset="0"/>
                <a:cs typeface="Times New Roman" panose="02020603050405020304" pitchFamily="18" charset="0"/>
              </a:rPr>
              <a:t>Aim</a:t>
            </a:r>
          </a:p>
          <a:p>
            <a:pPr>
              <a:spcAft>
                <a:spcPts val="600"/>
              </a:spcAft>
            </a:pPr>
            <a:r>
              <a:rPr lang="en-GB" sz="1200">
                <a:latin typeface="Calibri" panose="020F0502020204030204" pitchFamily="34" charset="0"/>
                <a:cs typeface="Times New Roman" panose="02020603050405020304" pitchFamily="18" charset="0"/>
              </a:rPr>
              <a:t>Co-production is at the heart of what we do. </a:t>
            </a:r>
          </a:p>
          <a:p>
            <a:pPr>
              <a:spcAft>
                <a:spcPts val="600"/>
              </a:spcAft>
            </a:pPr>
            <a:endParaRPr lang="en-GB" sz="120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C0595AF5-96F4-5C8D-31A8-C9B0F56469C1}"/>
              </a:ext>
            </a:extLst>
          </p:cNvPr>
          <p:cNvSpPr/>
          <p:nvPr/>
        </p:nvSpPr>
        <p:spPr>
          <a:xfrm>
            <a:off x="6715777" y="4788144"/>
            <a:ext cx="1980000" cy="1099857"/>
          </a:xfrm>
          <a:prstGeom prst="roundRect">
            <a:avLst/>
          </a:prstGeom>
          <a:solidFill>
            <a:srgbClr val="F6A8E2"/>
          </a:solidFill>
          <a:ln w="6350" cap="flat" cmpd="sng" algn="ctr">
            <a:noFill/>
            <a:prstDash val="solid"/>
            <a:miter lim="800000"/>
          </a:ln>
          <a:effectLst/>
        </p:spPr>
        <p:txBody>
          <a:bodyPr wrap="square" lIns="36000" tIns="36000" rIns="36000" rtlCol="0" anchor="t" anchorCtr="0">
            <a:noAutofit/>
          </a:bodyPr>
          <a:lstStyle/>
          <a:p>
            <a:pPr>
              <a:spcAft>
                <a:spcPts val="600"/>
              </a:spcAft>
            </a:pPr>
            <a:r>
              <a:rPr lang="en-GB" sz="1200" b="1" kern="1200">
                <a:effectLst/>
                <a:latin typeface="Calibri" panose="020F0502020204030204" pitchFamily="34" charset="0"/>
                <a:ea typeface="Calibri" panose="020F0502020204030204" pitchFamily="34" charset="0"/>
                <a:cs typeface="Times New Roman" panose="02020603050405020304" pitchFamily="18" charset="0"/>
              </a:rPr>
              <a:t>Aim</a:t>
            </a:r>
          </a:p>
          <a:p>
            <a:pPr>
              <a:spcAft>
                <a:spcPts val="600"/>
              </a:spcAft>
            </a:pPr>
            <a:r>
              <a:rPr lang="en-GB" sz="1200" kern="1200">
                <a:effectLst/>
                <a:ea typeface="Calibri" panose="020F0502020204030204" pitchFamily="34" charset="0"/>
                <a:cs typeface="Times New Roman" panose="02020603050405020304" pitchFamily="18" charset="0"/>
              </a:rPr>
              <a:t>Embed a sustainable offer based on the graduated response.</a:t>
            </a:r>
          </a:p>
          <a:p>
            <a:pPr algn="ctr">
              <a:spcAft>
                <a:spcPts val="6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D305EC7B-1E64-2F63-4CD2-338D89127365}"/>
              </a:ext>
              <a:ext uri="{C183D7F6-B498-43B3-948B-1728B52AA6E4}">
                <adec:decorative xmlns:adec="http://schemas.microsoft.com/office/drawing/2017/decorative" val="1"/>
              </a:ext>
            </a:extLst>
          </p:cNvPr>
          <p:cNvPicPr>
            <a:picLocks noChangeAspect="1"/>
          </p:cNvPicPr>
          <p:nvPr/>
        </p:nvPicPr>
        <p:blipFill rotWithShape="1">
          <a:blip r:embed="rId3"/>
          <a:srcRect t="18646"/>
          <a:stretch/>
        </p:blipFill>
        <p:spPr>
          <a:xfrm>
            <a:off x="101150" y="5949539"/>
            <a:ext cx="8941699" cy="667435"/>
          </a:xfrm>
          <a:prstGeom prst="rect">
            <a:avLst/>
          </a:prstGeom>
        </p:spPr>
      </p:pic>
    </p:spTree>
    <p:extLst>
      <p:ext uri="{BB962C8B-B14F-4D97-AF65-F5344CB8AC3E}">
        <p14:creationId xmlns:p14="http://schemas.microsoft.com/office/powerpoint/2010/main" val="199784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26459"/>
          </a:xfrm>
          <a:solidFill>
            <a:schemeClr val="accent6">
              <a:lumMod val="50000"/>
            </a:schemeClr>
          </a:solidFill>
        </p:spPr>
        <p:txBody>
          <a:bodyPr>
            <a:noAutofit/>
          </a:bodyPr>
          <a:lstStyle/>
          <a:p>
            <a:pPr algn="l"/>
            <a:r>
              <a:rPr lang="en-GB" sz="2000" b="1" i="1" kern="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Priority 1 Making best practice common practice </a:t>
            </a:r>
            <a:endParaRPr lang="en-US" sz="2000" b="1" i="1" kern="0">
              <a:solidFill>
                <a:schemeClr val="bg1"/>
              </a:solidFill>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3252B70-81F7-DA27-4391-B8F03A17EE31}"/>
              </a:ext>
            </a:extLst>
          </p:cNvPr>
          <p:cNvSpPr txBox="1"/>
          <p:nvPr/>
        </p:nvSpPr>
        <p:spPr>
          <a:xfrm>
            <a:off x="319636" y="671269"/>
            <a:ext cx="8435861" cy="2038187"/>
          </a:xfrm>
          <a:prstGeom prst="rect">
            <a:avLst/>
          </a:prstGeom>
          <a:noFill/>
        </p:spPr>
        <p:txBody>
          <a:bodyPr wrap="square">
            <a:spAutoFit/>
          </a:bodyPr>
          <a:lstStyle/>
          <a:p>
            <a:pPr>
              <a:lnSpc>
                <a:spcPct val="107000"/>
              </a:lnSpc>
              <a:spcAft>
                <a:spcPts val="800"/>
              </a:spcAft>
            </a:pPr>
            <a:r>
              <a:rPr lang="en-GB" sz="1600" b="1" kern="1200">
                <a:solidFill>
                  <a:schemeClr val="accent6">
                    <a:lumMod val="50000"/>
                  </a:schemeClr>
                </a:solidFill>
                <a:effectLst/>
                <a:ea typeface="Calibri" panose="020F0502020204030204" pitchFamily="34" charset="0"/>
                <a:cs typeface="Arial" panose="020B0604020202020204" pitchFamily="34" charset="0"/>
              </a:rPr>
              <a:t>Aim: Ensure best practice is common practice to provide the right support at the right time. </a:t>
            </a:r>
          </a:p>
          <a:p>
            <a:pPr>
              <a:lnSpc>
                <a:spcPct val="107000"/>
              </a:lnSpc>
              <a:spcAft>
                <a:spcPts val="800"/>
              </a:spcAft>
            </a:pPr>
            <a:r>
              <a:rPr lang="en-GB" sz="1200" b="1">
                <a:ea typeface="Arial" panose="020B0604020202020204" pitchFamily="34" charset="0"/>
                <a:cs typeface="Times New Roman" panose="02020603050405020304" pitchFamily="18" charset="0"/>
              </a:rPr>
              <a:t>We are committed to tackling inequalities experienced by our children and young people with additional needs and SEND. </a:t>
            </a:r>
          </a:p>
          <a:p>
            <a:pPr>
              <a:lnSpc>
                <a:spcPct val="107000"/>
              </a:lnSpc>
              <a:spcAft>
                <a:spcPts val="800"/>
              </a:spcAft>
            </a:pPr>
            <a:r>
              <a:rPr lang="en-GB" sz="1200">
                <a:effectLst/>
                <a:ea typeface="Arial" panose="020B0604020202020204" pitchFamily="34" charset="0"/>
                <a:cs typeface="Times New Roman" panose="02020603050405020304" pitchFamily="18" charset="0"/>
              </a:rPr>
              <a:t>We know that the first 1,001 days of a child’s life has a significant impact on their development and their life chances; including relationships, achievement at school; future job prospects and their overall health and wellbeing. We know children and young people with additional needs and SEND are more likely to have </a:t>
            </a:r>
            <a:r>
              <a:rPr lang="en-GB" sz="1200">
                <a:ea typeface="Arial" panose="020B0604020202020204" pitchFamily="34" charset="0"/>
                <a:cs typeface="Times New Roman" panose="02020603050405020304" pitchFamily="18" charset="0"/>
              </a:rPr>
              <a:t>fewer</a:t>
            </a:r>
            <a:r>
              <a:rPr lang="en-GB" sz="1200">
                <a:effectLst/>
                <a:ea typeface="Arial" panose="020B0604020202020204" pitchFamily="34" charset="0"/>
                <a:cs typeface="Times New Roman" panose="02020603050405020304" pitchFamily="18" charset="0"/>
              </a:rPr>
              <a:t> opportunities than their peers.</a:t>
            </a:r>
            <a:endParaRPr lang="en-GB" sz="1200">
              <a:effectLst/>
              <a:ea typeface="Calibri" panose="020F0502020204030204" pitchFamily="34" charset="0"/>
              <a:cs typeface="Times New Roman" panose="02020603050405020304" pitchFamily="18" charset="0"/>
            </a:endParaRPr>
          </a:p>
          <a:p>
            <a:pPr>
              <a:lnSpc>
                <a:spcPct val="107000"/>
              </a:lnSpc>
              <a:spcAft>
                <a:spcPts val="800"/>
              </a:spcAft>
            </a:pPr>
            <a:r>
              <a:rPr lang="en-GB" sz="1200">
                <a:effectLst/>
                <a:ea typeface="Arial" panose="020B0604020202020204" pitchFamily="34" charset="0"/>
                <a:cs typeface="Times New Roman" panose="02020603050405020304" pitchFamily="18" charset="0"/>
              </a:rPr>
              <a:t>As well as </a:t>
            </a:r>
            <a:r>
              <a:rPr lang="en-GB" sz="1200">
                <a:ea typeface="Arial" panose="020B0604020202020204" pitchFamily="34" charset="0"/>
                <a:cs typeface="Times New Roman" panose="02020603050405020304" pitchFamily="18" charset="0"/>
              </a:rPr>
              <a:t>working with schools and settings, w</a:t>
            </a:r>
            <a:r>
              <a:rPr lang="en-GB" sz="1200">
                <a:effectLst/>
                <a:ea typeface="Arial" panose="020B0604020202020204" pitchFamily="34" charset="0"/>
                <a:cs typeface="Times New Roman" panose="02020603050405020304" pitchFamily="18" charset="0"/>
              </a:rPr>
              <a:t>e will work with services that wrap around our families to make sure they have easy access to information, advice and support in a timely way. This includes services such as midwifery, health visiting and parenting support; and enabling families to access early help and advice.</a:t>
            </a:r>
            <a:r>
              <a:rPr lang="en-GB" sz="1200">
                <a:ea typeface="Arial" panose="020B0604020202020204" pitchFamily="34" charset="0"/>
                <a:cs typeface="Times New Roman" panose="02020603050405020304" pitchFamily="18" charset="0"/>
              </a:rPr>
              <a:t> </a:t>
            </a:r>
            <a:endParaRPr lang="en-GB" sz="120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7A05BA7-26C8-FAFF-6E6F-D82015D07BB3}"/>
              </a:ext>
            </a:extLst>
          </p:cNvPr>
          <p:cNvSpPr txBox="1"/>
          <p:nvPr/>
        </p:nvSpPr>
        <p:spPr>
          <a:xfrm>
            <a:off x="285749" y="3057441"/>
            <a:ext cx="5377776" cy="342466"/>
          </a:xfrm>
          <a:prstGeom prst="rect">
            <a:avLst/>
          </a:prstGeom>
          <a:noFill/>
        </p:spPr>
        <p:txBody>
          <a:bodyPr wrap="square">
            <a:spAutoFit/>
          </a:bodyPr>
          <a:lstStyle/>
          <a:p>
            <a:pPr algn="just">
              <a:lnSpc>
                <a:spcPct val="107000"/>
              </a:lnSpc>
              <a:spcAft>
                <a:spcPts val="800"/>
              </a:spcAft>
            </a:pPr>
            <a:r>
              <a:rPr lang="en-GB" sz="1600" b="1">
                <a:latin typeface="Arial" panose="020B0604020202020204" pitchFamily="34" charset="0"/>
                <a:ea typeface="Arial" panose="020B0604020202020204" pitchFamily="34" charset="0"/>
                <a:cs typeface="Times New Roman" panose="02020603050405020304" pitchFamily="18" charset="0"/>
              </a:rPr>
              <a:t>W</a:t>
            </a:r>
            <a:r>
              <a:rPr lang="en-GB" sz="1600" b="1">
                <a:effectLst/>
                <a:latin typeface="Arial" panose="020B0604020202020204" pitchFamily="34" charset="0"/>
                <a:ea typeface="Arial" panose="020B0604020202020204" pitchFamily="34" charset="0"/>
                <a:cs typeface="Times New Roman" panose="02020603050405020304" pitchFamily="18" charset="0"/>
              </a:rPr>
              <a:t>e will:</a:t>
            </a:r>
            <a:r>
              <a:rPr lang="en-GB" sz="1600" kern="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descr="Ensure full-time appropriate education for all children and young people&#10;with specific focus on children’s social emotional and mental health needs. &#10;">
            <a:extLst>
              <a:ext uri="{FF2B5EF4-FFF2-40B4-BE49-F238E27FC236}">
                <a16:creationId xmlns:a16="http://schemas.microsoft.com/office/drawing/2014/main" id="{8F4D7214-E490-A0E2-B0A1-738913220F09}"/>
              </a:ext>
            </a:extLst>
          </p:cNvPr>
          <p:cNvGrpSpPr/>
          <p:nvPr/>
        </p:nvGrpSpPr>
        <p:grpSpPr>
          <a:xfrm>
            <a:off x="125953" y="3587622"/>
            <a:ext cx="8858206" cy="2008020"/>
            <a:chOff x="173093" y="3486536"/>
            <a:chExt cx="8858206" cy="2196414"/>
          </a:xfrm>
        </p:grpSpPr>
        <p:sp>
          <p:nvSpPr>
            <p:cNvPr id="16" name="Rectangle: Rounded Corners 15" descr="Improve children and young people’s experience and participation and parental confidence in developing universal and targeted services">
              <a:extLst>
                <a:ext uri="{FF2B5EF4-FFF2-40B4-BE49-F238E27FC236}">
                  <a16:creationId xmlns:a16="http://schemas.microsoft.com/office/drawing/2014/main" id="{663672C8-447C-D510-FDA6-C8BFEB098074}"/>
                </a:ext>
              </a:extLst>
            </p:cNvPr>
            <p:cNvSpPr/>
            <p:nvPr/>
          </p:nvSpPr>
          <p:spPr>
            <a:xfrm>
              <a:off x="7627299" y="3486950"/>
              <a:ext cx="1404000" cy="2196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en-GB" sz="1100" b="1">
                  <a:ea typeface="Times New Roman" panose="02020603050405020304" pitchFamily="18" charset="0"/>
                  <a:cs typeface="Times New Roman" panose="02020603050405020304" pitchFamily="18" charset="0"/>
                </a:rPr>
                <a:t>Improve children and young people’s experience, participation and parental confidence </a:t>
              </a:r>
              <a:r>
                <a:rPr lang="en-GB" sz="1100">
                  <a:ea typeface="Times New Roman" panose="02020603050405020304" pitchFamily="18" charset="0"/>
                  <a:cs typeface="Times New Roman" panose="02020603050405020304" pitchFamily="18" charset="0"/>
                </a:rPr>
                <a:t>in developing universal and targeted services.</a:t>
              </a:r>
            </a:p>
            <a:p>
              <a:endParaRPr lang="en-GB" sz="1100">
                <a:ea typeface="Times New Roman" panose="02020603050405020304" pitchFamily="18" charset="0"/>
                <a:cs typeface="Times New Roman" panose="02020603050405020304" pitchFamily="18" charset="0"/>
              </a:endParaRPr>
            </a:p>
            <a:p>
              <a:endParaRPr lang="en-GB" sz="1100">
                <a:ea typeface="Times New Roman" panose="02020603050405020304" pitchFamily="18" charset="0"/>
                <a:cs typeface="Times New Roman" panose="02020603050405020304" pitchFamily="18" charset="0"/>
              </a:endParaRPr>
            </a:p>
            <a:p>
              <a:r>
                <a:rPr lang="en-GB" sz="1100">
                  <a:ea typeface="Times New Roman" panose="02020603050405020304" pitchFamily="18" charset="0"/>
                  <a:cs typeface="Times New Roman" panose="02020603050405020304" pitchFamily="18" charset="0"/>
                </a:rPr>
                <a:t> </a:t>
              </a:r>
            </a:p>
          </p:txBody>
        </p:sp>
        <p:sp>
          <p:nvSpPr>
            <p:cNvPr id="17" name="Rectangle: Rounded Corners 16">
              <a:extLst>
                <a:ext uri="{FF2B5EF4-FFF2-40B4-BE49-F238E27FC236}">
                  <a16:creationId xmlns:a16="http://schemas.microsoft.com/office/drawing/2014/main" id="{3B9DD55A-0F89-1AA3-A231-EA5C10461627}"/>
                </a:ext>
              </a:extLst>
            </p:cNvPr>
            <p:cNvSpPr/>
            <p:nvPr/>
          </p:nvSpPr>
          <p:spPr>
            <a:xfrm>
              <a:off x="173093" y="3486536"/>
              <a:ext cx="1368000" cy="2196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en-GB" sz="1100" b="1">
                  <a:ea typeface="Times New Roman" panose="02020603050405020304" pitchFamily="18" charset="0"/>
                  <a:cs typeface="Times New Roman" panose="02020603050405020304" pitchFamily="18" charset="0"/>
                </a:rPr>
                <a:t>Ensure full-time appropriate education </a:t>
              </a:r>
              <a:r>
                <a:rPr lang="en-GB" sz="1100">
                  <a:ea typeface="Times New Roman" panose="02020603050405020304" pitchFamily="18" charset="0"/>
                  <a:cs typeface="Times New Roman" panose="02020603050405020304" pitchFamily="18" charset="0"/>
                </a:rPr>
                <a:t>for all children and young people</a:t>
              </a:r>
            </a:p>
            <a:p>
              <a:r>
                <a:rPr lang="en-GB" sz="1100">
                  <a:ea typeface="Times New Roman" panose="02020603050405020304" pitchFamily="18" charset="0"/>
                  <a:cs typeface="Times New Roman" panose="02020603050405020304" pitchFamily="18" charset="0"/>
                </a:rPr>
                <a:t>with specific focus on children’s </a:t>
              </a:r>
              <a:r>
                <a:rPr lang="en-GB" sz="1100" b="1">
                  <a:ea typeface="Times New Roman" panose="02020603050405020304" pitchFamily="18" charset="0"/>
                  <a:cs typeface="Times New Roman" panose="02020603050405020304" pitchFamily="18" charset="0"/>
                </a:rPr>
                <a:t>social emotional and mental health needs.</a:t>
              </a:r>
              <a:r>
                <a:rPr lang="en-GB" sz="1100" b="1">
                  <a:ea typeface="Times New Roman" panose="02020603050405020304" pitchFamily="18" charset="0"/>
                  <a:cs typeface="Calibri" panose="020F0502020204030204" pitchFamily="34" charset="0"/>
                </a:rPr>
                <a:t> </a:t>
              </a:r>
            </a:p>
            <a:p>
              <a:endParaRPr lang="en-GB" sz="1100">
                <a:ea typeface="Times New Roman" panose="02020603050405020304" pitchFamily="18" charset="0"/>
                <a:cs typeface="Calibri" panose="020F0502020204030204" pitchFamily="34" charset="0"/>
              </a:endParaRPr>
            </a:p>
            <a:p>
              <a:endParaRPr lang="en-GB" sz="1100">
                <a:ea typeface="Times New Roman" panose="02020603050405020304" pitchFamily="18" charset="0"/>
                <a:cs typeface="Calibri" panose="020F0502020204030204" pitchFamily="34" charset="0"/>
              </a:endParaRPr>
            </a:p>
            <a:p>
              <a:endParaRPr lang="en-GB" sz="1100">
                <a:ea typeface="Times New Roman" panose="02020603050405020304" pitchFamily="18" charset="0"/>
                <a:cs typeface="Calibri" panose="020F0502020204030204" pitchFamily="34" charset="0"/>
              </a:endParaRPr>
            </a:p>
            <a:p>
              <a:endParaRPr lang="en-GB" sz="1100">
                <a:ea typeface="Times New Roman" panose="02020603050405020304" pitchFamily="18" charset="0"/>
                <a:cs typeface="Calibri" panose="020F0502020204030204" pitchFamily="34" charset="0"/>
              </a:endParaRPr>
            </a:p>
            <a:p>
              <a:endParaRPr lang="en-GB" sz="1100">
                <a:ea typeface="Times New Roman" panose="02020603050405020304" pitchFamily="18" charset="0"/>
                <a:cs typeface="Calibri" panose="020F0502020204030204" pitchFamily="34" charset="0"/>
              </a:endParaRPr>
            </a:p>
          </p:txBody>
        </p:sp>
        <p:sp>
          <p:nvSpPr>
            <p:cNvPr id="18" name="Rectangle: Rounded Corners 17" descr="A high quality training programme Develop our workforce in schools and settings through to identify and support for pupils’ needs.&#10;">
              <a:extLst>
                <a:ext uri="{FF2B5EF4-FFF2-40B4-BE49-F238E27FC236}">
                  <a16:creationId xmlns:a16="http://schemas.microsoft.com/office/drawing/2014/main" id="{1EEE9A03-DFD1-2ED5-C000-FD200B40661A}"/>
                </a:ext>
              </a:extLst>
            </p:cNvPr>
            <p:cNvSpPr/>
            <p:nvPr/>
          </p:nvSpPr>
          <p:spPr>
            <a:xfrm>
              <a:off x="1666599" y="3486950"/>
              <a:ext cx="1368000" cy="2196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en-GB" sz="1100" b="1">
                  <a:ea typeface="Times New Roman" panose="02020603050405020304" pitchFamily="18" charset="0"/>
                  <a:cs typeface="Times New Roman" panose="02020603050405020304" pitchFamily="18" charset="0"/>
                </a:rPr>
                <a:t>Develop a high quality training programme to develop our workforce in schools and settings </a:t>
              </a:r>
              <a:r>
                <a:rPr lang="en-GB" sz="1100">
                  <a:ea typeface="Times New Roman" panose="02020603050405020304" pitchFamily="18" charset="0"/>
                  <a:cs typeface="Times New Roman" panose="02020603050405020304" pitchFamily="18" charset="0"/>
                </a:rPr>
                <a:t>to help meet identified needs earlier.</a:t>
              </a:r>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p:txBody>
        </p:sp>
        <p:sp>
          <p:nvSpPr>
            <p:cNvPr id="19" name="Rectangle: Rounded Corners 18" descr="Develop high quality support services tailored for universal, targeted and specific needs.&#10;&#10;">
              <a:extLst>
                <a:ext uri="{FF2B5EF4-FFF2-40B4-BE49-F238E27FC236}">
                  <a16:creationId xmlns:a16="http://schemas.microsoft.com/office/drawing/2014/main" id="{0283C577-6F3C-4D29-C5C4-DED5326D9523}"/>
                </a:ext>
              </a:extLst>
            </p:cNvPr>
            <p:cNvSpPr/>
            <p:nvPr/>
          </p:nvSpPr>
          <p:spPr>
            <a:xfrm>
              <a:off x="4635706" y="3486950"/>
              <a:ext cx="1289495" cy="2196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en-GB" sz="1100" b="1">
                  <a:ea typeface="Times New Roman" panose="02020603050405020304" pitchFamily="18" charset="0"/>
                  <a:cs typeface="Times New Roman" panose="02020603050405020304" pitchFamily="18" charset="0"/>
                </a:rPr>
                <a:t>Develop high quality support services </a:t>
              </a:r>
              <a:r>
                <a:rPr lang="en-GB" sz="1100">
                  <a:ea typeface="Times New Roman" panose="02020603050405020304" pitchFamily="18" charset="0"/>
                  <a:cs typeface="Times New Roman" panose="02020603050405020304" pitchFamily="18" charset="0"/>
                </a:rPr>
                <a:t>tailored for universal, targeted and specific needs.</a:t>
              </a:r>
            </a:p>
            <a:p>
              <a:endParaRPr lang="en-GB" sz="1100">
                <a:ea typeface="Times New Roman" panose="02020603050405020304" pitchFamily="18" charset="0"/>
                <a:cs typeface="Times New Roman" panose="02020603050405020304" pitchFamily="18" charset="0"/>
              </a:endParaRPr>
            </a:p>
            <a:p>
              <a:endParaRPr lang="en-GB" sz="1100">
                <a:ea typeface="Times New Roman" panose="02020603050405020304" pitchFamily="18" charset="0"/>
                <a:cs typeface="Times New Roman" panose="02020603050405020304" pitchFamily="18" charset="0"/>
              </a:endParaRPr>
            </a:p>
            <a:p>
              <a:endParaRPr lang="en-GB" sz="1100">
                <a:ea typeface="Times New Roman" panose="02020603050405020304" pitchFamily="18" charset="0"/>
                <a:cs typeface="Times New Roman" panose="02020603050405020304" pitchFamily="18" charset="0"/>
              </a:endParaRPr>
            </a:p>
            <a:p>
              <a:endParaRPr lang="en-GB" sz="1100">
                <a:ea typeface="Times New Roman" panose="02020603050405020304" pitchFamily="18" charset="0"/>
                <a:cs typeface="Times New Roman" panose="02020603050405020304" pitchFamily="18" charset="0"/>
              </a:endParaRPr>
            </a:p>
            <a:p>
              <a:endParaRPr lang="en-GB" sz="1100">
                <a:ea typeface="Times New Roman" panose="02020603050405020304" pitchFamily="18" charset="0"/>
                <a:cs typeface="Times New Roman" panose="02020603050405020304" pitchFamily="18" charset="0"/>
              </a:endParaRPr>
            </a:p>
            <a:p>
              <a:r>
                <a:rPr lang="en-GB" sz="1100">
                  <a:ea typeface="Times New Roman" panose="02020603050405020304" pitchFamily="18" charset="0"/>
                  <a:cs typeface="Times New Roman" panose="02020603050405020304" pitchFamily="18" charset="0"/>
                </a:rPr>
                <a:t> </a:t>
              </a:r>
            </a:p>
          </p:txBody>
        </p:sp>
        <p:sp>
          <p:nvSpPr>
            <p:cNvPr id="20" name="Rectangle: Rounded Corners 19" descr="Build strong evaluative systems to ensure we have good quality provision in schools, settings, Additionally Resourced Provision and special schools&#10;">
              <a:extLst>
                <a:ext uri="{FF2B5EF4-FFF2-40B4-BE49-F238E27FC236}">
                  <a16:creationId xmlns:a16="http://schemas.microsoft.com/office/drawing/2014/main" id="{AE1F50C6-75C2-B0D1-399F-8EABF01AA670}"/>
                </a:ext>
              </a:extLst>
            </p:cNvPr>
            <p:cNvSpPr/>
            <p:nvPr/>
          </p:nvSpPr>
          <p:spPr>
            <a:xfrm>
              <a:off x="6056250" y="3486950"/>
              <a:ext cx="1440000" cy="2196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en-GB" sz="1100" b="1">
                  <a:ea typeface="Times New Roman" panose="02020603050405020304" pitchFamily="18" charset="0"/>
                  <a:cs typeface="Times New Roman" panose="02020603050405020304" pitchFamily="18" charset="0"/>
                </a:rPr>
                <a:t>Build strong evaluative systems </a:t>
              </a:r>
              <a:r>
                <a:rPr lang="en-GB" sz="1100">
                  <a:ea typeface="Times New Roman" panose="02020603050405020304" pitchFamily="18" charset="0"/>
                  <a:cs typeface="Times New Roman" panose="02020603050405020304" pitchFamily="18" charset="0"/>
                </a:rPr>
                <a:t>to ensure we have good quality provision in schools, settings, Additionally Resourced Provision and special schools.</a:t>
              </a:r>
            </a:p>
            <a:p>
              <a:endParaRPr lang="en-GB" sz="1100">
                <a:ea typeface="Times New Roman" panose="02020603050405020304" pitchFamily="18" charset="0"/>
                <a:cs typeface="Times New Roman" panose="02020603050405020304" pitchFamily="18" charset="0"/>
              </a:endParaRPr>
            </a:p>
            <a:p>
              <a:endParaRPr lang="en-GB" sz="1100">
                <a:ea typeface="Times New Roman" panose="02020603050405020304" pitchFamily="18" charset="0"/>
                <a:cs typeface="Times New Roman" panose="02020603050405020304" pitchFamily="18" charset="0"/>
              </a:endParaRPr>
            </a:p>
          </p:txBody>
        </p:sp>
        <p:sp>
          <p:nvSpPr>
            <p:cNvPr id="5" name="Rectangle: Rounded Corners 4" descr="Provide advice and guidance to support assessment, identification and support for children in a timely way. &#10;&#10;">
              <a:extLst>
                <a:ext uri="{FF2B5EF4-FFF2-40B4-BE49-F238E27FC236}">
                  <a16:creationId xmlns:a16="http://schemas.microsoft.com/office/drawing/2014/main" id="{6D35D715-CAF6-2CB9-6C20-AA557AFE2EBB}"/>
                </a:ext>
              </a:extLst>
            </p:cNvPr>
            <p:cNvSpPr/>
            <p:nvPr/>
          </p:nvSpPr>
          <p:spPr>
            <a:xfrm>
              <a:off x="3169152" y="3486536"/>
              <a:ext cx="1332000" cy="21960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en-GB" sz="1100" b="1">
                  <a:ea typeface="Times New Roman" panose="02020603050405020304" pitchFamily="18" charset="0"/>
                  <a:cs typeface="Times New Roman" panose="02020603050405020304" pitchFamily="18" charset="0"/>
                </a:rPr>
                <a:t>Provide advice and guidance </a:t>
              </a:r>
              <a:r>
                <a:rPr lang="en-GB" sz="1100">
                  <a:ea typeface="Times New Roman" panose="02020603050405020304" pitchFamily="18" charset="0"/>
                  <a:cs typeface="Times New Roman" panose="02020603050405020304" pitchFamily="18" charset="0"/>
                </a:rPr>
                <a:t>to support assessment, identification and support for children in a timely way.</a:t>
              </a:r>
              <a:r>
                <a:rPr lang="en-GB" sz="1100" b="1">
                  <a:ea typeface="Times New Roman" panose="02020603050405020304" pitchFamily="18" charset="0"/>
                  <a:cs typeface="Times New Roman" panose="02020603050405020304" pitchFamily="18" charset="0"/>
                </a:rPr>
                <a:t> </a:t>
              </a:r>
            </a:p>
            <a:p>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a:p>
              <a:endParaRPr lang="en-GB" sz="1100" b="1">
                <a:ea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F7730A90-9FAF-D66B-62A9-FBE14A95A1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7716" y="5832687"/>
            <a:ext cx="8941699" cy="832284"/>
          </a:xfrm>
          <a:prstGeom prst="rect">
            <a:avLst/>
          </a:prstGeom>
        </p:spPr>
      </p:pic>
    </p:spTree>
    <p:extLst>
      <p:ext uri="{BB962C8B-B14F-4D97-AF65-F5344CB8AC3E}">
        <p14:creationId xmlns:p14="http://schemas.microsoft.com/office/powerpoint/2010/main" val="4291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9914"/>
          </a:xfrm>
          <a:solidFill>
            <a:srgbClr val="7030A0"/>
          </a:solidFill>
        </p:spPr>
        <p:txBody>
          <a:bodyPr>
            <a:noAutofit/>
          </a:bodyPr>
          <a:lstStyle/>
          <a:p>
            <a:pPr algn="l"/>
            <a:r>
              <a:rPr lang="en-GB" sz="2000" b="1" i="1" kern="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Priority 2 </a:t>
            </a:r>
            <a:r>
              <a:rPr lang="en-GB" sz="2000" b="1" i="1" kern="0">
                <a:solidFill>
                  <a:schemeClr val="bg1"/>
                </a:solidFill>
                <a:latin typeface="Calibri" panose="020F0502020204030204" pitchFamily="34" charset="0"/>
                <a:cs typeface="Times New Roman" panose="02020603050405020304" pitchFamily="18" charset="0"/>
              </a:rPr>
              <a:t>Preparing for adulthood </a:t>
            </a:r>
            <a:endParaRPr lang="en-US" sz="2000" b="1" i="1" kern="0">
              <a:solidFill>
                <a:schemeClr val="bg1"/>
              </a:solidFill>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3252B70-81F7-DA27-4391-B8F03A17EE31}"/>
              </a:ext>
            </a:extLst>
          </p:cNvPr>
          <p:cNvSpPr txBox="1"/>
          <p:nvPr/>
        </p:nvSpPr>
        <p:spPr>
          <a:xfrm>
            <a:off x="319636" y="486499"/>
            <a:ext cx="8538615" cy="2724849"/>
          </a:xfrm>
          <a:prstGeom prst="rect">
            <a:avLst/>
          </a:prstGeom>
          <a:noFill/>
        </p:spPr>
        <p:txBody>
          <a:bodyPr wrap="square">
            <a:noAutofit/>
          </a:bodyPr>
          <a:lstStyle/>
          <a:p>
            <a:pPr>
              <a:lnSpc>
                <a:spcPct val="107000"/>
              </a:lnSpc>
              <a:spcAft>
                <a:spcPts val="800"/>
              </a:spcAft>
            </a:pPr>
            <a:r>
              <a:rPr lang="en-GB" sz="1600" b="1" kern="1200">
                <a:solidFill>
                  <a:srgbClr val="7030A0"/>
                </a:solidFill>
                <a:effectLst/>
                <a:ea typeface="Calibri" panose="020F0502020204030204" pitchFamily="34" charset="0"/>
                <a:cs typeface="Arial" panose="020B0604020202020204" pitchFamily="34" charset="0"/>
              </a:rPr>
              <a:t>Aim: Young People are at the centre of decisions about their future</a:t>
            </a:r>
            <a:r>
              <a:rPr lang="en-GB" sz="1600" b="1" kern="1200">
                <a:solidFill>
                  <a:srgbClr val="7030A0"/>
                </a:solidFill>
                <a:effectLst/>
                <a:ea typeface="Calibri" panose="020F0502020204030204" pitchFamily="34" charset="0"/>
                <a:cs typeface="Times New Roman" panose="02020603050405020304" pitchFamily="18" charset="0"/>
              </a:rPr>
              <a:t>. </a:t>
            </a:r>
          </a:p>
          <a:p>
            <a:pPr>
              <a:lnSpc>
                <a:spcPct val="107000"/>
              </a:lnSpc>
              <a:spcAft>
                <a:spcPts val="800"/>
              </a:spcAft>
            </a:pPr>
            <a:r>
              <a:rPr lang="en-GB" sz="1200">
                <a:ea typeface="Calibri" panose="020F0502020204030204" pitchFamily="34" charset="0"/>
                <a:cs typeface="Times New Roman" panose="02020603050405020304" pitchFamily="18" charset="0"/>
              </a:rPr>
              <a:t>Children and young people should feel that they belong and that they are valued.  They should be confident in the Local Authority’s planning for their future including periods of transition including transition from school to further education colleges and transition to adult social care. </a:t>
            </a:r>
          </a:p>
          <a:p>
            <a:pPr>
              <a:lnSpc>
                <a:spcPct val="107000"/>
              </a:lnSpc>
              <a:spcAft>
                <a:spcPts val="800"/>
              </a:spcAft>
            </a:pPr>
            <a:r>
              <a:rPr lang="en-GB" sz="1200">
                <a:effectLst/>
                <a:ea typeface="Arial" panose="020B0604020202020204" pitchFamily="34" charset="0"/>
                <a:cs typeface="Times New Roman" panose="02020603050405020304" pitchFamily="18" charset="0"/>
              </a:rPr>
              <a:t>The </a:t>
            </a:r>
            <a:r>
              <a:rPr lang="en-GB" sz="1200" u="sng">
                <a:solidFill>
                  <a:srgbClr val="0563C1"/>
                </a:solidFill>
                <a:effectLst/>
                <a:ea typeface="Arial" panose="020B0604020202020204" pitchFamily="34" charset="0"/>
                <a:cs typeface="Times New Roman" panose="02020603050405020304" pitchFamily="18" charset="0"/>
                <a:hlinkClick r:id="rId3"/>
              </a:rPr>
              <a:t>SEND code of practice</a:t>
            </a:r>
            <a:r>
              <a:rPr lang="en-GB" sz="1200">
                <a:effectLst/>
                <a:ea typeface="Arial" panose="020B0604020202020204" pitchFamily="34" charset="0"/>
                <a:cs typeface="Times New Roman" panose="02020603050405020304" pitchFamily="18" charset="0"/>
              </a:rPr>
              <a:t> (2015) </a:t>
            </a:r>
            <a:r>
              <a:rPr lang="en-GB" sz="1200">
                <a:ea typeface="Arial" panose="020B0604020202020204" pitchFamily="34" charset="0"/>
                <a:cs typeface="Times New Roman" panose="02020603050405020304" pitchFamily="18" charset="0"/>
              </a:rPr>
              <a:t>sets out the </a:t>
            </a:r>
            <a:r>
              <a:rPr lang="en-GB" sz="1200" b="1">
                <a:effectLst/>
                <a:ea typeface="Arial" panose="020B0604020202020204" pitchFamily="34" charset="0"/>
                <a:cs typeface="Times New Roman" panose="02020603050405020304" pitchFamily="18" charset="0"/>
              </a:rPr>
              <a:t>four pathways </a:t>
            </a:r>
            <a:r>
              <a:rPr lang="en-GB" sz="1200">
                <a:effectLst/>
                <a:ea typeface="Arial" panose="020B0604020202020204" pitchFamily="34" charset="0"/>
                <a:cs typeface="Times New Roman" panose="02020603050405020304" pitchFamily="18" charset="0"/>
              </a:rPr>
              <a:t>that we </a:t>
            </a:r>
            <a:r>
              <a:rPr lang="en-GB" sz="1200">
                <a:ea typeface="Arial" panose="020B0604020202020204" pitchFamily="34" charset="0"/>
                <a:cs typeface="Times New Roman" panose="02020603050405020304" pitchFamily="18" charset="0"/>
              </a:rPr>
              <a:t>should </a:t>
            </a:r>
            <a:r>
              <a:rPr lang="en-GB" sz="1200">
                <a:effectLst/>
                <a:ea typeface="Arial" panose="020B0604020202020204" pitchFamily="34" charset="0"/>
                <a:cs typeface="Times New Roman" panose="02020603050405020304" pitchFamily="18" charset="0"/>
              </a:rPr>
              <a:t>support:</a:t>
            </a:r>
            <a:endParaRPr lang="en-GB" sz="120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a:effectLst/>
                <a:ea typeface="Arial" panose="020B0604020202020204" pitchFamily="34" charset="0"/>
                <a:cs typeface="Times New Roman" panose="02020603050405020304" pitchFamily="18" charset="0"/>
              </a:rPr>
              <a:t>Education and Employment </a:t>
            </a:r>
            <a:r>
              <a:rPr lang="en-GB" sz="1200" b="1">
                <a:ea typeface="Arial" panose="020B0604020202020204" pitchFamily="34" charset="0"/>
                <a:cs typeface="Times New Roman" panose="02020603050405020304" pitchFamily="18" charset="0"/>
              </a:rPr>
              <a:t>-</a:t>
            </a:r>
            <a:r>
              <a:rPr lang="en-GB" sz="1200">
                <a:effectLst/>
                <a:ea typeface="Arial" panose="020B0604020202020204" pitchFamily="34" charset="0"/>
                <a:cs typeface="Times New Roman" panose="02020603050405020304" pitchFamily="18" charset="0"/>
              </a:rPr>
              <a:t> education,</a:t>
            </a:r>
            <a:r>
              <a:rPr lang="en-GB" sz="1200">
                <a:ea typeface="Arial" panose="020B0604020202020204" pitchFamily="34" charset="0"/>
                <a:cs typeface="Times New Roman" panose="02020603050405020304" pitchFamily="18" charset="0"/>
              </a:rPr>
              <a:t> </a:t>
            </a:r>
            <a:r>
              <a:rPr lang="en-GB" sz="1200">
                <a:effectLst/>
                <a:ea typeface="Arial" panose="020B0604020202020204" pitchFamily="34" charset="0"/>
                <a:cs typeface="Times New Roman" panose="02020603050405020304" pitchFamily="18" charset="0"/>
              </a:rPr>
              <a:t>training and employment options</a:t>
            </a:r>
            <a:endParaRPr lang="en-GB" sz="120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a:effectLst/>
                <a:ea typeface="Arial" panose="020B0604020202020204" pitchFamily="34" charset="0"/>
                <a:cs typeface="Times New Roman" panose="02020603050405020304" pitchFamily="18" charset="0"/>
              </a:rPr>
              <a:t>Good Health</a:t>
            </a:r>
            <a:r>
              <a:rPr lang="en-GB" sz="1200">
                <a:effectLst/>
                <a:ea typeface="Arial" panose="020B0604020202020204" pitchFamily="34" charset="0"/>
                <a:cs typeface="Times New Roman" panose="02020603050405020304" pitchFamily="18" charset="0"/>
              </a:rPr>
              <a:t> </a:t>
            </a:r>
            <a:r>
              <a:rPr lang="en-GB" sz="1200">
                <a:ea typeface="Arial" panose="020B0604020202020204" pitchFamily="34" charset="0"/>
                <a:cs typeface="Times New Roman" panose="02020603050405020304" pitchFamily="18" charset="0"/>
              </a:rPr>
              <a:t> -</a:t>
            </a:r>
            <a:r>
              <a:rPr lang="en-GB" sz="1200">
                <a:effectLst/>
                <a:ea typeface="Arial" panose="020B0604020202020204" pitchFamily="34" charset="0"/>
                <a:cs typeface="Times New Roman" panose="02020603050405020304" pitchFamily="18" charset="0"/>
              </a:rPr>
              <a:t>being as healthy as possible in adult life</a:t>
            </a:r>
            <a:endParaRPr lang="en-GB" sz="120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a:effectLst/>
                <a:ea typeface="Arial" panose="020B0604020202020204" pitchFamily="34" charset="0"/>
                <a:cs typeface="Times New Roman" panose="02020603050405020304" pitchFamily="18" charset="0"/>
              </a:rPr>
              <a:t>Independent Living</a:t>
            </a:r>
            <a:r>
              <a:rPr lang="en-GB" sz="1200">
                <a:effectLst/>
                <a:ea typeface="Arial" panose="020B0604020202020204" pitchFamily="34" charset="0"/>
                <a:cs typeface="Times New Roman" panose="02020603050405020304" pitchFamily="18" charset="0"/>
              </a:rPr>
              <a:t>  - travel, accommodation and living arrangements along with available support</a:t>
            </a:r>
            <a:endParaRPr lang="en-GB" sz="120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b="1">
                <a:effectLst/>
                <a:ea typeface="Arial" panose="020B0604020202020204" pitchFamily="34" charset="0"/>
                <a:cs typeface="Times New Roman" panose="02020603050405020304" pitchFamily="18" charset="0"/>
              </a:rPr>
              <a:t>Friends, Relationships and Community Involvement</a:t>
            </a:r>
            <a:r>
              <a:rPr lang="en-GB" sz="1200">
                <a:effectLst/>
                <a:ea typeface="Arial" panose="020B0604020202020204" pitchFamily="34" charset="0"/>
                <a:cs typeface="Times New Roman" panose="02020603050405020304" pitchFamily="18" charset="0"/>
              </a:rPr>
              <a:t> </a:t>
            </a:r>
            <a:r>
              <a:rPr lang="en-GB" sz="1200">
                <a:ea typeface="Arial" panose="020B0604020202020204" pitchFamily="34" charset="0"/>
                <a:cs typeface="Times New Roman" panose="02020603050405020304" pitchFamily="18" charset="0"/>
              </a:rPr>
              <a:t>-</a:t>
            </a:r>
            <a:r>
              <a:rPr lang="en-GB" sz="1200">
                <a:effectLst/>
                <a:ea typeface="Arial" panose="020B0604020202020204" pitchFamily="34" charset="0"/>
                <a:cs typeface="Times New Roman" panose="02020603050405020304" pitchFamily="18" charset="0"/>
              </a:rPr>
              <a:t> opportunities for participating in and contributing to the local community as well as how to stay safe</a:t>
            </a:r>
            <a:endParaRPr lang="en-GB" sz="120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7A05BA7-26C8-FAFF-6E6F-D82015D07BB3}"/>
              </a:ext>
            </a:extLst>
          </p:cNvPr>
          <p:cNvSpPr txBox="1"/>
          <p:nvPr/>
        </p:nvSpPr>
        <p:spPr>
          <a:xfrm>
            <a:off x="173736" y="3173995"/>
            <a:ext cx="5377776" cy="342466"/>
          </a:xfrm>
          <a:prstGeom prst="rect">
            <a:avLst/>
          </a:prstGeom>
          <a:noFill/>
        </p:spPr>
        <p:txBody>
          <a:bodyPr wrap="square">
            <a:spAutoFit/>
          </a:bodyPr>
          <a:lstStyle/>
          <a:p>
            <a:pPr algn="just">
              <a:lnSpc>
                <a:spcPct val="107000"/>
              </a:lnSpc>
              <a:spcAft>
                <a:spcPts val="800"/>
              </a:spcAft>
            </a:pPr>
            <a:r>
              <a:rPr lang="en-GB" sz="1600" b="1">
                <a:latin typeface="Arial" panose="020B0604020202020204" pitchFamily="34" charset="0"/>
                <a:ea typeface="Arial" panose="020B0604020202020204" pitchFamily="34" charset="0"/>
                <a:cs typeface="Times New Roman" panose="02020603050405020304" pitchFamily="18" charset="0"/>
              </a:rPr>
              <a:t>W</a:t>
            </a:r>
            <a:r>
              <a:rPr lang="en-GB" sz="1600" b="1">
                <a:effectLst/>
                <a:latin typeface="Arial" panose="020B0604020202020204" pitchFamily="34" charset="0"/>
                <a:ea typeface="Arial" panose="020B0604020202020204" pitchFamily="34" charset="0"/>
                <a:cs typeface="Times New Roman" panose="02020603050405020304" pitchFamily="18" charset="0"/>
              </a:rPr>
              <a:t>e will:</a:t>
            </a:r>
            <a:r>
              <a:rPr lang="en-GB" sz="1600" kern="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descr="Focus over the next 4 years">
            <a:extLst>
              <a:ext uri="{FF2B5EF4-FFF2-40B4-BE49-F238E27FC236}">
                <a16:creationId xmlns:a16="http://schemas.microsoft.com/office/drawing/2014/main" id="{70D7CF71-2463-7004-05F7-A0E1DF9D51DC}"/>
              </a:ext>
            </a:extLst>
          </p:cNvPr>
          <p:cNvGrpSpPr/>
          <p:nvPr/>
        </p:nvGrpSpPr>
        <p:grpSpPr>
          <a:xfrm>
            <a:off x="112154" y="3740121"/>
            <a:ext cx="8935424" cy="2043561"/>
            <a:chOff x="110550" y="3613937"/>
            <a:chExt cx="8935424" cy="2184293"/>
          </a:xfrm>
        </p:grpSpPr>
        <p:sp>
          <p:nvSpPr>
            <p:cNvPr id="16" name="Rectangle: Rounded Corners 15" descr="Relationships  Commissioners will develop a good network of providers and safe spaces in Ealing so young people can engage in a range of activities locally.&#10;">
              <a:extLst>
                <a:ext uri="{FF2B5EF4-FFF2-40B4-BE49-F238E27FC236}">
                  <a16:creationId xmlns:a16="http://schemas.microsoft.com/office/drawing/2014/main" id="{663672C8-447C-D510-FDA6-C8BFEB098074}"/>
                </a:ext>
              </a:extLst>
            </p:cNvPr>
            <p:cNvSpPr/>
            <p:nvPr/>
          </p:nvSpPr>
          <p:spPr>
            <a:xfrm>
              <a:off x="7635051" y="3637581"/>
              <a:ext cx="1410923" cy="2154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r>
                <a:rPr lang="en-GB" sz="1100" b="1">
                  <a:ea typeface="Calibri" panose="020F0502020204030204" pitchFamily="34" charset="0"/>
                  <a:cs typeface="Times New Roman" panose="02020603050405020304" pitchFamily="18" charset="0"/>
                </a:rPr>
                <a:t>Relationships </a:t>
              </a:r>
              <a:r>
                <a:rPr lang="en-GB" sz="1100">
                  <a:ea typeface="Calibri" panose="020F0502020204030204" pitchFamily="34" charset="0"/>
                  <a:cs typeface="Times New Roman" panose="02020603050405020304" pitchFamily="18" charset="0"/>
                </a:rPr>
                <a:t> Commissioners will develop a good network of providers and safe spaces in Ealing so young people can engage in a range of activities locally.</a:t>
              </a:r>
            </a:p>
          </p:txBody>
        </p:sp>
        <p:sp>
          <p:nvSpPr>
            <p:cNvPr id="17" name="Rectangle: Rounded Corners 16" descr="Develop our Independent advice and guidance offer by coproducing information, communication and engagement events with young people&#10;">
              <a:extLst>
                <a:ext uri="{FF2B5EF4-FFF2-40B4-BE49-F238E27FC236}">
                  <a16:creationId xmlns:a16="http://schemas.microsoft.com/office/drawing/2014/main" id="{3B9DD55A-0F89-1AA3-A231-EA5C10461627}"/>
                </a:ext>
              </a:extLst>
            </p:cNvPr>
            <p:cNvSpPr/>
            <p:nvPr/>
          </p:nvSpPr>
          <p:spPr>
            <a:xfrm>
              <a:off x="110550" y="3613937"/>
              <a:ext cx="1370267" cy="215483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r>
                <a:rPr lang="en-GB" sz="1100" b="1">
                  <a:ea typeface="Calibri" panose="020F0502020204030204" pitchFamily="34" charset="0"/>
                  <a:cs typeface="Times New Roman" panose="02020603050405020304" pitchFamily="18" charset="0"/>
                </a:rPr>
                <a:t>Develop our independent advice and guidance</a:t>
              </a:r>
              <a:r>
                <a:rPr lang="en-GB" sz="1100">
                  <a:ea typeface="Calibri" panose="020F0502020204030204" pitchFamily="34" charset="0"/>
                  <a:cs typeface="Times New Roman" panose="02020603050405020304" pitchFamily="18" charset="0"/>
                </a:rPr>
                <a:t> offer by co-producing information, communication and engagement events with young people</a:t>
              </a:r>
            </a:p>
            <a:p>
              <a:endParaRPr lang="en-GB" sz="1100">
                <a:ea typeface="Calibri" panose="020F0502020204030204" pitchFamily="34" charset="0"/>
                <a:cs typeface="Times New Roman" panose="02020603050405020304" pitchFamily="18" charset="0"/>
              </a:endParaRPr>
            </a:p>
            <a:p>
              <a:endParaRPr lang="en-GB" sz="1100">
                <a:ea typeface="Times New Roman" panose="02020603050405020304" pitchFamily="18" charset="0"/>
                <a:cs typeface="Calibri" panose="020F0502020204030204" pitchFamily="34" charset="0"/>
              </a:endParaRPr>
            </a:p>
          </p:txBody>
        </p:sp>
        <p:sp>
          <p:nvSpPr>
            <p:cNvPr id="18" name="Rectangle: Rounded Corners 17" descr="Co-production - create a joined-up plan for the delivery of the pathways that puts young people’s voices at the centre of their design. &#10;">
              <a:extLst>
                <a:ext uri="{FF2B5EF4-FFF2-40B4-BE49-F238E27FC236}">
                  <a16:creationId xmlns:a16="http://schemas.microsoft.com/office/drawing/2014/main" id="{1EEE9A03-DFD1-2ED5-C000-FD200B40661A}"/>
                </a:ext>
              </a:extLst>
            </p:cNvPr>
            <p:cNvSpPr/>
            <p:nvPr/>
          </p:nvSpPr>
          <p:spPr>
            <a:xfrm>
              <a:off x="1572314" y="3625644"/>
              <a:ext cx="1442832" cy="2154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lvl="0">
                <a:lnSpc>
                  <a:spcPct val="107000"/>
                </a:lnSpc>
              </a:pPr>
              <a:r>
                <a:rPr lang="en-GB" sz="1100" b="1">
                  <a:ea typeface="Calibri" panose="020F0502020204030204" pitchFamily="34" charset="0"/>
                  <a:cs typeface="Times New Roman" panose="02020603050405020304" pitchFamily="18" charset="0"/>
                </a:rPr>
                <a:t>Create a joined-up plan for the delivery of the pathways </a:t>
              </a:r>
              <a:r>
                <a:rPr lang="en-GB" sz="1100">
                  <a:ea typeface="Calibri" panose="020F0502020204030204" pitchFamily="34" charset="0"/>
                  <a:cs typeface="Times New Roman" panose="02020603050405020304" pitchFamily="18" charset="0"/>
                </a:rPr>
                <a:t>that puts young people’s voices at the centre of  design. </a:t>
              </a:r>
            </a:p>
            <a:p>
              <a:pPr lvl="0">
                <a:lnSpc>
                  <a:spcPct val="107000"/>
                </a:lnSpc>
              </a:pPr>
              <a:endParaRPr lang="en-GB" sz="1100">
                <a:ea typeface="Calibri" panose="020F0502020204030204" pitchFamily="34" charset="0"/>
                <a:cs typeface="Times New Roman" panose="02020603050405020304" pitchFamily="18" charset="0"/>
              </a:endParaRPr>
            </a:p>
            <a:p>
              <a:pPr lvl="0">
                <a:lnSpc>
                  <a:spcPct val="107000"/>
                </a:lnSpc>
              </a:pPr>
              <a:endParaRPr lang="en-GB" sz="1100">
                <a:ea typeface="Calibri" panose="020F0502020204030204" pitchFamily="34" charset="0"/>
                <a:cs typeface="Times New Roman" panose="02020603050405020304" pitchFamily="18" charset="0"/>
              </a:endParaRPr>
            </a:p>
          </p:txBody>
        </p:sp>
        <p:sp>
          <p:nvSpPr>
            <p:cNvPr id="19" name="Rectangle: Rounded Corners 18" descr="Promote independence through increasing travel training is available widely to improve access to work and leisure and link to Ealing’s Council plan for ‘Healthy Lives’ &#10;">
              <a:extLst>
                <a:ext uri="{FF2B5EF4-FFF2-40B4-BE49-F238E27FC236}">
                  <a16:creationId xmlns:a16="http://schemas.microsoft.com/office/drawing/2014/main" id="{0283C577-6F3C-4D29-C5C4-DED5326D9523}"/>
                </a:ext>
              </a:extLst>
            </p:cNvPr>
            <p:cNvSpPr/>
            <p:nvPr/>
          </p:nvSpPr>
          <p:spPr>
            <a:xfrm>
              <a:off x="3106643" y="3628685"/>
              <a:ext cx="1442832" cy="2154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pPr lvl="0">
                <a:lnSpc>
                  <a:spcPct val="107000"/>
                </a:lnSpc>
              </a:pPr>
              <a:r>
                <a:rPr lang="en-GB" sz="1100" b="1">
                  <a:ea typeface="Calibri" panose="020F0502020204030204" pitchFamily="34" charset="0"/>
                  <a:cs typeface="Times New Roman" panose="02020603050405020304" pitchFamily="18" charset="0"/>
                </a:rPr>
                <a:t>Promote independence </a:t>
              </a:r>
              <a:r>
                <a:rPr lang="en-GB" sz="1100">
                  <a:ea typeface="Calibri" panose="020F0502020204030204" pitchFamily="34" charset="0"/>
                  <a:cs typeface="Times New Roman" panose="02020603050405020304" pitchFamily="18" charset="0"/>
                </a:rPr>
                <a:t>through ensuring that</a:t>
              </a:r>
              <a:r>
                <a:rPr lang="en-GB" sz="1100" b="1">
                  <a:ea typeface="Calibri" panose="020F0502020204030204" pitchFamily="34" charset="0"/>
                  <a:cs typeface="Times New Roman" panose="02020603050405020304" pitchFamily="18" charset="0"/>
                </a:rPr>
                <a:t> </a:t>
              </a:r>
              <a:r>
                <a:rPr lang="en-GB" sz="1100">
                  <a:ea typeface="Calibri" panose="020F0502020204030204" pitchFamily="34" charset="0"/>
                  <a:cs typeface="Times New Roman" panose="02020603050405020304" pitchFamily="18" charset="0"/>
                </a:rPr>
                <a:t>travel training is widely available to improve access to work and leisure (Healthy Lives)</a:t>
              </a:r>
            </a:p>
            <a:p>
              <a:pPr lvl="0">
                <a:lnSpc>
                  <a:spcPct val="107000"/>
                </a:lnSpc>
              </a:pPr>
              <a:endParaRPr lang="en-GB" sz="1100">
                <a:ea typeface="Calibri" panose="020F0502020204030204" pitchFamily="34" charset="0"/>
                <a:cs typeface="Times New Roman" panose="02020603050405020304" pitchFamily="18" charset="0"/>
              </a:endParaRPr>
            </a:p>
          </p:txBody>
        </p:sp>
        <p:sp>
          <p:nvSpPr>
            <p:cNvPr id="20" name="Rectangle: Rounded Corners 19" descr="Build stronger transition arrangements for health commissioning for our young people by building on the work of Ealing Adult social care and with schools and colleges.&#10;">
              <a:extLst>
                <a:ext uri="{FF2B5EF4-FFF2-40B4-BE49-F238E27FC236}">
                  <a16:creationId xmlns:a16="http://schemas.microsoft.com/office/drawing/2014/main" id="{AE1F50C6-75C2-B0D1-399F-8EABF01AA670}"/>
                </a:ext>
              </a:extLst>
            </p:cNvPr>
            <p:cNvSpPr/>
            <p:nvPr/>
          </p:nvSpPr>
          <p:spPr>
            <a:xfrm>
              <a:off x="4640972" y="3634520"/>
              <a:ext cx="1400162" cy="2154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lvl="0">
                <a:lnSpc>
                  <a:spcPct val="107000"/>
                </a:lnSpc>
              </a:pPr>
              <a:r>
                <a:rPr lang="en-GB" sz="1100" b="1">
                  <a:ea typeface="Calibri" panose="020F0502020204030204" pitchFamily="34" charset="0"/>
                  <a:cs typeface="Times New Roman" panose="02020603050405020304" pitchFamily="18" charset="0"/>
                </a:rPr>
                <a:t>Build stronger transition arrangements</a:t>
              </a:r>
              <a:r>
                <a:rPr lang="en-GB" sz="1100">
                  <a:ea typeface="Calibri" panose="020F0502020204030204" pitchFamily="34" charset="0"/>
                  <a:cs typeface="Times New Roman" panose="02020603050405020304" pitchFamily="18" charset="0"/>
                </a:rPr>
                <a:t> for health commissioning for young people by improving links between Ealing Adult social care, schools and colleges.</a:t>
              </a:r>
            </a:p>
          </p:txBody>
        </p:sp>
        <p:sp>
          <p:nvSpPr>
            <p:cNvPr id="5" name="Rectangle: Rounded Corners 4" descr="Develop a needs-led approach to commissioning by bringing together multi-agency data for Post 14 pathways.&#10;">
              <a:extLst>
                <a:ext uri="{FF2B5EF4-FFF2-40B4-BE49-F238E27FC236}">
                  <a16:creationId xmlns:a16="http://schemas.microsoft.com/office/drawing/2014/main" id="{E930B52C-52DE-2305-39C1-A51605AAE62F}"/>
                </a:ext>
              </a:extLst>
            </p:cNvPr>
            <p:cNvSpPr/>
            <p:nvPr/>
          </p:nvSpPr>
          <p:spPr>
            <a:xfrm>
              <a:off x="6132631" y="3643397"/>
              <a:ext cx="1410923" cy="2154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r>
                <a:rPr lang="en-GB" sz="1100" b="1">
                  <a:ea typeface="Calibri" panose="020F0502020204030204" pitchFamily="34" charset="0"/>
                  <a:cs typeface="Times New Roman" panose="02020603050405020304" pitchFamily="18" charset="0"/>
                </a:rPr>
                <a:t>Develop a needs-led approach to commissioning</a:t>
              </a:r>
              <a:r>
                <a:rPr lang="en-GB" sz="1100">
                  <a:ea typeface="Calibri" panose="020F0502020204030204" pitchFamily="34" charset="0"/>
                  <a:cs typeface="Times New Roman" panose="02020603050405020304" pitchFamily="18" charset="0"/>
                </a:rPr>
                <a:t> by bringing together multi-agency data to develop Post-14 pathways.</a:t>
              </a:r>
            </a:p>
            <a:p>
              <a:endParaRPr lang="en-GB" sz="1100">
                <a:ea typeface="Calibri" panose="020F0502020204030204" pitchFamily="34" charset="0"/>
                <a:cs typeface="Times New Roman" panose="02020603050405020304" pitchFamily="18" charset="0"/>
              </a:endParaRPr>
            </a:p>
            <a:p>
              <a:endParaRPr lang="en-GB" sz="1100">
                <a:ea typeface="Calibri" panose="020F0502020204030204" pitchFamily="34" charset="0"/>
                <a:cs typeface="Times New Roman" panose="02020603050405020304" pitchFamily="18" charset="0"/>
              </a:endParaRPr>
            </a:p>
            <a:p>
              <a:endParaRPr lang="en-GB" sz="110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F6142F25-79A9-4BFA-3346-9DD078E769FE}"/>
              </a:ext>
              <a:ext uri="{C183D7F6-B498-43B3-948B-1728B52AA6E4}">
                <adec:decorative xmlns:adec="http://schemas.microsoft.com/office/drawing/2017/decorative" val="1"/>
              </a:ext>
            </a:extLst>
          </p:cNvPr>
          <p:cNvPicPr>
            <a:picLocks noChangeAspect="1"/>
          </p:cNvPicPr>
          <p:nvPr/>
        </p:nvPicPr>
        <p:blipFill rotWithShape="1">
          <a:blip r:embed="rId4"/>
          <a:srcRect t="13537"/>
          <a:stretch/>
        </p:blipFill>
        <p:spPr>
          <a:xfrm>
            <a:off x="101150" y="5902138"/>
            <a:ext cx="8941699" cy="692312"/>
          </a:xfrm>
          <a:prstGeom prst="rect">
            <a:avLst/>
          </a:prstGeom>
        </p:spPr>
      </p:pic>
    </p:spTree>
    <p:extLst>
      <p:ext uri="{BB962C8B-B14F-4D97-AF65-F5344CB8AC3E}">
        <p14:creationId xmlns:p14="http://schemas.microsoft.com/office/powerpoint/2010/main" val="223711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006"/>
            <a:ext cx="9144000" cy="428237"/>
          </a:xfrm>
          <a:solidFill>
            <a:schemeClr val="accent2">
              <a:lumMod val="50000"/>
            </a:schemeClr>
          </a:solidFill>
        </p:spPr>
        <p:txBody>
          <a:bodyPr>
            <a:noAutofit/>
          </a:bodyPr>
          <a:lstStyle/>
          <a:p>
            <a:pPr algn="l"/>
            <a:r>
              <a:rPr lang="en-GB" sz="2000" b="1" i="1" kern="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Priority 3 Improving c</a:t>
            </a:r>
            <a:r>
              <a:rPr lang="en-GB" sz="2000" b="1" i="1" kern="0">
                <a:solidFill>
                  <a:schemeClr val="bg1"/>
                </a:solidFill>
                <a:latin typeface="Calibri" panose="020F0502020204030204" pitchFamily="34" charset="0"/>
                <a:cs typeface="Times New Roman" panose="02020603050405020304" pitchFamily="18" charset="0"/>
              </a:rPr>
              <a:t>o-production </a:t>
            </a:r>
            <a:r>
              <a:rPr lang="en-GB" sz="2000" b="1" i="1" kern="0">
                <a:solidFill>
                  <a:schemeClr val="bg1"/>
                </a:solidFill>
                <a:latin typeface="Calibri" panose="020F0502020204030204" pitchFamily="34" charset="0"/>
                <a:ea typeface="Times New Roman" panose="02020603050405020304" pitchFamily="18" charset="0"/>
                <a:cs typeface="Times New Roman" panose="02020603050405020304" pitchFamily="18" charset="0"/>
              </a:rPr>
              <a:t>and quality </a:t>
            </a:r>
            <a:endParaRPr lang="en-US" sz="2000" b="1" i="1" kern="0">
              <a:solidFill>
                <a:schemeClr val="bg1"/>
              </a:solidFill>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3252B70-81F7-DA27-4391-B8F03A17EE31}"/>
              </a:ext>
            </a:extLst>
          </p:cNvPr>
          <p:cNvSpPr txBox="1"/>
          <p:nvPr/>
        </p:nvSpPr>
        <p:spPr>
          <a:xfrm>
            <a:off x="210312" y="596048"/>
            <a:ext cx="8723376" cy="2693879"/>
          </a:xfrm>
          <a:prstGeom prst="rect">
            <a:avLst/>
          </a:prstGeom>
          <a:noFill/>
        </p:spPr>
        <p:txBody>
          <a:bodyPr wrap="square">
            <a:noAutofit/>
          </a:bodyPr>
          <a:lstStyle/>
          <a:p>
            <a:pPr>
              <a:lnSpc>
                <a:spcPct val="107000"/>
              </a:lnSpc>
              <a:spcAft>
                <a:spcPts val="800"/>
              </a:spcAft>
            </a:pPr>
            <a:r>
              <a:rPr lang="en-GB" sz="1600" b="1" kern="1200">
                <a:solidFill>
                  <a:schemeClr val="accent4">
                    <a:lumMod val="50000"/>
                  </a:schemeClr>
                </a:solidFill>
                <a:effectLst/>
                <a:ea typeface="Calibri" panose="020F0502020204030204" pitchFamily="34" charset="0"/>
                <a:cs typeface="Times New Roman" panose="02020603050405020304" pitchFamily="18" charset="0"/>
              </a:rPr>
              <a:t>Aim: Co-production is at the heart of what we do </a:t>
            </a:r>
          </a:p>
          <a:p>
            <a:pPr>
              <a:lnSpc>
                <a:spcPct val="107000"/>
              </a:lnSpc>
              <a:spcAft>
                <a:spcPts val="800"/>
              </a:spcAft>
            </a:pPr>
            <a:r>
              <a:rPr lang="en-GB" sz="1200">
                <a:effectLst/>
                <a:ea typeface="Calibri" panose="020F0502020204030204" pitchFamily="34" charset="0"/>
                <a:cs typeface="Times New Roman" panose="02020603050405020304" pitchFamily="18" charset="0"/>
              </a:rPr>
              <a:t>Ealing is committed to improving the quality of Education Health and Care Plans (EHCP) and Annual Reviews based on clear measurable outcomes and</a:t>
            </a:r>
            <a:r>
              <a:rPr lang="en-GB" sz="1200">
                <a:solidFill>
                  <a:srgbClr val="000000"/>
                </a:solidFill>
                <a:effectLst/>
                <a:ea typeface="Calibri" panose="020F0502020204030204" pitchFamily="34" charset="0"/>
                <a:cs typeface="Times New Roman" panose="02020603050405020304" pitchFamily="18" charset="0"/>
              </a:rPr>
              <a:t> increasing confidence in the local system for SEND</a:t>
            </a:r>
            <a:r>
              <a:rPr lang="en-GB" sz="1200">
                <a:effectLst/>
                <a:ea typeface="Calibri" panose="020F0502020204030204" pitchFamily="34" charset="0"/>
                <a:cs typeface="Times New Roman" panose="02020603050405020304" pitchFamily="18" charset="0"/>
              </a:rPr>
              <a:t>. </a:t>
            </a:r>
          </a:p>
          <a:p>
            <a:pPr>
              <a:lnSpc>
                <a:spcPct val="107000"/>
              </a:lnSpc>
              <a:spcAft>
                <a:spcPts val="800"/>
              </a:spcAft>
            </a:pPr>
            <a:r>
              <a:rPr lang="en-GB" sz="1200">
                <a:effectLst/>
                <a:ea typeface="Calibri" panose="020F0502020204030204" pitchFamily="34" charset="0"/>
                <a:cs typeface="Times New Roman" panose="02020603050405020304" pitchFamily="18" charset="0"/>
              </a:rPr>
              <a:t>Over the last two years, </a:t>
            </a:r>
            <a:r>
              <a:rPr lang="en-GB" sz="1200" kern="1200">
                <a:effectLst/>
                <a:ea typeface="Times New Roman" panose="02020603050405020304" pitchFamily="18" charset="0"/>
                <a:cs typeface="Times New Roman" panose="02020603050405020304" pitchFamily="18" charset="0"/>
              </a:rPr>
              <a:t>Ealing has </a:t>
            </a:r>
            <a:r>
              <a:rPr lang="en-GB" sz="1200">
                <a:ea typeface="Times New Roman" panose="02020603050405020304" pitchFamily="18" charset="0"/>
                <a:cs typeface="Times New Roman" panose="02020603050405020304" pitchFamily="18" charset="0"/>
              </a:rPr>
              <a:t>developed stronger </a:t>
            </a:r>
            <a:r>
              <a:rPr lang="en-GB" sz="1200" kern="1200">
                <a:effectLst/>
                <a:ea typeface="Times New Roman" panose="02020603050405020304" pitchFamily="18" charset="0"/>
                <a:cs typeface="Times New Roman" panose="02020603050405020304" pitchFamily="18" charset="0"/>
              </a:rPr>
              <a:t>co-production of plans and reviews through our digital parent portal. </a:t>
            </a:r>
            <a:r>
              <a:rPr lang="en-GB" sz="1200" kern="1200">
                <a:solidFill>
                  <a:srgbClr val="000000"/>
                </a:solidFill>
                <a:effectLst/>
                <a:ea typeface="Times New Roman" panose="02020603050405020304" pitchFamily="18" charset="0"/>
                <a:cs typeface="Times New Roman" panose="02020603050405020304" pitchFamily="18" charset="0"/>
              </a:rPr>
              <a:t>Ealing has been a pioneer in the utilisation of information and communication technology to improve communication, information sharing and intelligence-led decision making. </a:t>
            </a:r>
            <a:endParaRPr lang="en-GB" sz="1200" kern="120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kern="1200">
                <a:effectLst/>
                <a:ea typeface="Times New Roman" panose="02020603050405020304" pitchFamily="18" charset="0"/>
                <a:cs typeface="Times New Roman" panose="02020603050405020304" pitchFamily="18" charset="0"/>
              </a:rPr>
              <a:t>We must now identify and build on </a:t>
            </a:r>
            <a:r>
              <a:rPr lang="en-GB" sz="1200">
                <a:solidFill>
                  <a:srgbClr val="000000"/>
                </a:solidFill>
                <a:effectLst/>
                <a:ea typeface="Calibri" panose="020F0502020204030204" pitchFamily="34" charset="0"/>
                <a:cs typeface="Times New Roman" panose="02020603050405020304" pitchFamily="18" charset="0"/>
              </a:rPr>
              <a:t>good practice </a:t>
            </a:r>
            <a:r>
              <a:rPr lang="en-GB" sz="1200">
                <a:solidFill>
                  <a:srgbClr val="000000"/>
                </a:solidFill>
                <a:ea typeface="Calibri" panose="020F0502020204030204" pitchFamily="34" charset="0"/>
                <a:cs typeface="Times New Roman" panose="02020603050405020304" pitchFamily="18" charset="0"/>
              </a:rPr>
              <a:t>to drive forward a </a:t>
            </a:r>
            <a:r>
              <a:rPr lang="en-GB" sz="1200" kern="1200">
                <a:effectLst/>
                <a:ea typeface="Times New Roman" panose="02020603050405020304" pitchFamily="18" charset="0"/>
                <a:cs typeface="Times New Roman" panose="02020603050405020304" pitchFamily="18" charset="0"/>
              </a:rPr>
              <a:t>consistent approach across our professional partnerships to improve timeliness of assessments.</a:t>
            </a:r>
            <a:endParaRPr lang="en-GB" sz="1200">
              <a:effectLst/>
              <a:ea typeface="Calibri" panose="020F0502020204030204" pitchFamily="34" charset="0"/>
              <a:cs typeface="Times New Roman" panose="02020603050405020304" pitchFamily="18" charset="0"/>
            </a:endParaRPr>
          </a:p>
          <a:p>
            <a:pPr>
              <a:lnSpc>
                <a:spcPct val="107000"/>
              </a:lnSpc>
              <a:spcAft>
                <a:spcPts val="800"/>
              </a:spcAft>
            </a:pPr>
            <a:r>
              <a:rPr lang="en-GB" sz="1600" b="1">
                <a:ea typeface="Arial" panose="020B0604020202020204" pitchFamily="34" charset="0"/>
                <a:cs typeface="Times New Roman" panose="02020603050405020304" pitchFamily="18" charset="0"/>
              </a:rPr>
              <a:t>W</a:t>
            </a:r>
            <a:r>
              <a:rPr lang="en-GB" sz="1600" b="1">
                <a:effectLst/>
                <a:ea typeface="Arial" panose="020B0604020202020204" pitchFamily="34" charset="0"/>
                <a:cs typeface="Times New Roman" panose="02020603050405020304" pitchFamily="18" charset="0"/>
              </a:rPr>
              <a:t>e will:</a:t>
            </a:r>
            <a:endParaRPr lang="en-GB" sz="1600">
              <a:effectLst/>
              <a:ea typeface="Calibri" panose="020F0502020204030204" pitchFamily="34" charset="0"/>
              <a:cs typeface="Times New Roman" panose="02020603050405020304" pitchFamily="18" charset="0"/>
            </a:endParaRPr>
          </a:p>
        </p:txBody>
      </p:sp>
      <p:grpSp>
        <p:nvGrpSpPr>
          <p:cNvPr id="3" name="Group 2" descr="Focus over the next 4 years for priority 3">
            <a:extLst>
              <a:ext uri="{FF2B5EF4-FFF2-40B4-BE49-F238E27FC236}">
                <a16:creationId xmlns:a16="http://schemas.microsoft.com/office/drawing/2014/main" id="{FA9FC369-92FE-9C05-2D3F-115AB681EA7D}"/>
              </a:ext>
            </a:extLst>
          </p:cNvPr>
          <p:cNvGrpSpPr/>
          <p:nvPr/>
        </p:nvGrpSpPr>
        <p:grpSpPr>
          <a:xfrm>
            <a:off x="210312" y="3289927"/>
            <a:ext cx="8680592" cy="2391227"/>
            <a:chOff x="217603" y="3797494"/>
            <a:chExt cx="8680592" cy="2232493"/>
          </a:xfrm>
        </p:grpSpPr>
        <p:sp>
          <p:nvSpPr>
            <p:cNvPr id="16" name="Rectangle: Rounded Corners 15" descr="Develop our digital offer so that progress towards outcomes for children and young people with an EHCP will be monitored within the context of the annual review process.&#10;">
              <a:extLst>
                <a:ext uri="{FF2B5EF4-FFF2-40B4-BE49-F238E27FC236}">
                  <a16:creationId xmlns:a16="http://schemas.microsoft.com/office/drawing/2014/main" id="{663672C8-447C-D510-FDA6-C8BFEB098074}"/>
                </a:ext>
              </a:extLst>
            </p:cNvPr>
            <p:cNvSpPr/>
            <p:nvPr/>
          </p:nvSpPr>
          <p:spPr>
            <a:xfrm>
              <a:off x="5616882" y="3821203"/>
              <a:ext cx="1515254" cy="220878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300"/>
                </a:lnSpc>
                <a:spcAft>
                  <a:spcPts val="800"/>
                </a:spcAft>
              </a:pPr>
              <a:r>
                <a:rPr lang="en-GB" sz="1100" b="1">
                  <a:solidFill>
                    <a:schemeClr val="tx1"/>
                  </a:solidFill>
                  <a:effectLst/>
                  <a:ea typeface="Calibri" panose="020F0502020204030204" pitchFamily="34" charset="0"/>
                  <a:cs typeface="Times New Roman" panose="02020603050405020304" pitchFamily="18" charset="0"/>
                </a:rPr>
                <a:t>Develop our digital offer so that progress towards outcomes</a:t>
              </a:r>
              <a:r>
                <a:rPr lang="en-GB" sz="1100">
                  <a:solidFill>
                    <a:schemeClr val="tx1"/>
                  </a:solidFill>
                  <a:effectLst/>
                  <a:ea typeface="Calibri" panose="020F0502020204030204" pitchFamily="34" charset="0"/>
                  <a:cs typeface="Times New Roman" panose="02020603050405020304" pitchFamily="18" charset="0"/>
                </a:rPr>
                <a:t> for children and young people with an EHCP </a:t>
              </a:r>
              <a:r>
                <a:rPr lang="en-GB" sz="1100">
                  <a:solidFill>
                    <a:schemeClr val="tx1"/>
                  </a:solidFill>
                  <a:ea typeface="Calibri" panose="020F0502020204030204" pitchFamily="34" charset="0"/>
                  <a:cs typeface="Times New Roman" panose="02020603050405020304" pitchFamily="18" charset="0"/>
                </a:rPr>
                <a:t>is </a:t>
              </a:r>
              <a:r>
                <a:rPr lang="en-GB" sz="1100">
                  <a:solidFill>
                    <a:schemeClr val="tx1"/>
                  </a:solidFill>
                  <a:effectLst/>
                  <a:ea typeface="Calibri" panose="020F0502020204030204" pitchFamily="34" charset="0"/>
                  <a:cs typeface="Times New Roman" panose="02020603050405020304" pitchFamily="18" charset="0"/>
                </a:rPr>
                <a:t>monitored within the context of the annual review process.</a:t>
              </a:r>
            </a:p>
          </p:txBody>
        </p:sp>
        <p:sp>
          <p:nvSpPr>
            <p:cNvPr id="17" name="Rectangle: Rounded Corners 16" descr="Assess children and young people’s education, health and social care needs in a timely manner.&#10;&#10;">
              <a:extLst>
                <a:ext uri="{FF2B5EF4-FFF2-40B4-BE49-F238E27FC236}">
                  <a16:creationId xmlns:a16="http://schemas.microsoft.com/office/drawing/2014/main" id="{3B9DD55A-0F89-1AA3-A231-EA5C10461627}"/>
                </a:ext>
              </a:extLst>
            </p:cNvPr>
            <p:cNvSpPr/>
            <p:nvPr/>
          </p:nvSpPr>
          <p:spPr>
            <a:xfrm>
              <a:off x="217603" y="3797494"/>
              <a:ext cx="1515254" cy="219155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300"/>
                </a:lnSpc>
              </a:pPr>
              <a:r>
                <a:rPr lang="en-GB" sz="1100">
                  <a:solidFill>
                    <a:schemeClr val="tx1"/>
                  </a:solidFill>
                  <a:effectLst/>
                  <a:ea typeface="Calibri" panose="020F0502020204030204" pitchFamily="34" charset="0"/>
                  <a:cs typeface="Times New Roman" panose="02020603050405020304" pitchFamily="18" charset="0"/>
                </a:rPr>
                <a:t>Assess children and young people’s</a:t>
              </a:r>
              <a:r>
                <a:rPr lang="en-GB" sz="1100" b="1">
                  <a:solidFill>
                    <a:schemeClr val="tx1"/>
                  </a:solidFill>
                  <a:effectLst/>
                  <a:ea typeface="Calibri" panose="020F0502020204030204" pitchFamily="34" charset="0"/>
                  <a:cs typeface="Times New Roman" panose="02020603050405020304" pitchFamily="18" charset="0"/>
                </a:rPr>
                <a:t> education, health and social care needs in a timely manner.</a:t>
              </a:r>
            </a:p>
            <a:p>
              <a:pPr lvl="0">
                <a:lnSpc>
                  <a:spcPts val="1300"/>
                </a:lnSpc>
              </a:pPr>
              <a:endParaRPr lang="en-GB" sz="1100" b="1">
                <a:solidFill>
                  <a:schemeClr val="tx1"/>
                </a:solidFill>
                <a:ea typeface="Calibri" panose="020F0502020204030204" pitchFamily="34" charset="0"/>
                <a:cs typeface="Times New Roman" panose="02020603050405020304" pitchFamily="18" charset="0"/>
              </a:endParaRPr>
            </a:p>
            <a:p>
              <a:pPr lvl="0">
                <a:lnSpc>
                  <a:spcPts val="1300"/>
                </a:lnSpc>
              </a:pPr>
              <a:endParaRPr lang="en-GB" sz="1100" b="1">
                <a:solidFill>
                  <a:schemeClr val="tx1"/>
                </a:solidFill>
                <a:effectLst/>
                <a:ea typeface="Calibri" panose="020F0502020204030204" pitchFamily="34" charset="0"/>
                <a:cs typeface="Times New Roman" panose="02020603050405020304" pitchFamily="18" charset="0"/>
              </a:endParaRPr>
            </a:p>
            <a:p>
              <a:pPr lvl="0">
                <a:lnSpc>
                  <a:spcPts val="1300"/>
                </a:lnSpc>
              </a:pPr>
              <a:endParaRPr lang="en-GB" sz="1100" b="1">
                <a:solidFill>
                  <a:schemeClr val="tx1"/>
                </a:solidFill>
                <a:ea typeface="Calibri" panose="020F0502020204030204" pitchFamily="34" charset="0"/>
                <a:cs typeface="Times New Roman" panose="02020603050405020304" pitchFamily="18" charset="0"/>
              </a:endParaRPr>
            </a:p>
            <a:p>
              <a:pPr lvl="0">
                <a:lnSpc>
                  <a:spcPts val="1300"/>
                </a:lnSpc>
              </a:pPr>
              <a:endParaRPr lang="en-GB" sz="1100" b="1">
                <a:solidFill>
                  <a:schemeClr val="tx1"/>
                </a:solidFill>
                <a:effectLst/>
                <a:ea typeface="Calibri" panose="020F0502020204030204" pitchFamily="34" charset="0"/>
                <a:cs typeface="Times New Roman" panose="02020603050405020304" pitchFamily="18" charset="0"/>
              </a:endParaRPr>
            </a:p>
            <a:p>
              <a:pPr lvl="0">
                <a:lnSpc>
                  <a:spcPts val="1300"/>
                </a:lnSpc>
              </a:pPr>
              <a:endParaRPr lang="en-GB" sz="1100" b="1">
                <a:solidFill>
                  <a:schemeClr val="tx1"/>
                </a:solidFill>
                <a:ea typeface="Calibri" panose="020F0502020204030204" pitchFamily="34" charset="0"/>
                <a:cs typeface="Times New Roman" panose="02020603050405020304" pitchFamily="18" charset="0"/>
              </a:endParaRPr>
            </a:p>
            <a:p>
              <a:pPr lvl="0">
                <a:lnSpc>
                  <a:spcPts val="1300"/>
                </a:lnSpc>
              </a:pPr>
              <a:endParaRPr lang="en-GB" sz="1100">
                <a:solidFill>
                  <a:schemeClr val="tx1"/>
                </a:solidFill>
                <a:effectLst/>
                <a:ea typeface="Calibri" panose="020F0502020204030204" pitchFamily="34" charset="0"/>
                <a:cs typeface="Times New Roman" panose="02020603050405020304" pitchFamily="18" charset="0"/>
              </a:endParaRPr>
            </a:p>
          </p:txBody>
        </p:sp>
        <p:sp>
          <p:nvSpPr>
            <p:cNvPr id="18" name="Rectangle: Rounded Corners 17" descr="Improve the quality of coproduction and communication with parents during EHC assessment and planning process.&#10;">
              <a:extLst>
                <a:ext uri="{FF2B5EF4-FFF2-40B4-BE49-F238E27FC236}">
                  <a16:creationId xmlns:a16="http://schemas.microsoft.com/office/drawing/2014/main" id="{1EEE9A03-DFD1-2ED5-C000-FD200B40661A}"/>
                </a:ext>
              </a:extLst>
            </p:cNvPr>
            <p:cNvSpPr/>
            <p:nvPr/>
          </p:nvSpPr>
          <p:spPr>
            <a:xfrm>
              <a:off x="2026446" y="3797494"/>
              <a:ext cx="1521924" cy="219482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300"/>
                </a:lnSpc>
              </a:pPr>
              <a:r>
                <a:rPr lang="en-GB" sz="1100" b="1">
                  <a:solidFill>
                    <a:schemeClr val="tx1"/>
                  </a:solidFill>
                  <a:effectLst/>
                  <a:ea typeface="Calibri" panose="020F0502020204030204" pitchFamily="34" charset="0"/>
                  <a:cs typeface="Times New Roman" panose="02020603050405020304" pitchFamily="18" charset="0"/>
                </a:rPr>
                <a:t>Improve the quality of co-production and communication </a:t>
              </a:r>
              <a:r>
                <a:rPr lang="en-GB" sz="1100">
                  <a:solidFill>
                    <a:schemeClr val="tx1"/>
                  </a:solidFill>
                  <a:effectLst/>
                  <a:ea typeface="Calibri" panose="020F0502020204030204" pitchFamily="34" charset="0"/>
                  <a:cs typeface="Times New Roman" panose="02020603050405020304" pitchFamily="18" charset="0"/>
                </a:rPr>
                <a:t>during our EHC assessment and planning process</a:t>
              </a:r>
              <a:r>
                <a:rPr lang="en-GB" sz="1100">
                  <a:solidFill>
                    <a:schemeClr val="tx1"/>
                  </a:solidFill>
                  <a:ea typeface="Calibri" panose="020F0502020204030204" pitchFamily="34" charset="0"/>
                  <a:cs typeface="Times New Roman" panose="02020603050405020304" pitchFamily="18" charset="0"/>
                </a:rPr>
                <a:t> </a:t>
              </a:r>
              <a:r>
                <a:rPr lang="en-GB" sz="1100">
                  <a:solidFill>
                    <a:schemeClr val="tx1"/>
                  </a:solidFill>
                  <a:effectLst/>
                  <a:ea typeface="Calibri" panose="020F0502020204030204" pitchFamily="34" charset="0"/>
                  <a:cs typeface="Times New Roman" panose="02020603050405020304" pitchFamily="18" charset="0"/>
                </a:rPr>
                <a:t>so that parents and young people  </a:t>
              </a:r>
              <a:r>
                <a:rPr lang="en-GB" sz="1100" b="1">
                  <a:solidFill>
                    <a:schemeClr val="tx1"/>
                  </a:solidFill>
                  <a:effectLst/>
                  <a:ea typeface="Calibri" panose="020F0502020204030204" pitchFamily="34" charset="0"/>
                  <a:cs typeface="Times New Roman" panose="02020603050405020304" pitchFamily="18" charset="0"/>
                </a:rPr>
                <a:t>consistently express that their views have been considered throughout</a:t>
              </a:r>
              <a:r>
                <a:rPr lang="en-GB" sz="1100">
                  <a:solidFill>
                    <a:schemeClr val="tx1"/>
                  </a:solidFill>
                  <a:effectLst/>
                  <a:ea typeface="Calibri" panose="020F0502020204030204" pitchFamily="34" charset="0"/>
                  <a:cs typeface="Times New Roman" panose="02020603050405020304" pitchFamily="18" charset="0"/>
                </a:rPr>
                <a:t> </a:t>
              </a:r>
            </a:p>
            <a:p>
              <a:pPr lvl="0">
                <a:lnSpc>
                  <a:spcPts val="1300"/>
                </a:lnSpc>
              </a:pPr>
              <a:endParaRPr lang="en-GB" sz="1100">
                <a:solidFill>
                  <a:schemeClr val="tx1"/>
                </a:solidFill>
                <a:ea typeface="Calibri" panose="020F0502020204030204" pitchFamily="34" charset="0"/>
                <a:cs typeface="Times New Roman" panose="02020603050405020304" pitchFamily="18" charset="0"/>
              </a:endParaRPr>
            </a:p>
            <a:p>
              <a:pPr lvl="0">
                <a:lnSpc>
                  <a:spcPts val="1300"/>
                </a:lnSpc>
              </a:pPr>
              <a:endParaRPr lang="en-GB" sz="1100">
                <a:solidFill>
                  <a:schemeClr val="tx1"/>
                </a:solidFill>
                <a:effectLst/>
                <a:ea typeface="Calibri" panose="020F0502020204030204" pitchFamily="34" charset="0"/>
                <a:cs typeface="Times New Roman" panose="02020603050405020304" pitchFamily="18" charset="0"/>
              </a:endParaRPr>
            </a:p>
            <a:p>
              <a:pPr lvl="0">
                <a:lnSpc>
                  <a:spcPts val="1300"/>
                </a:lnSpc>
              </a:pPr>
              <a:endParaRPr lang="en-GB" sz="1100">
                <a:solidFill>
                  <a:schemeClr val="tx1"/>
                </a:solidFill>
                <a:ea typeface="Calibri" panose="020F0502020204030204" pitchFamily="34" charset="0"/>
                <a:cs typeface="Times New Roman" panose="02020603050405020304" pitchFamily="18" charset="0"/>
              </a:endParaRPr>
            </a:p>
            <a:p>
              <a:pPr lvl="0">
                <a:lnSpc>
                  <a:spcPts val="1300"/>
                </a:lnSpc>
              </a:pPr>
              <a:endParaRPr lang="en-GB" sz="1100">
                <a:solidFill>
                  <a:schemeClr val="tx1"/>
                </a:solidFill>
                <a:effectLst/>
                <a:ea typeface="Calibri" panose="020F0502020204030204" pitchFamily="34" charset="0"/>
                <a:cs typeface="Times New Roman" panose="02020603050405020304" pitchFamily="18" charset="0"/>
              </a:endParaRPr>
            </a:p>
            <a:p>
              <a:pPr lvl="0">
                <a:lnSpc>
                  <a:spcPts val="1300"/>
                </a:lnSpc>
              </a:pPr>
              <a:endParaRPr lang="en-GB" sz="1100">
                <a:solidFill>
                  <a:schemeClr val="tx1"/>
                </a:solidFill>
                <a:effectLst/>
                <a:ea typeface="Calibri" panose="020F0502020204030204" pitchFamily="34" charset="0"/>
                <a:cs typeface="Times New Roman" panose="02020603050405020304" pitchFamily="18" charset="0"/>
              </a:endParaRPr>
            </a:p>
          </p:txBody>
        </p:sp>
        <p:sp>
          <p:nvSpPr>
            <p:cNvPr id="19" name="Rectangle: Rounded Corners 18" descr="Develop a strengthened the multi-agency quality assurance framework and monitoring process so that is sufficiently rigorous to drive improvement and follow up where there is practice the falls below our agreed quality level.&#10;">
              <a:extLst>
                <a:ext uri="{FF2B5EF4-FFF2-40B4-BE49-F238E27FC236}">
                  <a16:creationId xmlns:a16="http://schemas.microsoft.com/office/drawing/2014/main" id="{0283C577-6F3C-4D29-C5C4-DED5326D9523}"/>
                </a:ext>
              </a:extLst>
            </p:cNvPr>
            <p:cNvSpPr/>
            <p:nvPr/>
          </p:nvSpPr>
          <p:spPr>
            <a:xfrm>
              <a:off x="3844153" y="3797494"/>
              <a:ext cx="1521924" cy="220372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r>
                <a:rPr lang="en-GB" sz="1100" b="1">
                  <a:solidFill>
                    <a:schemeClr val="tx1"/>
                  </a:solidFill>
                  <a:effectLst/>
                  <a:latin typeface="Calibri" panose="020F0502020204030204" pitchFamily="34" charset="0"/>
                  <a:ea typeface="Calibri" panose="020F0502020204030204" pitchFamily="34" charset="0"/>
                </a:rPr>
                <a:t>Strengthen the multi-agency quality assurance framework</a:t>
              </a:r>
              <a:r>
                <a:rPr lang="en-GB" sz="1100">
                  <a:solidFill>
                    <a:schemeClr val="tx1"/>
                  </a:solidFill>
                  <a:effectLst/>
                  <a:latin typeface="Calibri" panose="020F0502020204030204" pitchFamily="34" charset="0"/>
                  <a:ea typeface="Calibri" panose="020F0502020204030204" pitchFamily="34" charset="0"/>
                </a:rPr>
                <a:t> and monitoring process so that it is sufficiently rigorous to drive improvement</a:t>
              </a:r>
            </a:p>
          </p:txBody>
        </p:sp>
        <p:sp>
          <p:nvSpPr>
            <p:cNvPr id="20" name="Rectangle: Rounded Corners 19" descr="Develop a more consistent approach to the allocation of resources to enable greater transparency and consistency in decision making.&#10;">
              <a:extLst>
                <a:ext uri="{FF2B5EF4-FFF2-40B4-BE49-F238E27FC236}">
                  <a16:creationId xmlns:a16="http://schemas.microsoft.com/office/drawing/2014/main" id="{AE1F50C6-75C2-B0D1-399F-8EABF01AA670}"/>
                </a:ext>
              </a:extLst>
            </p:cNvPr>
            <p:cNvSpPr/>
            <p:nvPr/>
          </p:nvSpPr>
          <p:spPr>
            <a:xfrm>
              <a:off x="7382941" y="3821203"/>
              <a:ext cx="1515254" cy="220878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300"/>
                </a:lnSpc>
              </a:pPr>
              <a:r>
                <a:rPr lang="en-GB" sz="1100" b="1">
                  <a:solidFill>
                    <a:schemeClr val="tx1"/>
                  </a:solidFill>
                  <a:effectLst/>
                  <a:ea typeface="Calibri" panose="020F0502020204030204" pitchFamily="34" charset="0"/>
                  <a:cs typeface="Times New Roman" panose="02020603050405020304" pitchFamily="18" charset="0"/>
                </a:rPr>
                <a:t>Develop a more consistent approach to the allocation of resources</a:t>
              </a:r>
              <a:r>
                <a:rPr lang="en-GB" sz="1100">
                  <a:solidFill>
                    <a:schemeClr val="tx1"/>
                  </a:solidFill>
                  <a:effectLst/>
                  <a:ea typeface="Calibri" panose="020F0502020204030204" pitchFamily="34" charset="0"/>
                  <a:cs typeface="Times New Roman" panose="02020603050405020304" pitchFamily="18" charset="0"/>
                </a:rPr>
                <a:t> to enable greater transparency and consistency in decision making.</a:t>
              </a:r>
            </a:p>
            <a:p>
              <a:pPr lvl="0">
                <a:lnSpc>
                  <a:spcPts val="1300"/>
                </a:lnSpc>
              </a:pPr>
              <a:endParaRPr lang="en-GB" sz="1100">
                <a:solidFill>
                  <a:schemeClr val="tx1"/>
                </a:solidFill>
                <a:ea typeface="Calibri" panose="020F0502020204030204" pitchFamily="34" charset="0"/>
                <a:cs typeface="Times New Roman" panose="02020603050405020304" pitchFamily="18" charset="0"/>
              </a:endParaRPr>
            </a:p>
            <a:p>
              <a:pPr lvl="0">
                <a:lnSpc>
                  <a:spcPts val="1300"/>
                </a:lnSpc>
              </a:pPr>
              <a:endParaRPr lang="en-GB" sz="1100">
                <a:solidFill>
                  <a:schemeClr val="tx1"/>
                </a:solidFill>
                <a:effectLst/>
                <a:ea typeface="Calibri" panose="020F0502020204030204" pitchFamily="34" charset="0"/>
                <a:cs typeface="Times New Roman" panose="02020603050405020304" pitchFamily="18" charset="0"/>
              </a:endParaRPr>
            </a:p>
          </p:txBody>
        </p:sp>
      </p:grpSp>
      <p:pic>
        <p:nvPicPr>
          <p:cNvPr id="6" name="Picture 5">
            <a:extLst>
              <a:ext uri="{FF2B5EF4-FFF2-40B4-BE49-F238E27FC236}">
                <a16:creationId xmlns:a16="http://schemas.microsoft.com/office/drawing/2014/main" id="{632AE98A-392C-BDB3-BC1F-CF6F56DC5B29}"/>
              </a:ext>
              <a:ext uri="{C183D7F6-B498-43B3-948B-1728B52AA6E4}">
                <adec:decorative xmlns:adec="http://schemas.microsoft.com/office/drawing/2017/decorative" val="1"/>
              </a:ext>
            </a:extLst>
          </p:cNvPr>
          <p:cNvPicPr>
            <a:picLocks noChangeAspect="1"/>
          </p:cNvPicPr>
          <p:nvPr/>
        </p:nvPicPr>
        <p:blipFill rotWithShape="1">
          <a:blip r:embed="rId3"/>
          <a:srcRect t="17785"/>
          <a:stretch/>
        </p:blipFill>
        <p:spPr>
          <a:xfrm>
            <a:off x="109222" y="5942371"/>
            <a:ext cx="8941699" cy="639161"/>
          </a:xfrm>
          <a:prstGeom prst="rect">
            <a:avLst/>
          </a:prstGeom>
        </p:spPr>
      </p:pic>
    </p:spTree>
    <p:extLst>
      <p:ext uri="{BB962C8B-B14F-4D97-AF65-F5344CB8AC3E}">
        <p14:creationId xmlns:p14="http://schemas.microsoft.com/office/powerpoint/2010/main" val="84618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3777"/>
          </a:xfrm>
          <a:solidFill>
            <a:srgbClr val="B9138E"/>
          </a:solidFill>
        </p:spPr>
        <p:txBody>
          <a:bodyPr>
            <a:noAutofit/>
          </a:bodyPr>
          <a:lstStyle/>
          <a:p>
            <a:pPr algn="l"/>
            <a:r>
              <a:rPr lang="en-GB" sz="2000" b="1" i="1" kern="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Priority 4 Developing our g</a:t>
            </a:r>
            <a:r>
              <a:rPr lang="en-GB" sz="2000" b="1" i="1" kern="0">
                <a:solidFill>
                  <a:schemeClr val="bg1"/>
                </a:solidFill>
                <a:latin typeface="Calibri" panose="020F0502020204030204" pitchFamily="34" charset="0"/>
                <a:cs typeface="Times New Roman" panose="02020603050405020304" pitchFamily="18" charset="0"/>
              </a:rPr>
              <a:t>raduated response </a:t>
            </a:r>
            <a:endParaRPr lang="en-US" sz="2000" b="1" i="1" kern="0">
              <a:solidFill>
                <a:schemeClr val="bg1"/>
              </a:solidFill>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3252B70-81F7-DA27-4391-B8F03A17EE31}"/>
              </a:ext>
            </a:extLst>
          </p:cNvPr>
          <p:cNvSpPr txBox="1"/>
          <p:nvPr/>
        </p:nvSpPr>
        <p:spPr>
          <a:xfrm>
            <a:off x="180789" y="553304"/>
            <a:ext cx="8782422" cy="3772828"/>
          </a:xfrm>
          <a:prstGeom prst="rect">
            <a:avLst/>
          </a:prstGeom>
          <a:noFill/>
        </p:spPr>
        <p:txBody>
          <a:bodyPr wrap="square">
            <a:noAutofit/>
          </a:bodyPr>
          <a:lstStyle/>
          <a:p>
            <a:pPr fontAlgn="base"/>
            <a:r>
              <a:rPr lang="en-GB" sz="1600" b="1" kern="1200">
                <a:solidFill>
                  <a:srgbClr val="EF63CA"/>
                </a:solidFill>
                <a:effectLst/>
                <a:ea typeface="Calibri" panose="020F0502020204030204" pitchFamily="34" charset="0"/>
                <a:cs typeface="Times New Roman" panose="02020603050405020304" pitchFamily="18" charset="0"/>
              </a:rPr>
              <a:t>Aim: Embed a sustainable offer based on the graduated response</a:t>
            </a:r>
            <a:endParaRPr lang="en-GB" sz="1600">
              <a:solidFill>
                <a:srgbClr val="EF63CA"/>
              </a:solidFill>
              <a:ea typeface="Times New Roman" panose="02020603050405020304" pitchFamily="18" charset="0"/>
            </a:endParaRPr>
          </a:p>
          <a:p>
            <a:pPr fontAlgn="base">
              <a:spcBef>
                <a:spcPts val="600"/>
              </a:spcBef>
              <a:spcAft>
                <a:spcPts val="600"/>
              </a:spcAft>
            </a:pPr>
            <a:r>
              <a:rPr lang="en-GB" sz="1200">
                <a:ea typeface="Times New Roman" panose="02020603050405020304" pitchFamily="18" charset="0"/>
              </a:rPr>
              <a:t>Ealing has a track record of proactively developing joined-up services, including an integrated commissioning service, all-age strategies for learning disability and autism and a co - located ‘one stop shop’ for services for children with additional needs (ESCAN). </a:t>
            </a:r>
          </a:p>
          <a:p>
            <a:pPr fontAlgn="base">
              <a:spcBef>
                <a:spcPts val="600"/>
              </a:spcBef>
              <a:spcAft>
                <a:spcPts val="600"/>
              </a:spcAft>
            </a:pPr>
            <a:r>
              <a:rPr lang="en-GB" sz="1200">
                <a:ea typeface="Times New Roman" panose="02020603050405020304" pitchFamily="18" charset="0"/>
              </a:rPr>
              <a:t>We </a:t>
            </a:r>
            <a:r>
              <a:rPr lang="en-GB" sz="1200">
                <a:effectLst/>
                <a:ea typeface="Times New Roman" panose="02020603050405020304" pitchFamily="18" charset="0"/>
              </a:rPr>
              <a:t>understand that to build a graduated response to meeting the needs our children, young people and their families, we must provide strong multi-agency oversight of planning and delivery of services </a:t>
            </a:r>
            <a:r>
              <a:rPr lang="en-GB" sz="1200">
                <a:ea typeface="Times New Roman" panose="02020603050405020304" pitchFamily="18" charset="0"/>
              </a:rPr>
              <a:t>from </a:t>
            </a:r>
            <a:r>
              <a:rPr lang="en-GB" sz="1200">
                <a:effectLst/>
                <a:ea typeface="Times New Roman" panose="02020603050405020304" pitchFamily="18" charset="0"/>
              </a:rPr>
              <a:t>0-25. We will focus on engaging our partners in co-design, service design, commissioning, procurement and delivery. </a:t>
            </a:r>
          </a:p>
          <a:p>
            <a:pPr fontAlgn="base">
              <a:spcBef>
                <a:spcPts val="600"/>
              </a:spcBef>
              <a:spcAft>
                <a:spcPts val="600"/>
              </a:spcAft>
            </a:pPr>
            <a:r>
              <a:rPr lang="en-GB" sz="1200">
                <a:effectLst/>
                <a:ea typeface="Arial" panose="020B0604020202020204" pitchFamily="34" charset="0"/>
                <a:cs typeface="Times New Roman" panose="02020603050405020304" pitchFamily="18" charset="0"/>
              </a:rPr>
              <a:t>Many services required by children, families, schools and settings are commissioned from other providers, both commercial and not-for-profit, and we will work with these organisations to ensure that the services they provide </a:t>
            </a:r>
            <a:r>
              <a:rPr lang="en-GB" sz="1200">
                <a:ea typeface="Arial" panose="020B0604020202020204" pitchFamily="34" charset="0"/>
                <a:cs typeface="Times New Roman" panose="02020603050405020304" pitchFamily="18" charset="0"/>
              </a:rPr>
              <a:t>are</a:t>
            </a:r>
            <a:r>
              <a:rPr lang="en-GB" sz="1200">
                <a:effectLst/>
                <a:ea typeface="Arial" panose="020B0604020202020204" pitchFamily="34" charset="0"/>
                <a:cs typeface="Times New Roman" panose="02020603050405020304" pitchFamily="18" charset="0"/>
              </a:rPr>
              <a:t> high quality. </a:t>
            </a:r>
            <a:endParaRPr lang="en-GB" sz="1200">
              <a:ea typeface="Arial" panose="020B0604020202020204" pitchFamily="34" charset="0"/>
              <a:cs typeface="Times New Roman" panose="02020603050405020304" pitchFamily="18" charset="0"/>
            </a:endParaRPr>
          </a:p>
          <a:p>
            <a:pPr fontAlgn="base">
              <a:spcBef>
                <a:spcPts val="600"/>
              </a:spcBef>
              <a:spcAft>
                <a:spcPts val="600"/>
              </a:spcAft>
            </a:pPr>
            <a:r>
              <a:rPr lang="en-GB" sz="1200">
                <a:effectLst/>
                <a:ea typeface="Arial" panose="020B0604020202020204" pitchFamily="34" charset="0"/>
                <a:cs typeface="Times New Roman" panose="02020603050405020304" pitchFamily="18" charset="0"/>
              </a:rPr>
              <a:t>Over the next four years we want to create new opportunities to deliver our services in innovative ways that take into account the changes in society</a:t>
            </a:r>
            <a:r>
              <a:rPr lang="en-GB" sz="1200">
                <a:ea typeface="Arial" panose="020B0604020202020204" pitchFamily="34" charset="0"/>
                <a:cs typeface="Times New Roman" panose="02020603050405020304" pitchFamily="18" charset="0"/>
              </a:rPr>
              <a:t> and </a:t>
            </a:r>
            <a:r>
              <a:rPr lang="en-GB" sz="1200">
                <a:effectLst/>
                <a:ea typeface="Arial" panose="020B0604020202020204" pitchFamily="34" charset="0"/>
                <a:cs typeface="Times New Roman" panose="02020603050405020304" pitchFamily="18" charset="0"/>
              </a:rPr>
              <a:t>ensure best value for the public purse. </a:t>
            </a:r>
            <a:r>
              <a:rPr lang="en-GB" sz="1200">
                <a:effectLst/>
                <a:ea typeface="Times New Roman" panose="02020603050405020304" pitchFamily="18" charset="0"/>
              </a:rPr>
              <a:t>As demand and external forces change, it is necessary to review and reposition Ealing’s integrated delivery arrangements to ensure continuous improvement in delivery and outcomes.</a:t>
            </a:r>
          </a:p>
          <a:p>
            <a:pPr fontAlgn="base">
              <a:spcBef>
                <a:spcPts val="600"/>
              </a:spcBef>
              <a:spcAft>
                <a:spcPts val="600"/>
              </a:spcAft>
            </a:pPr>
            <a:r>
              <a:rPr lang="en-GB" sz="1600" b="1">
                <a:ea typeface="Arial" panose="020B0604020202020204" pitchFamily="34" charset="0"/>
                <a:cs typeface="Times New Roman" panose="02020603050405020304" pitchFamily="18" charset="0"/>
              </a:rPr>
              <a:t>W</a:t>
            </a:r>
            <a:r>
              <a:rPr lang="en-GB" sz="1600" b="1">
                <a:effectLst/>
                <a:ea typeface="Arial" panose="020B0604020202020204" pitchFamily="34" charset="0"/>
                <a:cs typeface="Times New Roman" panose="02020603050405020304" pitchFamily="18" charset="0"/>
              </a:rPr>
              <a:t>e will:</a:t>
            </a:r>
            <a:endParaRPr lang="en-GB" sz="1600">
              <a:effectLs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C047C1A7-6377-7C3D-A166-A6A070AEB95C}"/>
              </a:ext>
              <a:ext uri="{C183D7F6-B498-43B3-948B-1728B52AA6E4}">
                <adec:decorative xmlns:adec="http://schemas.microsoft.com/office/drawing/2017/decorative" val="1"/>
              </a:ext>
            </a:extLst>
          </p:cNvPr>
          <p:cNvGrpSpPr/>
          <p:nvPr/>
        </p:nvGrpSpPr>
        <p:grpSpPr>
          <a:xfrm>
            <a:off x="156482" y="3998899"/>
            <a:ext cx="8820022" cy="1769521"/>
            <a:chOff x="65062" y="4015414"/>
            <a:chExt cx="8492051" cy="1769521"/>
          </a:xfrm>
        </p:grpSpPr>
        <p:sp>
          <p:nvSpPr>
            <p:cNvPr id="17" name="Rectangle: Rounded Corners 16" descr="Increase the number of Specialist SEND placements locally.&#10;">
              <a:extLst>
                <a:ext uri="{FF2B5EF4-FFF2-40B4-BE49-F238E27FC236}">
                  <a16:creationId xmlns:a16="http://schemas.microsoft.com/office/drawing/2014/main" id="{3B9DD55A-0F89-1AA3-A231-EA5C10461627}"/>
                </a:ext>
              </a:extLst>
            </p:cNvPr>
            <p:cNvSpPr/>
            <p:nvPr/>
          </p:nvSpPr>
          <p:spPr>
            <a:xfrm>
              <a:off x="65062" y="4017937"/>
              <a:ext cx="1119824" cy="1766998"/>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nSpc>
                  <a:spcPts val="1250"/>
                </a:lnSpc>
              </a:pPr>
              <a:r>
                <a:rPr lang="en-GB" sz="1100" b="1">
                  <a:solidFill>
                    <a:schemeClr val="bg1"/>
                  </a:solidFill>
                  <a:ea typeface="Calibri" panose="020F0502020204030204" pitchFamily="34" charset="0"/>
                  <a:cs typeface="Times New Roman" panose="02020603050405020304" pitchFamily="18" charset="0"/>
                </a:rPr>
                <a:t>Increase the number of Specialist SEND placements</a:t>
              </a:r>
              <a:r>
                <a:rPr lang="en-GB" sz="1100">
                  <a:solidFill>
                    <a:schemeClr val="bg1"/>
                  </a:solidFill>
                  <a:ea typeface="Calibri" panose="020F0502020204030204" pitchFamily="34" charset="0"/>
                  <a:cs typeface="Times New Roman" panose="02020603050405020304" pitchFamily="18" charset="0"/>
                </a:rPr>
                <a:t> locally.</a:t>
              </a: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p:txBody>
        </p:sp>
        <p:sp>
          <p:nvSpPr>
            <p:cNvPr id="18" name="Rectangle: Rounded Corners 17" descr="Improved access to autism assessments&#10;">
              <a:extLst>
                <a:ext uri="{FF2B5EF4-FFF2-40B4-BE49-F238E27FC236}">
                  <a16:creationId xmlns:a16="http://schemas.microsoft.com/office/drawing/2014/main" id="{1EEE9A03-DFD1-2ED5-C000-FD200B40661A}"/>
                </a:ext>
              </a:extLst>
            </p:cNvPr>
            <p:cNvSpPr/>
            <p:nvPr/>
          </p:nvSpPr>
          <p:spPr>
            <a:xfrm>
              <a:off x="1259892" y="4017937"/>
              <a:ext cx="1134602" cy="1766998"/>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nSpc>
                  <a:spcPts val="1250"/>
                </a:lnSpc>
              </a:pPr>
              <a:r>
                <a:rPr lang="en-GB" sz="1100" b="1">
                  <a:solidFill>
                    <a:schemeClr val="bg1"/>
                  </a:solidFill>
                  <a:ea typeface="Calibri" panose="020F0502020204030204" pitchFamily="34" charset="0"/>
                  <a:cs typeface="Times New Roman" panose="02020603050405020304" pitchFamily="18" charset="0"/>
                </a:rPr>
                <a:t>Improved access to autism assessments.</a:t>
              </a: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Times New Roman" panose="02020603050405020304" pitchFamily="18" charset="0"/>
                <a:cs typeface="Times New Roman" panose="02020603050405020304" pitchFamily="18" charset="0"/>
              </a:endParaRPr>
            </a:p>
          </p:txBody>
        </p:sp>
        <p:sp>
          <p:nvSpPr>
            <p:cNvPr id="19" name="Rectangle: Rounded Corners 18" descr="Develop an integrated SEND Commissioning strategy Partners can assess the impact of commissioned services, identify gaps, and areas for improvement.&#10;">
              <a:extLst>
                <a:ext uri="{FF2B5EF4-FFF2-40B4-BE49-F238E27FC236}">
                  <a16:creationId xmlns:a16="http://schemas.microsoft.com/office/drawing/2014/main" id="{0283C577-6F3C-4D29-C5C4-DED5326D9523}"/>
                </a:ext>
              </a:extLst>
            </p:cNvPr>
            <p:cNvSpPr/>
            <p:nvPr/>
          </p:nvSpPr>
          <p:spPr>
            <a:xfrm>
              <a:off x="2471632" y="4015414"/>
              <a:ext cx="1123753" cy="1766998"/>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nSpc>
                  <a:spcPts val="1250"/>
                </a:lnSpc>
              </a:pPr>
              <a:r>
                <a:rPr lang="en-GB" sz="1100" b="1">
                  <a:solidFill>
                    <a:schemeClr val="bg1"/>
                  </a:solidFill>
                  <a:ea typeface="Calibri" panose="020F0502020204030204" pitchFamily="34" charset="0"/>
                  <a:cs typeface="Times New Roman" panose="02020603050405020304" pitchFamily="18" charset="0"/>
                </a:rPr>
                <a:t>Develop an integrated SEND commissioning strategy</a:t>
              </a:r>
              <a:r>
                <a:rPr lang="en-GB" sz="1100">
                  <a:solidFill>
                    <a:schemeClr val="bg1"/>
                  </a:solidFill>
                  <a:ea typeface="Calibri" panose="020F0502020204030204" pitchFamily="34" charset="0"/>
                  <a:cs typeface="Times New Roman" panose="02020603050405020304" pitchFamily="18" charset="0"/>
                </a:rPr>
                <a:t> so Partners can assess impact of commissioned services, identify gaps and areas for improvement.</a:t>
              </a:r>
            </a:p>
            <a:p>
              <a:pPr>
                <a:lnSpc>
                  <a:spcPts val="1250"/>
                </a:lnSpc>
              </a:pPr>
              <a:endParaRPr lang="en-GB" sz="1100">
                <a:solidFill>
                  <a:schemeClr val="bg1"/>
                </a:solidFill>
                <a:ea typeface="Times New Roman" panose="02020603050405020304" pitchFamily="18" charset="0"/>
                <a:cs typeface="Times New Roman" panose="02020603050405020304" pitchFamily="18" charset="0"/>
              </a:endParaRPr>
            </a:p>
          </p:txBody>
        </p:sp>
        <p:sp>
          <p:nvSpPr>
            <p:cNvPr id="20" name="Rectangle: Rounded Corners 19" descr="Improve access to CAMHS for children with SEND, with a clear graduated approach to meeting SEMH needs through all services.&#10;">
              <a:extLst>
                <a:ext uri="{FF2B5EF4-FFF2-40B4-BE49-F238E27FC236}">
                  <a16:creationId xmlns:a16="http://schemas.microsoft.com/office/drawing/2014/main" id="{AE1F50C6-75C2-B0D1-399F-8EABF01AA670}"/>
                </a:ext>
              </a:extLst>
            </p:cNvPr>
            <p:cNvSpPr/>
            <p:nvPr/>
          </p:nvSpPr>
          <p:spPr>
            <a:xfrm>
              <a:off x="4901052" y="4016396"/>
              <a:ext cx="1147369" cy="1767533"/>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nSpc>
                  <a:spcPts val="1250"/>
                </a:lnSpc>
              </a:pPr>
              <a:r>
                <a:rPr lang="en-GB" sz="1100" b="1">
                  <a:solidFill>
                    <a:schemeClr val="bg1"/>
                  </a:solidFill>
                  <a:ea typeface="Calibri" panose="020F0502020204030204" pitchFamily="34" charset="0"/>
                  <a:cs typeface="Times New Roman" panose="02020603050405020304" pitchFamily="18" charset="0"/>
                </a:rPr>
                <a:t>Improve access to CAMHS</a:t>
              </a:r>
              <a:r>
                <a:rPr lang="en-GB" sz="1100">
                  <a:solidFill>
                    <a:schemeClr val="bg1"/>
                  </a:solidFill>
                  <a:ea typeface="Calibri" panose="020F0502020204030204" pitchFamily="34" charset="0"/>
                  <a:cs typeface="Times New Roman" panose="02020603050405020304" pitchFamily="18" charset="0"/>
                </a:rPr>
                <a:t> for children with SEND, with a clear graduated approach to meeting SEMH needs through all services.</a:t>
              </a: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p:txBody>
        </p:sp>
        <p:sp>
          <p:nvSpPr>
            <p:cNvPr id="5" name="Rectangle: Rounded Corners 4" descr="Improve our alternative provision  through   developing our commissioning approach for inclusion.&#10;">
              <a:extLst>
                <a:ext uri="{FF2B5EF4-FFF2-40B4-BE49-F238E27FC236}">
                  <a16:creationId xmlns:a16="http://schemas.microsoft.com/office/drawing/2014/main" id="{AA415A66-5861-627F-54FD-539DA0BD9733}"/>
                </a:ext>
              </a:extLst>
            </p:cNvPr>
            <p:cNvSpPr/>
            <p:nvPr/>
          </p:nvSpPr>
          <p:spPr>
            <a:xfrm>
              <a:off x="3674534" y="4016396"/>
              <a:ext cx="1147369" cy="1766059"/>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nSpc>
                  <a:spcPts val="1250"/>
                </a:lnSpc>
              </a:pPr>
              <a:r>
                <a:rPr lang="en-GB" sz="1100" b="1">
                  <a:solidFill>
                    <a:schemeClr val="bg1"/>
                  </a:solidFill>
                  <a:ea typeface="Calibri" panose="020F0502020204030204" pitchFamily="34" charset="0"/>
                  <a:cs typeface="Times New Roman" panose="02020603050405020304" pitchFamily="18" charset="0"/>
                </a:rPr>
                <a:t>Improve our Alternative Provision offer </a:t>
              </a:r>
              <a:r>
                <a:rPr lang="en-GB" sz="1100">
                  <a:solidFill>
                    <a:schemeClr val="bg1"/>
                  </a:solidFill>
                  <a:ea typeface="Calibri" panose="020F0502020204030204" pitchFamily="34" charset="0"/>
                  <a:cs typeface="Times New Roman" panose="02020603050405020304" pitchFamily="18" charset="0"/>
                </a:rPr>
                <a:t>through   developing our commissioning approach for inclusion.</a:t>
              </a: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Calibri" panose="020F0502020204030204" pitchFamily="34" charset="0"/>
                <a:cs typeface="Times New Roman" panose="02020603050405020304" pitchFamily="18" charset="0"/>
              </a:endParaRPr>
            </a:p>
            <a:p>
              <a:pPr>
                <a:lnSpc>
                  <a:spcPts val="1250"/>
                </a:lnSpc>
              </a:pPr>
              <a:endParaRPr lang="en-GB" sz="1100" b="1">
                <a:solidFill>
                  <a:schemeClr val="bg1"/>
                </a:solidFill>
                <a:ea typeface="Times New Roman" panose="02020603050405020304" pitchFamily="18" charset="0"/>
                <a:cs typeface="Times New Roman" panose="02020603050405020304" pitchFamily="18" charset="0"/>
              </a:endParaRPr>
            </a:p>
            <a:p>
              <a:pPr>
                <a:lnSpc>
                  <a:spcPts val="1250"/>
                </a:lnSpc>
              </a:pPr>
              <a:endParaRPr lang="en-GB" sz="1100" b="1">
                <a:solidFill>
                  <a:schemeClr val="bg1"/>
                </a:solidFill>
                <a:ea typeface="Times New Roman" panose="02020603050405020304" pitchFamily="18" charset="0"/>
                <a:cs typeface="Times New Roman" panose="02020603050405020304" pitchFamily="18" charset="0"/>
              </a:endParaRPr>
            </a:p>
            <a:p>
              <a:pPr>
                <a:lnSpc>
                  <a:spcPts val="1250"/>
                </a:lnSpc>
              </a:pPr>
              <a:endParaRPr lang="en-GB" sz="1100" b="1">
                <a:solidFill>
                  <a:schemeClr val="bg1"/>
                </a:solidFill>
                <a:ea typeface="Times New Roman" panose="02020603050405020304" pitchFamily="18" charset="0"/>
                <a:cs typeface="Times New Roman" panose="02020603050405020304" pitchFamily="18" charset="0"/>
              </a:endParaRPr>
            </a:p>
          </p:txBody>
        </p:sp>
        <p:sp>
          <p:nvSpPr>
            <p:cNvPr id="6" name="Rectangle: Rounded Corners 5" descr="Implement a Short Breaks and Respite strategy for children in Ealing &#10;Improved access to activities in the community.&#10;">
              <a:extLst>
                <a:ext uri="{FF2B5EF4-FFF2-40B4-BE49-F238E27FC236}">
                  <a16:creationId xmlns:a16="http://schemas.microsoft.com/office/drawing/2014/main" id="{F02DF872-386E-4CA1-CCA2-47696BD7A267}"/>
                </a:ext>
              </a:extLst>
            </p:cNvPr>
            <p:cNvSpPr/>
            <p:nvPr/>
          </p:nvSpPr>
          <p:spPr>
            <a:xfrm>
              <a:off x="6123427" y="4016954"/>
              <a:ext cx="1138868" cy="1766999"/>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nSpc>
                  <a:spcPts val="1250"/>
                </a:lnSpc>
              </a:pPr>
              <a:r>
                <a:rPr lang="en-GB" sz="1100" b="1">
                  <a:solidFill>
                    <a:schemeClr val="bg1"/>
                  </a:solidFill>
                  <a:ea typeface="Calibri" panose="020F0502020204030204" pitchFamily="34" charset="0"/>
                  <a:cs typeface="Times New Roman" panose="02020603050405020304" pitchFamily="18" charset="0"/>
                </a:rPr>
                <a:t>Implement a short breaks and respite strategy</a:t>
              </a:r>
              <a:r>
                <a:rPr lang="en-GB" sz="1100">
                  <a:solidFill>
                    <a:schemeClr val="bg1"/>
                  </a:solidFill>
                  <a:ea typeface="Calibri" panose="020F0502020204030204" pitchFamily="34" charset="0"/>
                  <a:cs typeface="Times New Roman" panose="02020603050405020304" pitchFamily="18" charset="0"/>
                </a:rPr>
                <a:t> for children and</a:t>
              </a:r>
            </a:p>
            <a:p>
              <a:pPr>
                <a:lnSpc>
                  <a:spcPts val="1250"/>
                </a:lnSpc>
              </a:pPr>
              <a:r>
                <a:rPr lang="en-GB" sz="1100">
                  <a:solidFill>
                    <a:schemeClr val="bg1"/>
                  </a:solidFill>
                  <a:ea typeface="Calibri" panose="020F0502020204030204" pitchFamily="34" charset="0"/>
                  <a:cs typeface="Times New Roman" panose="02020603050405020304" pitchFamily="18" charset="0"/>
                </a:rPr>
                <a:t>improve access to </a:t>
              </a:r>
              <a:r>
                <a:rPr lang="en-GB" sz="1100" b="1">
                  <a:solidFill>
                    <a:schemeClr val="bg1"/>
                  </a:solidFill>
                  <a:ea typeface="Calibri" panose="020F0502020204030204" pitchFamily="34" charset="0"/>
                  <a:cs typeface="Times New Roman" panose="02020603050405020304" pitchFamily="18" charset="0"/>
                </a:rPr>
                <a:t>activities in the community.</a:t>
              </a:r>
            </a:p>
            <a:p>
              <a:pPr>
                <a:lnSpc>
                  <a:spcPts val="1250"/>
                </a:lnSpc>
              </a:pPr>
              <a:endParaRPr lang="en-GB" sz="1100">
                <a:solidFill>
                  <a:schemeClr val="bg1"/>
                </a:solidFill>
                <a:ea typeface="Calibri" panose="020F0502020204030204" pitchFamily="34" charset="0"/>
                <a:cs typeface="Times New Roman" panose="02020603050405020304" pitchFamily="18" charset="0"/>
              </a:endParaRPr>
            </a:p>
          </p:txBody>
        </p:sp>
        <p:sp>
          <p:nvSpPr>
            <p:cNvPr id="9" name="Rectangle: Rounded Corners 8" descr="Scope out the options for meeting housing needs of families with children and young people with disabilities.&#10;">
              <a:extLst>
                <a:ext uri="{FF2B5EF4-FFF2-40B4-BE49-F238E27FC236}">
                  <a16:creationId xmlns:a16="http://schemas.microsoft.com/office/drawing/2014/main" id="{352D13AA-A38E-07A9-F4BE-F65F8CFA0AAF}"/>
                </a:ext>
              </a:extLst>
            </p:cNvPr>
            <p:cNvSpPr/>
            <p:nvPr/>
          </p:nvSpPr>
          <p:spPr>
            <a:xfrm>
              <a:off x="7337301" y="4017937"/>
              <a:ext cx="1219812" cy="1766059"/>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t" anchorCtr="0"/>
            <a:lstStyle/>
            <a:p>
              <a:pPr>
                <a:lnSpc>
                  <a:spcPts val="1250"/>
                </a:lnSpc>
              </a:pPr>
              <a:r>
                <a:rPr lang="en-GB" sz="1100" b="1">
                  <a:solidFill>
                    <a:schemeClr val="bg1"/>
                  </a:solidFill>
                  <a:ea typeface="Calibri" panose="020F0502020204030204" pitchFamily="34" charset="0"/>
                  <a:cs typeface="Times New Roman" panose="02020603050405020304" pitchFamily="18" charset="0"/>
                </a:rPr>
                <a:t>Develop the options for meeting the housing needs</a:t>
              </a:r>
              <a:r>
                <a:rPr lang="en-GB" sz="1100">
                  <a:solidFill>
                    <a:schemeClr val="bg1"/>
                  </a:solidFill>
                  <a:ea typeface="Calibri" panose="020F0502020204030204" pitchFamily="34" charset="0"/>
                  <a:cs typeface="Times New Roman" panose="02020603050405020304" pitchFamily="18" charset="0"/>
                </a:rPr>
                <a:t> of families with children and young people with disabilities.</a:t>
              </a:r>
            </a:p>
            <a:p>
              <a:pPr>
                <a:lnSpc>
                  <a:spcPts val="1250"/>
                </a:lnSpc>
              </a:pPr>
              <a:endParaRPr lang="en-GB" sz="1100">
                <a:solidFill>
                  <a:schemeClr val="bg1"/>
                </a:solidFill>
                <a:ea typeface="Calibri" panose="020F0502020204030204" pitchFamily="34" charset="0"/>
                <a:cs typeface="Times New Roman" panose="02020603050405020304" pitchFamily="18" charset="0"/>
              </a:endParaRPr>
            </a:p>
            <a:p>
              <a:pPr>
                <a:lnSpc>
                  <a:spcPts val="1250"/>
                </a:lnSpc>
              </a:pPr>
              <a:endParaRPr lang="en-GB" sz="1100">
                <a:solidFill>
                  <a:schemeClr val="bg1"/>
                </a:solidFill>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46F6BA30-0E4C-D75F-5EA9-C34A80F56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150" y="6007405"/>
            <a:ext cx="8941699" cy="805055"/>
          </a:xfrm>
          <a:prstGeom prst="rect">
            <a:avLst/>
          </a:prstGeom>
        </p:spPr>
      </p:pic>
    </p:spTree>
    <p:extLst>
      <p:ext uri="{BB962C8B-B14F-4D97-AF65-F5344CB8AC3E}">
        <p14:creationId xmlns:p14="http://schemas.microsoft.com/office/powerpoint/2010/main" val="31109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87411805-20EE-A6B1-B636-2A876BD8C274}"/>
              </a:ext>
              <a:ext uri="{C183D7F6-B498-43B3-948B-1728B52AA6E4}">
                <adec:decorative xmlns:adec="http://schemas.microsoft.com/office/drawing/2017/decorative" val="1"/>
              </a:ext>
            </a:extLst>
          </p:cNvPr>
          <p:cNvSpPr/>
          <p:nvPr/>
        </p:nvSpPr>
        <p:spPr>
          <a:xfrm rot="10800000">
            <a:off x="4420450" y="819323"/>
            <a:ext cx="181277" cy="196960"/>
          </a:xfrm>
          <a:prstGeom prst="downArrow">
            <a:avLst>
              <a:gd name="adj1" fmla="val 30965"/>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5" name="Picture 4">
            <a:extLst>
              <a:ext uri="{FF2B5EF4-FFF2-40B4-BE49-F238E27FC236}">
                <a16:creationId xmlns:a16="http://schemas.microsoft.com/office/drawing/2014/main" id="{341C3A98-B1C6-E4FA-A69C-3D678A321F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206" y="5951474"/>
            <a:ext cx="8941699" cy="858064"/>
          </a:xfrm>
          <a:prstGeom prst="rect">
            <a:avLst/>
          </a:prstGeom>
        </p:spPr>
      </p:pic>
      <p:sp>
        <p:nvSpPr>
          <p:cNvPr id="21" name="Title 20">
            <a:extLst>
              <a:ext uri="{FF2B5EF4-FFF2-40B4-BE49-F238E27FC236}">
                <a16:creationId xmlns:a16="http://schemas.microsoft.com/office/drawing/2014/main" id="{44A588E4-D269-4E34-9862-B63EF301463B}"/>
              </a:ext>
            </a:extLst>
          </p:cNvPr>
          <p:cNvSpPr>
            <a:spLocks noGrp="1"/>
          </p:cNvSpPr>
          <p:nvPr>
            <p:ph type="title" idx="4294967295"/>
          </p:nvPr>
        </p:nvSpPr>
        <p:spPr>
          <a:xfrm>
            <a:off x="-17415" y="-9736"/>
            <a:ext cx="9178830" cy="461665"/>
          </a:xfrm>
          <a:prstGeom prst="rect">
            <a:avLst/>
          </a:prstGeom>
          <a:solidFill>
            <a:srgbClr val="00B050"/>
          </a:solidFill>
          <a:ln>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mn-lt"/>
                <a:ea typeface="+mn-ea"/>
                <a:cs typeface="+mn-cs"/>
              </a:rPr>
              <a:t>3. Governance for additional and SEND strategy 2023-2027</a:t>
            </a:r>
            <a:endParaRPr kumimoji="0" lang="en-GB" sz="1800" b="1" i="0" u="none" strike="noStrike" kern="1200" cap="none" spc="0" normalizeH="0" baseline="0" noProof="0">
              <a:ln>
                <a:noFill/>
              </a:ln>
              <a:effectLst/>
              <a:uLnTx/>
              <a:uFillTx/>
              <a:latin typeface="+mn-lt"/>
              <a:ea typeface="+mn-ea"/>
              <a:cs typeface="Calibri"/>
            </a:endParaRPr>
          </a:p>
        </p:txBody>
      </p:sp>
      <p:sp>
        <p:nvSpPr>
          <p:cNvPr id="131" name="Rectangle 130">
            <a:extLst>
              <a:ext uri="{FF2B5EF4-FFF2-40B4-BE49-F238E27FC236}">
                <a16:creationId xmlns:a16="http://schemas.microsoft.com/office/drawing/2014/main" id="{63FEACD8-43E2-88F9-1011-2F5F1808DE3C}"/>
              </a:ext>
            </a:extLst>
          </p:cNvPr>
          <p:cNvSpPr/>
          <p:nvPr/>
        </p:nvSpPr>
        <p:spPr>
          <a:xfrm rot="16200000">
            <a:off x="4455298" y="-1198070"/>
            <a:ext cx="274931" cy="6670929"/>
          </a:xfrm>
          <a:prstGeom prst="rect">
            <a:avLst/>
          </a:prstGeom>
          <a:solidFill>
            <a:schemeClr val="accent1">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vert="vert" rtlCol="0" anchor="ctr" anchorCtr="1"/>
          <a:lstStyle/>
          <a:p>
            <a:pPr algn="ctr"/>
            <a:r>
              <a:rPr lang="en-GB" b="1">
                <a:solidFill>
                  <a:schemeClr val="bg2">
                    <a:lumMod val="10000"/>
                  </a:schemeClr>
                </a:solidFill>
              </a:rPr>
              <a:t>SEND strategy and AP delivery group (Bi-monthly) – Chaired by DCS </a:t>
            </a:r>
          </a:p>
        </p:txBody>
      </p:sp>
      <p:sp>
        <p:nvSpPr>
          <p:cNvPr id="7" name="TextBox 6">
            <a:extLst>
              <a:ext uri="{FF2B5EF4-FFF2-40B4-BE49-F238E27FC236}">
                <a16:creationId xmlns:a16="http://schemas.microsoft.com/office/drawing/2014/main" id="{AAC022C1-BB02-4E2A-BC40-00EF9D7AAB85}"/>
              </a:ext>
            </a:extLst>
          </p:cNvPr>
          <p:cNvSpPr txBox="1"/>
          <p:nvPr/>
        </p:nvSpPr>
        <p:spPr>
          <a:xfrm>
            <a:off x="1804770" y="1467161"/>
            <a:ext cx="5488572" cy="349702"/>
          </a:xfrm>
          <a:prstGeom prst="rect">
            <a:avLst/>
          </a:prstGeom>
          <a:solidFill>
            <a:schemeClr val="bg2"/>
          </a:solidFill>
          <a:ln>
            <a:solidFill>
              <a:schemeClr val="bg1"/>
            </a:solidFill>
          </a:ln>
        </p:spPr>
        <p:txBody>
          <a:bodyPr wrap="square" tIns="36000" bIns="36000" rtlCol="0" anchor="ctr" anchorCtr="0">
            <a:spAutoFit/>
          </a:bodyPr>
          <a:lstStyle/>
          <a:p>
            <a:pPr algn="ctr"/>
            <a:r>
              <a:rPr lang="en-GB" b="1">
                <a:solidFill>
                  <a:schemeClr val="bg2">
                    <a:lumMod val="10000"/>
                  </a:schemeClr>
                </a:solidFill>
                <a:cs typeface="Arial" panose="020B0604020202020204" pitchFamily="34" charset="0"/>
              </a:rPr>
              <a:t>Ealing Strategic Partnership Board (Termly) </a:t>
            </a:r>
          </a:p>
        </p:txBody>
      </p:sp>
      <p:sp>
        <p:nvSpPr>
          <p:cNvPr id="6" name="Rectangle 5">
            <a:extLst>
              <a:ext uri="{FF2B5EF4-FFF2-40B4-BE49-F238E27FC236}">
                <a16:creationId xmlns:a16="http://schemas.microsoft.com/office/drawing/2014/main" id="{64945477-3D93-4DA3-A027-2F35B221B795}"/>
              </a:ext>
            </a:extLst>
          </p:cNvPr>
          <p:cNvSpPr/>
          <p:nvPr/>
        </p:nvSpPr>
        <p:spPr>
          <a:xfrm>
            <a:off x="1819656" y="545288"/>
            <a:ext cx="5473686" cy="28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en-GB" b="1">
                <a:solidFill>
                  <a:schemeClr val="bg1"/>
                </a:solidFill>
              </a:rPr>
              <a:t>Health and Wellbeing Board</a:t>
            </a:r>
          </a:p>
        </p:txBody>
      </p:sp>
      <p:sp>
        <p:nvSpPr>
          <p:cNvPr id="12" name="Arrow: Down 11">
            <a:extLst>
              <a:ext uri="{FF2B5EF4-FFF2-40B4-BE49-F238E27FC236}">
                <a16:creationId xmlns:a16="http://schemas.microsoft.com/office/drawing/2014/main" id="{D665AA9A-D565-4E7F-98AC-94E2FD207B39}"/>
              </a:ext>
              <a:ext uri="{C183D7F6-B498-43B3-948B-1728B52AA6E4}">
                <adec:decorative xmlns:adec="http://schemas.microsoft.com/office/drawing/2017/decorative" val="1"/>
              </a:ext>
            </a:extLst>
          </p:cNvPr>
          <p:cNvSpPr/>
          <p:nvPr/>
        </p:nvSpPr>
        <p:spPr>
          <a:xfrm>
            <a:off x="1904555" y="2946235"/>
            <a:ext cx="180000" cy="220872"/>
          </a:xfrm>
          <a:prstGeom prst="downArrow">
            <a:avLst>
              <a:gd name="adj1" fmla="val 21462"/>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 name="Arrow: Down 12">
            <a:extLst>
              <a:ext uri="{FF2B5EF4-FFF2-40B4-BE49-F238E27FC236}">
                <a16:creationId xmlns:a16="http://schemas.microsoft.com/office/drawing/2014/main" id="{8859B2E8-BC00-4458-89B2-C0608B061C13}"/>
              </a:ext>
              <a:ext uri="{C183D7F6-B498-43B3-948B-1728B52AA6E4}">
                <adec:decorative xmlns:adec="http://schemas.microsoft.com/office/drawing/2017/decorative" val="1"/>
              </a:ext>
            </a:extLst>
          </p:cNvPr>
          <p:cNvSpPr/>
          <p:nvPr/>
        </p:nvSpPr>
        <p:spPr>
          <a:xfrm>
            <a:off x="3804821" y="2962345"/>
            <a:ext cx="180000" cy="196687"/>
          </a:xfrm>
          <a:prstGeom prst="downArrow">
            <a:avLst>
              <a:gd name="adj1" fmla="val 22856"/>
              <a:gd name="adj2" fmla="val 5395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4" name="Arrow: Down 13">
            <a:extLst>
              <a:ext uri="{FF2B5EF4-FFF2-40B4-BE49-F238E27FC236}">
                <a16:creationId xmlns:a16="http://schemas.microsoft.com/office/drawing/2014/main" id="{296CA53C-5226-462B-A86B-1F73027893DB}"/>
              </a:ext>
              <a:ext uri="{C183D7F6-B498-43B3-948B-1728B52AA6E4}">
                <adec:decorative xmlns:adec="http://schemas.microsoft.com/office/drawing/2017/decorative" val="1"/>
              </a:ext>
            </a:extLst>
          </p:cNvPr>
          <p:cNvSpPr/>
          <p:nvPr/>
        </p:nvSpPr>
        <p:spPr>
          <a:xfrm>
            <a:off x="5554554" y="2978174"/>
            <a:ext cx="180000" cy="180858"/>
          </a:xfrm>
          <a:prstGeom prst="downArrow">
            <a:avLst>
              <a:gd name="adj1" fmla="val 22035"/>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5" name="Arrow: Down 14">
            <a:extLst>
              <a:ext uri="{FF2B5EF4-FFF2-40B4-BE49-F238E27FC236}">
                <a16:creationId xmlns:a16="http://schemas.microsoft.com/office/drawing/2014/main" id="{FC572918-2412-4D11-A138-B1DA7972238B}"/>
              </a:ext>
              <a:ext uri="{C183D7F6-B498-43B3-948B-1728B52AA6E4}">
                <adec:decorative xmlns:adec="http://schemas.microsoft.com/office/drawing/2017/decorative" val="1"/>
              </a:ext>
            </a:extLst>
          </p:cNvPr>
          <p:cNvSpPr/>
          <p:nvPr/>
        </p:nvSpPr>
        <p:spPr>
          <a:xfrm>
            <a:off x="7239445" y="2988673"/>
            <a:ext cx="180000" cy="164353"/>
          </a:xfrm>
          <a:prstGeom prst="downArrow">
            <a:avLst>
              <a:gd name="adj1" fmla="val 24628"/>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9" name="Rectangle: Rounded Corners 18">
            <a:extLst>
              <a:ext uri="{FF2B5EF4-FFF2-40B4-BE49-F238E27FC236}">
                <a16:creationId xmlns:a16="http://schemas.microsoft.com/office/drawing/2014/main" id="{0DA5E3E9-3B6A-4B20-AD20-6E82B8090B72}"/>
              </a:ext>
            </a:extLst>
          </p:cNvPr>
          <p:cNvSpPr/>
          <p:nvPr/>
        </p:nvSpPr>
        <p:spPr>
          <a:xfrm>
            <a:off x="890414" y="3146030"/>
            <a:ext cx="2115685" cy="151205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0" bIns="0" rtlCol="0" anchor="t" anchorCtr="0"/>
          <a:lstStyle/>
          <a:p>
            <a:pPr>
              <a:lnSpc>
                <a:spcPts val="1200"/>
              </a:lnSpc>
            </a:pPr>
            <a:r>
              <a:rPr lang="en-GB" sz="1100" b="1">
                <a:solidFill>
                  <a:schemeClr val="bg1"/>
                </a:solidFill>
              </a:rPr>
              <a:t>Priority 1</a:t>
            </a:r>
          </a:p>
          <a:p>
            <a:pPr fontAlgn="ctr">
              <a:lnSpc>
                <a:spcPts val="1200"/>
              </a:lnSpc>
            </a:pPr>
            <a:r>
              <a:rPr lang="en-GB" sz="1100"/>
              <a:t>To provide guidance, earlier identification of needs and support for children young people and their families, so that schools and settings are supported to welcome every child and young person, and set the highest expectations for them.</a:t>
            </a:r>
          </a:p>
        </p:txBody>
      </p:sp>
      <p:sp>
        <p:nvSpPr>
          <p:cNvPr id="79" name="Rectangle 78">
            <a:extLst>
              <a:ext uri="{FF2B5EF4-FFF2-40B4-BE49-F238E27FC236}">
                <a16:creationId xmlns:a16="http://schemas.microsoft.com/office/drawing/2014/main" id="{D60DF07C-05AB-444D-8C35-25641A8BCA50}"/>
              </a:ext>
            </a:extLst>
          </p:cNvPr>
          <p:cNvSpPr/>
          <p:nvPr/>
        </p:nvSpPr>
        <p:spPr>
          <a:xfrm>
            <a:off x="1819656" y="976625"/>
            <a:ext cx="5488572" cy="28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en-GB" b="1">
                <a:solidFill>
                  <a:schemeClr val="bg1"/>
                </a:solidFill>
              </a:rPr>
              <a:t>Ealing Council Children &amp; Young People’s Board</a:t>
            </a:r>
          </a:p>
        </p:txBody>
      </p:sp>
      <p:sp>
        <p:nvSpPr>
          <p:cNvPr id="80" name="Rectangle 79">
            <a:extLst>
              <a:ext uri="{FF2B5EF4-FFF2-40B4-BE49-F238E27FC236}">
                <a16:creationId xmlns:a16="http://schemas.microsoft.com/office/drawing/2014/main" id="{AB28D231-CCEC-4571-A228-322A0AF27E7B}"/>
              </a:ext>
            </a:extLst>
          </p:cNvPr>
          <p:cNvSpPr/>
          <p:nvPr/>
        </p:nvSpPr>
        <p:spPr>
          <a:xfrm>
            <a:off x="7733215" y="2281876"/>
            <a:ext cx="1080000" cy="45654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endParaRPr lang="en-GB" sz="1100">
              <a:solidFill>
                <a:schemeClr val="bg1"/>
              </a:solidFill>
            </a:endParaRPr>
          </a:p>
          <a:p>
            <a:pPr algn="ctr">
              <a:lnSpc>
                <a:spcPts val="900"/>
              </a:lnSpc>
            </a:pPr>
            <a:r>
              <a:rPr lang="en-GB" sz="1100">
                <a:solidFill>
                  <a:schemeClr val="bg1"/>
                </a:solidFill>
              </a:rPr>
              <a:t>Communication &amp; co-production steering group</a:t>
            </a:r>
          </a:p>
          <a:p>
            <a:pPr algn="ctr"/>
            <a:r>
              <a:rPr lang="en-GB" sz="1100">
                <a:solidFill>
                  <a:schemeClr val="bg1"/>
                </a:solidFill>
                <a:highlight>
                  <a:srgbClr val="FFFF00"/>
                </a:highlight>
              </a:rPr>
              <a:t> </a:t>
            </a:r>
          </a:p>
        </p:txBody>
      </p:sp>
      <p:sp>
        <p:nvSpPr>
          <p:cNvPr id="143" name="Rectangle 142">
            <a:extLst>
              <a:ext uri="{FF2B5EF4-FFF2-40B4-BE49-F238E27FC236}">
                <a16:creationId xmlns:a16="http://schemas.microsoft.com/office/drawing/2014/main" id="{19F5BEB4-AD92-47B8-BC50-B715758E7EAB}"/>
              </a:ext>
            </a:extLst>
          </p:cNvPr>
          <p:cNvSpPr/>
          <p:nvPr/>
        </p:nvSpPr>
        <p:spPr>
          <a:xfrm>
            <a:off x="7728880" y="2786345"/>
            <a:ext cx="1080000" cy="3161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en-GB" sz="1100">
              <a:solidFill>
                <a:schemeClr val="bg1"/>
              </a:solidFill>
            </a:endParaRPr>
          </a:p>
          <a:p>
            <a:pPr algn="ctr">
              <a:lnSpc>
                <a:spcPts val="1000"/>
              </a:lnSpc>
            </a:pPr>
            <a:r>
              <a:rPr lang="en-GB" sz="1100">
                <a:solidFill>
                  <a:schemeClr val="bg1"/>
                </a:solidFill>
              </a:rPr>
              <a:t>Young people’s group</a:t>
            </a:r>
          </a:p>
          <a:p>
            <a:pPr algn="ctr"/>
            <a:r>
              <a:rPr lang="en-GB" sz="1100">
                <a:solidFill>
                  <a:srgbClr val="FF0000"/>
                </a:solidFill>
                <a:highlight>
                  <a:srgbClr val="FFFF00"/>
                </a:highlight>
              </a:rPr>
              <a:t> </a:t>
            </a:r>
          </a:p>
        </p:txBody>
      </p:sp>
      <p:sp>
        <p:nvSpPr>
          <p:cNvPr id="69" name="Rectangle 68">
            <a:extLst>
              <a:ext uri="{FF2B5EF4-FFF2-40B4-BE49-F238E27FC236}">
                <a16:creationId xmlns:a16="http://schemas.microsoft.com/office/drawing/2014/main" id="{3FF31427-D7DD-798C-8FAA-82817B063B82}"/>
              </a:ext>
            </a:extLst>
          </p:cNvPr>
          <p:cNvSpPr/>
          <p:nvPr/>
        </p:nvSpPr>
        <p:spPr>
          <a:xfrm>
            <a:off x="7799833" y="1200544"/>
            <a:ext cx="938094" cy="3569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100">
                <a:solidFill>
                  <a:schemeClr val="bg1"/>
                </a:solidFill>
              </a:rPr>
              <a:t>Reports into Council Plan </a:t>
            </a:r>
          </a:p>
        </p:txBody>
      </p:sp>
      <p:sp>
        <p:nvSpPr>
          <p:cNvPr id="132" name="Arrow: Down 131">
            <a:extLst>
              <a:ext uri="{FF2B5EF4-FFF2-40B4-BE49-F238E27FC236}">
                <a16:creationId xmlns:a16="http://schemas.microsoft.com/office/drawing/2014/main" id="{5895B3E3-C9F2-7DB9-1AA8-EB7913DBD4C6}"/>
              </a:ext>
              <a:ext uri="{C183D7F6-B498-43B3-948B-1728B52AA6E4}">
                <adec:decorative xmlns:adec="http://schemas.microsoft.com/office/drawing/2017/decorative" val="1"/>
              </a:ext>
            </a:extLst>
          </p:cNvPr>
          <p:cNvSpPr/>
          <p:nvPr/>
        </p:nvSpPr>
        <p:spPr>
          <a:xfrm rot="10800000">
            <a:off x="4424059" y="1820417"/>
            <a:ext cx="181277" cy="181199"/>
          </a:xfrm>
          <a:prstGeom prst="downArrow">
            <a:avLst>
              <a:gd name="adj1" fmla="val 24621"/>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4" name="Rectangle 83">
            <a:extLst>
              <a:ext uri="{FF2B5EF4-FFF2-40B4-BE49-F238E27FC236}">
                <a16:creationId xmlns:a16="http://schemas.microsoft.com/office/drawing/2014/main" id="{6E47A516-69E6-61E2-F7E1-5C03AC69ACC4}"/>
              </a:ext>
            </a:extLst>
          </p:cNvPr>
          <p:cNvSpPr/>
          <p:nvPr/>
        </p:nvSpPr>
        <p:spPr>
          <a:xfrm>
            <a:off x="1111741" y="2404068"/>
            <a:ext cx="958899" cy="567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lnSpc>
                <a:spcPts val="900"/>
              </a:lnSpc>
            </a:pPr>
            <a:r>
              <a:rPr lang="en-GB" sz="1100">
                <a:solidFill>
                  <a:schemeClr val="bg1"/>
                </a:solidFill>
              </a:rPr>
              <a:t> </a:t>
            </a:r>
          </a:p>
          <a:p>
            <a:pPr algn="ctr">
              <a:lnSpc>
                <a:spcPts val="1000"/>
              </a:lnSpc>
            </a:pPr>
            <a:r>
              <a:rPr lang="en-GB" sz="1100">
                <a:solidFill>
                  <a:schemeClr val="bg1"/>
                </a:solidFill>
              </a:rPr>
              <a:t>ELP SEN &amp; inclusion committee group  </a:t>
            </a:r>
          </a:p>
          <a:p>
            <a:pPr algn="ctr">
              <a:lnSpc>
                <a:spcPts val="900"/>
              </a:lnSpc>
            </a:pPr>
            <a:r>
              <a:rPr lang="en-GB" sz="1100">
                <a:solidFill>
                  <a:schemeClr val="bg1"/>
                </a:solidFill>
                <a:highlight>
                  <a:srgbClr val="FFFF00"/>
                </a:highlight>
              </a:rPr>
              <a:t> </a:t>
            </a:r>
          </a:p>
        </p:txBody>
      </p:sp>
      <p:cxnSp>
        <p:nvCxnSpPr>
          <p:cNvPr id="47" name="Straight Connector 46">
            <a:extLst>
              <a:ext uri="{FF2B5EF4-FFF2-40B4-BE49-F238E27FC236}">
                <a16:creationId xmlns:a16="http://schemas.microsoft.com/office/drawing/2014/main" id="{30EDB9CF-DA31-BFB0-7D7F-295991F3C857}"/>
              </a:ext>
              <a:ext uri="{C183D7F6-B498-43B3-948B-1728B52AA6E4}">
                <adec:decorative xmlns:adec="http://schemas.microsoft.com/office/drawing/2017/decorative" val="1"/>
              </a:ext>
            </a:extLst>
          </p:cNvPr>
          <p:cNvCxnSpPr>
            <a:cxnSpLocks/>
          </p:cNvCxnSpPr>
          <p:nvPr/>
        </p:nvCxnSpPr>
        <p:spPr>
          <a:xfrm flipH="1">
            <a:off x="2771759" y="2857418"/>
            <a:ext cx="4953264"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9357E3F-5268-9A4E-066C-8132783B3C01}"/>
              </a:ext>
              <a:ext uri="{C183D7F6-B498-43B3-948B-1728B52AA6E4}">
                <adec:decorative xmlns:adec="http://schemas.microsoft.com/office/drawing/2017/decorative" val="1"/>
              </a:ext>
            </a:extLst>
          </p:cNvPr>
          <p:cNvCxnSpPr>
            <a:cxnSpLocks/>
          </p:cNvCxnSpPr>
          <p:nvPr/>
        </p:nvCxnSpPr>
        <p:spPr>
          <a:xfrm flipH="1">
            <a:off x="2079737" y="2587537"/>
            <a:ext cx="5645286" cy="686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0274C0E-F960-4946-86A4-109A4E5EE666}"/>
              </a:ext>
            </a:extLst>
          </p:cNvPr>
          <p:cNvSpPr/>
          <p:nvPr/>
        </p:nvSpPr>
        <p:spPr>
          <a:xfrm>
            <a:off x="2063376" y="2399480"/>
            <a:ext cx="794339" cy="5562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lstStyle/>
          <a:p>
            <a:pPr algn="ctr">
              <a:lnSpc>
                <a:spcPts val="1000"/>
              </a:lnSpc>
            </a:pPr>
            <a:r>
              <a:rPr lang="en-GB" sz="1100">
                <a:solidFill>
                  <a:schemeClr val="bg2">
                    <a:lumMod val="10000"/>
                  </a:schemeClr>
                </a:solidFill>
              </a:rPr>
              <a:t>Early Intervention Group</a:t>
            </a:r>
          </a:p>
        </p:txBody>
      </p:sp>
      <p:sp>
        <p:nvSpPr>
          <p:cNvPr id="66" name="Rectangle 65">
            <a:extLst>
              <a:ext uri="{FF2B5EF4-FFF2-40B4-BE49-F238E27FC236}">
                <a16:creationId xmlns:a16="http://schemas.microsoft.com/office/drawing/2014/main" id="{29FA9364-8947-4A3A-A6F4-CCB2465675E8}"/>
              </a:ext>
            </a:extLst>
          </p:cNvPr>
          <p:cNvSpPr/>
          <p:nvPr/>
        </p:nvSpPr>
        <p:spPr>
          <a:xfrm>
            <a:off x="3924463" y="2381287"/>
            <a:ext cx="821725" cy="613455"/>
          </a:xfrm>
          <a:prstGeom prst="rect">
            <a:avLst/>
          </a:prstGeom>
          <a:solidFill>
            <a:srgbClr val="D1B2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72000" rtlCol="0" anchor="ctr"/>
          <a:lstStyle/>
          <a:p>
            <a:pPr algn="ctr"/>
            <a:r>
              <a:rPr lang="en-GB" sz="1100">
                <a:solidFill>
                  <a:schemeClr val="bg1"/>
                </a:solidFill>
              </a:rPr>
              <a:t> </a:t>
            </a:r>
          </a:p>
          <a:p>
            <a:pPr algn="ctr">
              <a:lnSpc>
                <a:spcPts val="900"/>
              </a:lnSpc>
            </a:pPr>
            <a:r>
              <a:rPr lang="en-GB" sz="1100">
                <a:solidFill>
                  <a:schemeClr val="bg2">
                    <a:lumMod val="10000"/>
                  </a:schemeClr>
                </a:solidFill>
              </a:rPr>
              <a:t>Preparing for adulthood group  </a:t>
            </a:r>
          </a:p>
          <a:p>
            <a:pPr algn="ctr"/>
            <a:r>
              <a:rPr lang="en-GB" sz="1100">
                <a:solidFill>
                  <a:schemeClr val="tx1"/>
                </a:solidFill>
                <a:highlight>
                  <a:srgbClr val="FFFF00"/>
                </a:highlight>
              </a:rPr>
              <a:t> </a:t>
            </a:r>
          </a:p>
        </p:txBody>
      </p:sp>
      <p:sp>
        <p:nvSpPr>
          <p:cNvPr id="82" name="Rectangle 81">
            <a:extLst>
              <a:ext uri="{FF2B5EF4-FFF2-40B4-BE49-F238E27FC236}">
                <a16:creationId xmlns:a16="http://schemas.microsoft.com/office/drawing/2014/main" id="{C3038AA6-BCF4-4B6F-9EE4-0639F8817F7F}"/>
              </a:ext>
            </a:extLst>
          </p:cNvPr>
          <p:cNvSpPr/>
          <p:nvPr/>
        </p:nvSpPr>
        <p:spPr>
          <a:xfrm>
            <a:off x="4925648" y="2435063"/>
            <a:ext cx="1459156" cy="5516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endParaRPr lang="en-GB" sz="1100">
              <a:solidFill>
                <a:sysClr val="windowText" lastClr="000000"/>
              </a:solidFill>
            </a:endParaRPr>
          </a:p>
          <a:p>
            <a:pPr algn="ctr">
              <a:lnSpc>
                <a:spcPts val="1000"/>
              </a:lnSpc>
            </a:pPr>
            <a:r>
              <a:rPr lang="en-GB" sz="1100">
                <a:solidFill>
                  <a:sysClr val="windowText" lastClr="000000"/>
                </a:solidFill>
              </a:rPr>
              <a:t>Quality assurance and participation group  </a:t>
            </a:r>
          </a:p>
          <a:p>
            <a:pPr algn="ctr"/>
            <a:endParaRPr lang="en-GB" sz="1100">
              <a:solidFill>
                <a:sysClr val="windowText" lastClr="000000"/>
              </a:solidFill>
              <a:highlight>
                <a:srgbClr val="FFFF00"/>
              </a:highlight>
            </a:endParaRPr>
          </a:p>
        </p:txBody>
      </p:sp>
      <p:sp>
        <p:nvSpPr>
          <p:cNvPr id="10" name="Rectangle 9">
            <a:extLst>
              <a:ext uri="{FF2B5EF4-FFF2-40B4-BE49-F238E27FC236}">
                <a16:creationId xmlns:a16="http://schemas.microsoft.com/office/drawing/2014/main" id="{F691E6B5-CD98-497F-9A24-3291F62B2044}"/>
              </a:ext>
            </a:extLst>
          </p:cNvPr>
          <p:cNvSpPr/>
          <p:nvPr/>
        </p:nvSpPr>
        <p:spPr>
          <a:xfrm>
            <a:off x="6527890" y="2426549"/>
            <a:ext cx="1124313" cy="551625"/>
          </a:xfrm>
          <a:prstGeom prst="rect">
            <a:avLst/>
          </a:prstGeom>
          <a:solidFill>
            <a:srgbClr val="FCE2F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72000" rtlCol="0" anchor="ctr"/>
          <a:lstStyle/>
          <a:p>
            <a:pPr algn="ctr"/>
            <a:endParaRPr lang="en-GB" sz="1100">
              <a:solidFill>
                <a:schemeClr val="bg1"/>
              </a:solidFill>
            </a:endParaRPr>
          </a:p>
          <a:p>
            <a:pPr algn="ctr">
              <a:lnSpc>
                <a:spcPts val="900"/>
              </a:lnSpc>
            </a:pPr>
            <a:r>
              <a:rPr lang="en-GB" sz="1100">
                <a:solidFill>
                  <a:schemeClr val="bg2">
                    <a:lumMod val="10000"/>
                  </a:schemeClr>
                </a:solidFill>
              </a:rPr>
              <a:t>High needs commissioning group </a:t>
            </a:r>
          </a:p>
          <a:p>
            <a:pPr algn="ctr"/>
            <a:r>
              <a:rPr lang="en-GB" sz="1100">
                <a:solidFill>
                  <a:srgbClr val="FF0000"/>
                </a:solidFill>
                <a:highlight>
                  <a:srgbClr val="FFFF00"/>
                </a:highlight>
              </a:rPr>
              <a:t> </a:t>
            </a:r>
          </a:p>
        </p:txBody>
      </p:sp>
      <p:cxnSp>
        <p:nvCxnSpPr>
          <p:cNvPr id="67" name="Straight Connector 66">
            <a:extLst>
              <a:ext uri="{FF2B5EF4-FFF2-40B4-BE49-F238E27FC236}">
                <a16:creationId xmlns:a16="http://schemas.microsoft.com/office/drawing/2014/main" id="{ABCDF001-0E5F-B483-963F-1D397A6CEEE4}"/>
              </a:ext>
              <a:ext uri="{C183D7F6-B498-43B3-948B-1728B52AA6E4}">
                <adec:decorative xmlns:adec="http://schemas.microsoft.com/office/drawing/2017/decorative" val="1"/>
              </a:ext>
            </a:extLst>
          </p:cNvPr>
          <p:cNvCxnSpPr>
            <a:cxnSpLocks/>
          </p:cNvCxnSpPr>
          <p:nvPr/>
        </p:nvCxnSpPr>
        <p:spPr>
          <a:xfrm>
            <a:off x="7308228" y="1178688"/>
            <a:ext cx="491605" cy="200312"/>
          </a:xfrm>
          <a:prstGeom prst="line">
            <a:avLst/>
          </a:prstGeom>
        </p:spPr>
        <p:style>
          <a:lnRef idx="1">
            <a:schemeClr val="accent1"/>
          </a:lnRef>
          <a:fillRef idx="0">
            <a:schemeClr val="accent1"/>
          </a:fillRef>
          <a:effectRef idx="0">
            <a:schemeClr val="accent1"/>
          </a:effectRef>
          <a:fontRef idx="minor">
            <a:schemeClr val="tx1"/>
          </a:fontRef>
        </p:style>
      </p:cxnSp>
      <p:sp>
        <p:nvSpPr>
          <p:cNvPr id="111" name="Arrow: Down 110">
            <a:extLst>
              <a:ext uri="{FF2B5EF4-FFF2-40B4-BE49-F238E27FC236}">
                <a16:creationId xmlns:a16="http://schemas.microsoft.com/office/drawing/2014/main" id="{40E00578-2F64-7C6E-0E3A-EC6119D2A449}"/>
              </a:ext>
              <a:ext uri="{C183D7F6-B498-43B3-948B-1728B52AA6E4}">
                <adec:decorative xmlns:adec="http://schemas.microsoft.com/office/drawing/2017/decorative" val="1"/>
              </a:ext>
            </a:extLst>
          </p:cNvPr>
          <p:cNvSpPr/>
          <p:nvPr/>
        </p:nvSpPr>
        <p:spPr>
          <a:xfrm rot="10800000">
            <a:off x="4435738" y="1270717"/>
            <a:ext cx="181277" cy="221202"/>
          </a:xfrm>
          <a:prstGeom prst="downArrow">
            <a:avLst>
              <a:gd name="adj1" fmla="val 24621"/>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0" name="Rectangle 19">
            <a:extLst>
              <a:ext uri="{FF2B5EF4-FFF2-40B4-BE49-F238E27FC236}">
                <a16:creationId xmlns:a16="http://schemas.microsoft.com/office/drawing/2014/main" id="{C398DAC5-6523-5CE7-7227-420B126C3DA2}"/>
              </a:ext>
            </a:extLst>
          </p:cNvPr>
          <p:cNvSpPr/>
          <p:nvPr/>
        </p:nvSpPr>
        <p:spPr>
          <a:xfrm>
            <a:off x="7629700" y="682333"/>
            <a:ext cx="1108227" cy="46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890"/>
              </a:lnSpc>
            </a:pPr>
            <a:r>
              <a:rPr lang="en-GB" sz="1100">
                <a:solidFill>
                  <a:schemeClr val="bg1"/>
                </a:solidFill>
              </a:rPr>
              <a:t>Reports into Ealing Integrated Care Board</a:t>
            </a:r>
          </a:p>
        </p:txBody>
      </p:sp>
      <p:cxnSp>
        <p:nvCxnSpPr>
          <p:cNvPr id="24" name="Straight Connector 23">
            <a:extLst>
              <a:ext uri="{FF2B5EF4-FFF2-40B4-BE49-F238E27FC236}">
                <a16:creationId xmlns:a16="http://schemas.microsoft.com/office/drawing/2014/main" id="{B7D16588-4EFF-AD51-D89B-B7FE33A6F15B}"/>
              </a:ext>
              <a:ext uri="{C183D7F6-B498-43B3-948B-1728B52AA6E4}">
                <adec:decorative xmlns:adec="http://schemas.microsoft.com/office/drawing/2017/decorative" val="1"/>
              </a:ext>
            </a:extLst>
          </p:cNvPr>
          <p:cNvCxnSpPr>
            <a:cxnSpLocks/>
          </p:cNvCxnSpPr>
          <p:nvPr/>
        </p:nvCxnSpPr>
        <p:spPr>
          <a:xfrm flipV="1">
            <a:off x="7308228" y="906526"/>
            <a:ext cx="491604" cy="272162"/>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6D939F00-5E60-88A7-632C-E884C2E84F4C}"/>
              </a:ext>
            </a:extLst>
          </p:cNvPr>
          <p:cNvSpPr/>
          <p:nvPr/>
        </p:nvSpPr>
        <p:spPr>
          <a:xfrm>
            <a:off x="3115075" y="3146030"/>
            <a:ext cx="1620000" cy="151205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nSpc>
                <a:spcPts val="1200"/>
              </a:lnSpc>
            </a:pPr>
            <a:r>
              <a:rPr lang="en-GB" sz="1100" b="1">
                <a:solidFill>
                  <a:schemeClr val="bg1"/>
                </a:solidFill>
              </a:rPr>
              <a:t>Priority 2</a:t>
            </a:r>
          </a:p>
          <a:p>
            <a:pPr lvl="0" fontAlgn="ctr">
              <a:lnSpc>
                <a:spcPts val="1200"/>
              </a:lnSpc>
              <a:defRPr/>
            </a:pPr>
            <a:r>
              <a:rPr lang="en-GB" sz="1100"/>
              <a:t>Every child and young person in Ealing is prepared for the transition to a purposeful adulthood with opportunities for training and meaningful employment.</a:t>
            </a:r>
          </a:p>
        </p:txBody>
      </p:sp>
      <p:sp>
        <p:nvSpPr>
          <p:cNvPr id="42" name="Rectangle: Rounded Corners 41">
            <a:extLst>
              <a:ext uri="{FF2B5EF4-FFF2-40B4-BE49-F238E27FC236}">
                <a16:creationId xmlns:a16="http://schemas.microsoft.com/office/drawing/2014/main" id="{569110E0-89EC-23D3-B174-F53C018D5BCC}"/>
              </a:ext>
            </a:extLst>
          </p:cNvPr>
          <p:cNvSpPr/>
          <p:nvPr/>
        </p:nvSpPr>
        <p:spPr>
          <a:xfrm>
            <a:off x="4844050" y="3146029"/>
            <a:ext cx="1584000" cy="1512051"/>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nSpc>
                <a:spcPts val="1200"/>
              </a:lnSpc>
            </a:pPr>
            <a:r>
              <a:rPr lang="en-GB" sz="1100" b="1">
                <a:solidFill>
                  <a:schemeClr val="bg1"/>
                </a:solidFill>
              </a:rPr>
              <a:t>Priority 3</a:t>
            </a:r>
          </a:p>
          <a:p>
            <a:pPr>
              <a:lnSpc>
                <a:spcPts val="1200"/>
              </a:lnSpc>
            </a:pPr>
            <a:r>
              <a:rPr lang="en-GB" sz="1100"/>
              <a:t>Improve the quality and timeliness of education health and care plans and ensure parents, young people and professionals work together to assess review and meet needs.</a:t>
            </a:r>
          </a:p>
          <a:p>
            <a:pPr>
              <a:lnSpc>
                <a:spcPts val="1200"/>
              </a:lnSpc>
            </a:pPr>
            <a:endParaRPr lang="en-GB" sz="1100"/>
          </a:p>
        </p:txBody>
      </p:sp>
      <p:sp>
        <p:nvSpPr>
          <p:cNvPr id="43" name="Rectangle: Rounded Corners 42">
            <a:extLst>
              <a:ext uri="{FF2B5EF4-FFF2-40B4-BE49-F238E27FC236}">
                <a16:creationId xmlns:a16="http://schemas.microsoft.com/office/drawing/2014/main" id="{72123CD2-B694-E5BE-90AB-83A41D993684}"/>
              </a:ext>
            </a:extLst>
          </p:cNvPr>
          <p:cNvSpPr/>
          <p:nvPr/>
        </p:nvSpPr>
        <p:spPr>
          <a:xfrm>
            <a:off x="6537025" y="3153495"/>
            <a:ext cx="2052000" cy="1512051"/>
          </a:xfrm>
          <a:prstGeom prst="roundRect">
            <a:avLst/>
          </a:prstGeom>
          <a:solidFill>
            <a:srgbClr val="B913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nSpc>
                <a:spcPts val="1200"/>
              </a:lnSpc>
            </a:pPr>
            <a:r>
              <a:rPr lang="en-GB" sz="1100" b="1">
                <a:solidFill>
                  <a:schemeClr val="bg1"/>
                </a:solidFill>
              </a:rPr>
              <a:t>Priority 4</a:t>
            </a:r>
          </a:p>
          <a:p>
            <a:pPr defTabSz="342900" fontAlgn="ctr">
              <a:lnSpc>
                <a:spcPts val="1200"/>
              </a:lnSpc>
              <a:defRPr/>
            </a:pPr>
            <a:r>
              <a:rPr lang="en-GB" sz="1100"/>
              <a:t>Ensure sufficiency of and quality provision in settings, schools and services so that children and young people can have their health, social care and educational needs met and feel part of the wider local community. </a:t>
            </a:r>
          </a:p>
          <a:p>
            <a:pPr>
              <a:lnSpc>
                <a:spcPts val="1200"/>
              </a:lnSpc>
            </a:pPr>
            <a:endParaRPr lang="en-GB" sz="1100"/>
          </a:p>
        </p:txBody>
      </p:sp>
      <p:cxnSp>
        <p:nvCxnSpPr>
          <p:cNvPr id="4" name="Connector: Elbow 3">
            <a:extLst>
              <a:ext uri="{FF2B5EF4-FFF2-40B4-BE49-F238E27FC236}">
                <a16:creationId xmlns:a16="http://schemas.microsoft.com/office/drawing/2014/main" id="{45F6103C-7F7D-D2DA-1EA2-215EB2068846}"/>
              </a:ext>
              <a:ext uri="{C183D7F6-B498-43B3-948B-1728B52AA6E4}">
                <adec:decorative xmlns:adec="http://schemas.microsoft.com/office/drawing/2017/decorative" val="1"/>
              </a:ext>
            </a:extLst>
          </p:cNvPr>
          <p:cNvCxnSpPr>
            <a:cxnSpLocks/>
            <a:endCxn id="131" idx="0"/>
          </p:cNvCxnSpPr>
          <p:nvPr/>
        </p:nvCxnSpPr>
        <p:spPr>
          <a:xfrm flipV="1">
            <a:off x="589427" y="2137394"/>
            <a:ext cx="667872" cy="473076"/>
          </a:xfrm>
          <a:prstGeom prst="bentConnector3">
            <a:avLst>
              <a:gd name="adj1" fmla="val 50000"/>
            </a:avLst>
          </a:prstGeom>
          <a:ln w="19050" cap="rnd">
            <a:solidFill>
              <a:schemeClr val="accent4">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33D7C76-1E26-194F-125B-84352AFC3C84}"/>
              </a:ext>
            </a:extLst>
          </p:cNvPr>
          <p:cNvSpPr/>
          <p:nvPr/>
        </p:nvSpPr>
        <p:spPr>
          <a:xfrm>
            <a:off x="202278" y="2424884"/>
            <a:ext cx="812491" cy="6617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36000" rIns="0" bIns="36000" rtlCol="0" anchor="ctr"/>
          <a:lstStyle/>
          <a:p>
            <a:pPr algn="ctr">
              <a:lnSpc>
                <a:spcPts val="1000"/>
              </a:lnSpc>
            </a:pPr>
            <a:r>
              <a:rPr lang="en-GB" sz="1100">
                <a:solidFill>
                  <a:schemeClr val="bg2">
                    <a:lumMod val="10000"/>
                  </a:schemeClr>
                </a:solidFill>
              </a:rPr>
              <a:t>Sustainable high needs</a:t>
            </a:r>
          </a:p>
          <a:p>
            <a:pPr algn="ctr">
              <a:lnSpc>
                <a:spcPts val="1000"/>
              </a:lnSpc>
            </a:pPr>
            <a:r>
              <a:rPr lang="en-GB" sz="1100">
                <a:solidFill>
                  <a:schemeClr val="bg2">
                    <a:lumMod val="10000"/>
                  </a:schemeClr>
                </a:solidFill>
              </a:rPr>
              <a:t>management programme</a:t>
            </a:r>
          </a:p>
        </p:txBody>
      </p:sp>
      <p:sp>
        <p:nvSpPr>
          <p:cNvPr id="9" name="Rectangle 8">
            <a:extLst>
              <a:ext uri="{FF2B5EF4-FFF2-40B4-BE49-F238E27FC236}">
                <a16:creationId xmlns:a16="http://schemas.microsoft.com/office/drawing/2014/main" id="{548E8DD1-6449-4833-85B4-3DE2473015DA}"/>
              </a:ext>
            </a:extLst>
          </p:cNvPr>
          <p:cNvSpPr/>
          <p:nvPr/>
        </p:nvSpPr>
        <p:spPr>
          <a:xfrm>
            <a:off x="3084779" y="2373932"/>
            <a:ext cx="841051"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lang="en-GB" sz="1100">
              <a:solidFill>
                <a:schemeClr val="accent4"/>
              </a:solidFill>
            </a:endParaRPr>
          </a:p>
          <a:p>
            <a:pPr algn="ctr">
              <a:lnSpc>
                <a:spcPts val="1000"/>
              </a:lnSpc>
            </a:pPr>
            <a:r>
              <a:rPr lang="en-GB" sz="1100">
                <a:solidFill>
                  <a:schemeClr val="bg1"/>
                </a:solidFill>
              </a:rPr>
              <a:t>ELP progression pathways committee </a:t>
            </a:r>
          </a:p>
          <a:p>
            <a:pPr algn="ctr"/>
            <a:r>
              <a:rPr lang="en-GB" sz="1100">
                <a:solidFill>
                  <a:schemeClr val="bg1"/>
                </a:solidFill>
                <a:highlight>
                  <a:srgbClr val="FFFF00"/>
                </a:highlight>
              </a:rPr>
              <a:t> </a:t>
            </a:r>
          </a:p>
        </p:txBody>
      </p:sp>
      <p:sp>
        <p:nvSpPr>
          <p:cNvPr id="70" name="TextBox 69">
            <a:extLst>
              <a:ext uri="{FF2B5EF4-FFF2-40B4-BE49-F238E27FC236}">
                <a16:creationId xmlns:a16="http://schemas.microsoft.com/office/drawing/2014/main" id="{7917BE00-BCDD-4A27-BF88-A19C0BFC0566}"/>
              </a:ext>
            </a:extLst>
          </p:cNvPr>
          <p:cNvSpPr txBox="1"/>
          <p:nvPr/>
        </p:nvSpPr>
        <p:spPr>
          <a:xfrm>
            <a:off x="740622" y="5519261"/>
            <a:ext cx="7848403" cy="600164"/>
          </a:xfrm>
          <a:prstGeom prst="rect">
            <a:avLst/>
          </a:prstGeom>
          <a:solidFill>
            <a:schemeClr val="bg2"/>
          </a:solidFill>
        </p:spPr>
        <p:txBody>
          <a:bodyPr wrap="square">
            <a:spAutoFit/>
          </a:bodyPr>
          <a:lstStyle/>
          <a:p>
            <a:pPr marL="96441" indent="-96441">
              <a:buFont typeface="Arial" panose="020B0604020202020204" pitchFamily="34" charset="0"/>
              <a:buChar char="•"/>
            </a:pPr>
            <a:r>
              <a:rPr lang="en-GB" sz="1100" b="1">
                <a:cs typeface="Arial" panose="020B0604020202020204" pitchFamily="34" charset="0"/>
              </a:rPr>
              <a:t>Ealing Strategic Partnership Board </a:t>
            </a:r>
            <a:r>
              <a:rPr lang="en-GB" sz="1100">
                <a:cs typeface="Arial" panose="020B0604020202020204" pitchFamily="34" charset="0"/>
              </a:rPr>
              <a:t> </a:t>
            </a:r>
          </a:p>
          <a:p>
            <a:pPr marL="96441" indent="-96441">
              <a:buFont typeface="Arial" panose="020B0604020202020204" pitchFamily="34" charset="0"/>
              <a:buChar char="•"/>
            </a:pPr>
            <a:r>
              <a:rPr lang="en-GB" sz="1100" b="1">
                <a:cs typeface="Arial" panose="020B0604020202020204" pitchFamily="34" charset="0"/>
              </a:rPr>
              <a:t>SEND Strategy Delivery Group </a:t>
            </a:r>
            <a:r>
              <a:rPr lang="en-GB" sz="1100">
                <a:cs typeface="Arial" panose="020B0604020202020204" pitchFamily="34" charset="0"/>
              </a:rPr>
              <a:t>accountability for delivery of action plans: troubleshoot; report to the ‘Partnership Board’ and communicate progress/risks and issues.</a:t>
            </a:r>
          </a:p>
        </p:txBody>
      </p:sp>
      <p:sp>
        <p:nvSpPr>
          <p:cNvPr id="63" name="Arrow: Up-Down 62">
            <a:extLst>
              <a:ext uri="{FF2B5EF4-FFF2-40B4-BE49-F238E27FC236}">
                <a16:creationId xmlns:a16="http://schemas.microsoft.com/office/drawing/2014/main" id="{86D48C48-7DD6-44B0-9D99-69265D8A9282}"/>
              </a:ext>
              <a:ext uri="{C183D7F6-B498-43B3-948B-1728B52AA6E4}">
                <adec:decorative xmlns:adec="http://schemas.microsoft.com/office/drawing/2017/decorative" val="1"/>
              </a:ext>
            </a:extLst>
          </p:cNvPr>
          <p:cNvSpPr/>
          <p:nvPr/>
        </p:nvSpPr>
        <p:spPr>
          <a:xfrm>
            <a:off x="1947714" y="2274862"/>
            <a:ext cx="96388" cy="176831"/>
          </a:xfrm>
          <a:prstGeom prst="up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8" name="Arrow: Up-Down 67">
            <a:extLst>
              <a:ext uri="{FF2B5EF4-FFF2-40B4-BE49-F238E27FC236}">
                <a16:creationId xmlns:a16="http://schemas.microsoft.com/office/drawing/2014/main" id="{78B6DA02-5F27-402D-9F56-8F9092C1D2FB}"/>
              </a:ext>
              <a:ext uri="{C183D7F6-B498-43B3-948B-1728B52AA6E4}">
                <adec:decorative xmlns:adec="http://schemas.microsoft.com/office/drawing/2017/decorative" val="1"/>
              </a:ext>
            </a:extLst>
          </p:cNvPr>
          <p:cNvSpPr/>
          <p:nvPr/>
        </p:nvSpPr>
        <p:spPr>
          <a:xfrm>
            <a:off x="5593285" y="2277093"/>
            <a:ext cx="94285" cy="220538"/>
          </a:xfrm>
          <a:prstGeom prst="up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5" name="Arrow: Up-Down 74">
            <a:extLst>
              <a:ext uri="{FF2B5EF4-FFF2-40B4-BE49-F238E27FC236}">
                <a16:creationId xmlns:a16="http://schemas.microsoft.com/office/drawing/2014/main" id="{1293B9DB-0E9F-4FC0-A6C1-25D8A6E74F0A}"/>
              </a:ext>
              <a:ext uri="{C183D7F6-B498-43B3-948B-1728B52AA6E4}">
                <adec:decorative xmlns:adec="http://schemas.microsoft.com/office/drawing/2017/decorative" val="1"/>
              </a:ext>
            </a:extLst>
          </p:cNvPr>
          <p:cNvSpPr/>
          <p:nvPr/>
        </p:nvSpPr>
        <p:spPr>
          <a:xfrm>
            <a:off x="7250732" y="2281876"/>
            <a:ext cx="87142" cy="204139"/>
          </a:xfrm>
          <a:prstGeom prst="up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3" name="Arrow: Up-Down 72">
            <a:extLst>
              <a:ext uri="{FF2B5EF4-FFF2-40B4-BE49-F238E27FC236}">
                <a16:creationId xmlns:a16="http://schemas.microsoft.com/office/drawing/2014/main" id="{5887AAD4-7B2A-4319-B947-760A7E4D0F90}"/>
              </a:ext>
              <a:ext uri="{C183D7F6-B498-43B3-948B-1728B52AA6E4}">
                <adec:decorative xmlns:adec="http://schemas.microsoft.com/office/drawing/2017/decorative" val="1"/>
              </a:ext>
            </a:extLst>
          </p:cNvPr>
          <p:cNvSpPr/>
          <p:nvPr/>
        </p:nvSpPr>
        <p:spPr>
          <a:xfrm>
            <a:off x="3878293" y="2279676"/>
            <a:ext cx="94285" cy="205884"/>
          </a:xfrm>
          <a:prstGeom prst="up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Rectangle 2" descr="Priority 1 Early intervention group to be developed with Ealing Learning Partnership, SEN and inclusion committee.&#10;">
            <a:extLst>
              <a:ext uri="{FF2B5EF4-FFF2-40B4-BE49-F238E27FC236}">
                <a16:creationId xmlns:a16="http://schemas.microsoft.com/office/drawing/2014/main" id="{C27A39EA-20F8-E490-FC7A-0D00B5BE6AF1}"/>
              </a:ext>
            </a:extLst>
          </p:cNvPr>
          <p:cNvSpPr/>
          <p:nvPr/>
        </p:nvSpPr>
        <p:spPr>
          <a:xfrm>
            <a:off x="894853" y="4777267"/>
            <a:ext cx="2047562" cy="66176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chorCtr="0"/>
          <a:lstStyle/>
          <a:p>
            <a:pPr>
              <a:lnSpc>
                <a:spcPts val="1200"/>
              </a:lnSpc>
            </a:pPr>
            <a:r>
              <a:rPr lang="en-GB" sz="1100" b="1">
                <a:solidFill>
                  <a:schemeClr val="tx1"/>
                </a:solidFill>
                <a:cs typeface="Arial" panose="020B0604020202020204" pitchFamily="34" charset="0"/>
              </a:rPr>
              <a:t>Early intervention group </a:t>
            </a:r>
            <a:r>
              <a:rPr lang="en-GB" sz="1100">
                <a:solidFill>
                  <a:schemeClr val="tx1"/>
                </a:solidFill>
                <a:cs typeface="Arial" panose="020B0604020202020204" pitchFamily="34" charset="0"/>
              </a:rPr>
              <a:t>to be developed with ELP SEN and inclusion committee.</a:t>
            </a:r>
          </a:p>
        </p:txBody>
      </p:sp>
      <p:sp>
        <p:nvSpPr>
          <p:cNvPr id="11" name="Rectangle 10" descr="Priority 2 Preparing for adulthood group will be developed with Ealing Learning Partnership progression and pathways committee. &#10;">
            <a:extLst>
              <a:ext uri="{FF2B5EF4-FFF2-40B4-BE49-F238E27FC236}">
                <a16:creationId xmlns:a16="http://schemas.microsoft.com/office/drawing/2014/main" id="{1DBD9FF4-54F4-6C91-23C0-E3E1D5120019}"/>
              </a:ext>
            </a:extLst>
          </p:cNvPr>
          <p:cNvSpPr/>
          <p:nvPr/>
        </p:nvSpPr>
        <p:spPr>
          <a:xfrm>
            <a:off x="3034335" y="4775024"/>
            <a:ext cx="1711854" cy="661763"/>
          </a:xfrm>
          <a:prstGeom prst="rect">
            <a:avLst/>
          </a:prstGeom>
          <a:solidFill>
            <a:srgbClr val="BD92DE"/>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chorCtr="0"/>
          <a:lstStyle/>
          <a:p>
            <a:pPr>
              <a:lnSpc>
                <a:spcPts val="1200"/>
              </a:lnSpc>
            </a:pPr>
            <a:r>
              <a:rPr lang="en-GB" sz="1050" b="1">
                <a:solidFill>
                  <a:schemeClr val="tx1"/>
                </a:solidFill>
              </a:rPr>
              <a:t>Preparing for adulthood group </a:t>
            </a:r>
            <a:r>
              <a:rPr lang="en-GB" sz="1050">
                <a:solidFill>
                  <a:schemeClr val="tx1"/>
                </a:solidFill>
              </a:rPr>
              <a:t>will be developed with ELP progression and pathways committee. </a:t>
            </a:r>
          </a:p>
        </p:txBody>
      </p:sp>
      <p:sp>
        <p:nvSpPr>
          <p:cNvPr id="17" name="Rectangle 16" descr="Priority 3 Quality assurance and participation group focus on EHCP assessment, planning and annual reviews and participation.&#10;">
            <a:extLst>
              <a:ext uri="{FF2B5EF4-FFF2-40B4-BE49-F238E27FC236}">
                <a16:creationId xmlns:a16="http://schemas.microsoft.com/office/drawing/2014/main" id="{2C360859-2236-329A-7FC7-58DC4D5ED709}"/>
              </a:ext>
            </a:extLst>
          </p:cNvPr>
          <p:cNvSpPr/>
          <p:nvPr/>
        </p:nvSpPr>
        <p:spPr>
          <a:xfrm>
            <a:off x="4848064" y="4775023"/>
            <a:ext cx="1679012" cy="66176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chorCtr="0"/>
          <a:lstStyle/>
          <a:p>
            <a:pPr>
              <a:lnSpc>
                <a:spcPts val="1200"/>
              </a:lnSpc>
            </a:pPr>
            <a:r>
              <a:rPr lang="en-GB" sz="1050" b="1">
                <a:solidFill>
                  <a:schemeClr val="tx1"/>
                </a:solidFill>
                <a:cs typeface="Arial" panose="020B0604020202020204" pitchFamily="34" charset="0"/>
              </a:rPr>
              <a:t>Quality assurance and participation group </a:t>
            </a:r>
            <a:r>
              <a:rPr lang="en-GB" sz="1050">
                <a:solidFill>
                  <a:schemeClr val="tx1"/>
                </a:solidFill>
                <a:cs typeface="Arial" panose="020B0604020202020204" pitchFamily="34" charset="0"/>
              </a:rPr>
              <a:t>focus on EHCP assessment, planning. annual reviews, participation.</a:t>
            </a:r>
          </a:p>
        </p:txBody>
      </p:sp>
      <p:sp>
        <p:nvSpPr>
          <p:cNvPr id="18" name="Rectangle 17" descr="Priority 4 High needs commissioning group  joined up strategic commissioning across education, health and care. &#10;">
            <a:extLst>
              <a:ext uri="{FF2B5EF4-FFF2-40B4-BE49-F238E27FC236}">
                <a16:creationId xmlns:a16="http://schemas.microsoft.com/office/drawing/2014/main" id="{B412D465-D5F7-DF20-C304-966207286409}"/>
              </a:ext>
            </a:extLst>
          </p:cNvPr>
          <p:cNvSpPr/>
          <p:nvPr/>
        </p:nvSpPr>
        <p:spPr>
          <a:xfrm>
            <a:off x="6596958" y="4769300"/>
            <a:ext cx="1992067" cy="661763"/>
          </a:xfrm>
          <a:prstGeom prst="rect">
            <a:avLst/>
          </a:prstGeom>
          <a:solidFill>
            <a:srgbClr val="EF63C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t" anchorCtr="0"/>
          <a:lstStyle/>
          <a:p>
            <a:pPr>
              <a:lnSpc>
                <a:spcPts val="1200"/>
              </a:lnSpc>
            </a:pPr>
            <a:r>
              <a:rPr lang="en-GB" sz="1050" b="1">
                <a:solidFill>
                  <a:schemeClr val="tx1"/>
                </a:solidFill>
                <a:cs typeface="Arial" panose="020B0604020202020204" pitchFamily="34" charset="0"/>
              </a:rPr>
              <a:t>High needs commissioning group </a:t>
            </a:r>
            <a:r>
              <a:rPr lang="en-GB" sz="1050">
                <a:solidFill>
                  <a:schemeClr val="tx1"/>
                </a:solidFill>
                <a:cs typeface="Arial" panose="020B0604020202020204" pitchFamily="34" charset="0"/>
              </a:rPr>
              <a:t> joined up strategic commissioning across education, health and care. </a:t>
            </a:r>
          </a:p>
        </p:txBody>
      </p:sp>
    </p:spTree>
    <p:extLst>
      <p:ext uri="{BB962C8B-B14F-4D97-AF65-F5344CB8AC3E}">
        <p14:creationId xmlns:p14="http://schemas.microsoft.com/office/powerpoint/2010/main" val="2174488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79375a-163a-486f-b381-e57a9f114126" xsi:nil="true"/>
    <lcf76f155ced4ddcb4097134ff3c332f xmlns="ca3acdf5-aca3-47ff-b74e-73a2c3629a7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9FD9DD3543654C8A1F13D9196197CF" ma:contentTypeVersion="16" ma:contentTypeDescription="Create a new document." ma:contentTypeScope="" ma:versionID="64f46e1c65474d64e986d10ec8e6d9aa">
  <xsd:schema xmlns:xsd="http://www.w3.org/2001/XMLSchema" xmlns:xs="http://www.w3.org/2001/XMLSchema" xmlns:p="http://schemas.microsoft.com/office/2006/metadata/properties" xmlns:ns2="ca3acdf5-aca3-47ff-b74e-73a2c3629a7a" xmlns:ns3="9a79375a-163a-486f-b381-e57a9f114126" targetNamespace="http://schemas.microsoft.com/office/2006/metadata/properties" ma:root="true" ma:fieldsID="7dafe8377243fdba4cd1345b5f5a2bc9" ns2:_="" ns3:_="">
    <xsd:import namespace="ca3acdf5-aca3-47ff-b74e-73a2c3629a7a"/>
    <xsd:import namespace="9a79375a-163a-486f-b381-e57a9f114126"/>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acdf5-aca3-47ff-b74e-73a2c3629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fd349-4fc2-4c40-bc86-6aac66f77a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79375a-163a-486f-b381-e57a9f11412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9f19eeb-78d9-4ca6-b07d-2e613db43675}" ma:internalName="TaxCatchAll" ma:showField="CatchAllData" ma:web="9a79375a-163a-486f-b381-e57a9f114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9CAA1-B2F9-40B5-873E-CBE3567C9809}">
  <ds:schemaRefs>
    <ds:schemaRef ds:uri="0dfb6d00-ac29-40d9-83a8-8d10d8660eeb"/>
    <ds:schemaRef ds:uri="a05c55b8-b4ea-4c16-b9db-65b28420da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07498D-65C3-441A-92A4-827E088FD387}"/>
</file>

<file path=customXml/itemProps3.xml><?xml version="1.0" encoding="utf-8"?>
<ds:datastoreItem xmlns:ds="http://schemas.openxmlformats.org/officeDocument/2006/customXml" ds:itemID="{FED449CA-22C2-4190-9093-72C0D2623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1785</Words>
  <Application>Microsoft Office PowerPoint</Application>
  <PresentationFormat>On-screen Show (4:3)</PresentationFormat>
  <Paragraphs>181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Symbol</vt:lpstr>
      <vt:lpstr>Times New Roman</vt:lpstr>
      <vt:lpstr>Office Theme</vt:lpstr>
      <vt:lpstr>Ealing additional needs, SEND and inclusion strategy 2023-2027</vt:lpstr>
      <vt:lpstr>Ealing SEND executive board – Ealing’s strategy for additional needs, SEND and inclusion 2023-27</vt:lpstr>
      <vt:lpstr>1. Our vision, principles, priorities and aims 2023-27                          </vt:lpstr>
      <vt:lpstr>Priority 1 Making best practice common practice </vt:lpstr>
      <vt:lpstr>Priority 2 Preparing for adulthood </vt:lpstr>
      <vt:lpstr>Priority 3 Improving co-production and quality </vt:lpstr>
      <vt:lpstr>Priority 4 Developing our graduated response </vt:lpstr>
      <vt:lpstr>3. Governance for additional and SEND strategy 2023-2027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 London West  Partnership Board/Conference Call</dc:title>
  <dc:creator>Sally King</dc:creator>
  <cp:lastModifiedBy>Sally King</cp:lastModifiedBy>
  <cp:revision>1</cp:revision>
  <cp:lastPrinted>2019-09-09T10:39:30Z</cp:lastPrinted>
  <dcterms:created xsi:type="dcterms:W3CDTF">2019-08-06T11:23:06Z</dcterms:created>
  <dcterms:modified xsi:type="dcterms:W3CDTF">2023-05-11T14:45:36Z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0x0101003F9FD9DD3543654C8A1F13D9196197CF</vt:lpwstr>
  </property>
</Properties>
</file>