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19" r:id="rId4"/>
  </p:sldMasterIdLst>
  <p:notesMasterIdLst>
    <p:notesMasterId r:id="rId14"/>
  </p:notesMasterIdLst>
  <p:handoutMasterIdLst>
    <p:handoutMasterId r:id="rId15"/>
  </p:handoutMasterIdLst>
  <p:sldIdLst>
    <p:sldId id="629" r:id="rId5"/>
    <p:sldId id="635" r:id="rId6"/>
    <p:sldId id="634" r:id="rId7"/>
    <p:sldId id="630" r:id="rId8"/>
    <p:sldId id="631" r:id="rId9"/>
    <p:sldId id="633" r:id="rId10"/>
    <p:sldId id="637" r:id="rId11"/>
    <p:sldId id="638" r:id="rId12"/>
    <p:sldId id="639" r:id="rId13"/>
  </p:sldIdLst>
  <p:sldSz cx="9144000" cy="6858000" type="screen4x3"/>
  <p:notesSz cx="6808788" cy="9940925"/>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CB8"/>
    <a:srgbClr val="4E81BD"/>
    <a:srgbClr val="C3DEF3"/>
    <a:srgbClr val="FFC000"/>
    <a:srgbClr val="F01302"/>
    <a:srgbClr val="8063A2"/>
    <a:srgbClr val="4BACC6"/>
    <a:srgbClr val="E97117"/>
    <a:srgbClr val="FFCC66"/>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F9814B-7700-0893-9D4E-265E08C5C635}" v="5" dt="2024-02-20T09:12:48.2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5" autoAdjust="0"/>
    <p:restoredTop sz="83563" autoAdjust="0"/>
  </p:normalViewPr>
  <p:slideViewPr>
    <p:cSldViewPr>
      <p:cViewPr varScale="1">
        <p:scale>
          <a:sx n="81" d="100"/>
          <a:sy n="81" d="100"/>
        </p:scale>
        <p:origin x="1668"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71" d="100"/>
          <a:sy n="71" d="100"/>
        </p:scale>
        <p:origin x="2274" y="72"/>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E64EBEF-F3AA-4D93-A27C-FB3272941180}"/>
              </a:ext>
            </a:extLst>
          </p:cNvPr>
          <p:cNvSpPr>
            <a:spLocks noGrp="1" noChangeArrowheads="1"/>
          </p:cNvSpPr>
          <p:nvPr>
            <p:ph type="hdr" sz="quarter"/>
          </p:nvPr>
        </p:nvSpPr>
        <p:spPr bwMode="auto">
          <a:xfrm>
            <a:off x="0" y="0"/>
            <a:ext cx="2950475" cy="497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577" tIns="45789" rIns="91577" bIns="45789" numCol="1" anchor="t" anchorCtr="0" compatLnSpc="1">
            <a:prstTxWarp prst="textNoShape">
              <a:avLst/>
            </a:prstTxWarp>
          </a:bodyPr>
          <a:lstStyle>
            <a:lvl1pPr>
              <a:defRPr sz="1200">
                <a:latin typeface="Arial" charset="0"/>
                <a:ea typeface="ＭＳ Ｐゴシック" charset="-128"/>
              </a:defRPr>
            </a:lvl1pPr>
          </a:lstStyle>
          <a:p>
            <a:pPr>
              <a:defRPr/>
            </a:pPr>
            <a:endParaRPr lang="en-US" altLang="en-US" dirty="0"/>
          </a:p>
        </p:txBody>
      </p:sp>
      <p:sp>
        <p:nvSpPr>
          <p:cNvPr id="3075" name="Rectangle 3">
            <a:extLst>
              <a:ext uri="{FF2B5EF4-FFF2-40B4-BE49-F238E27FC236}">
                <a16:creationId xmlns:a16="http://schemas.microsoft.com/office/drawing/2014/main" id="{55C455AE-85C9-493A-8A7C-43C97529C0BC}"/>
              </a:ext>
            </a:extLst>
          </p:cNvPr>
          <p:cNvSpPr>
            <a:spLocks noGrp="1" noChangeArrowheads="1"/>
          </p:cNvSpPr>
          <p:nvPr>
            <p:ph type="dt" sz="quarter" idx="1"/>
          </p:nvPr>
        </p:nvSpPr>
        <p:spPr bwMode="auto">
          <a:xfrm>
            <a:off x="3858314" y="0"/>
            <a:ext cx="2950475" cy="497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577" tIns="45789" rIns="91577" bIns="45789" numCol="1" anchor="t" anchorCtr="0" compatLnSpc="1">
            <a:prstTxWarp prst="textNoShape">
              <a:avLst/>
            </a:prstTxWarp>
          </a:bodyPr>
          <a:lstStyle>
            <a:lvl1pPr algn="r">
              <a:defRPr sz="1200">
                <a:latin typeface="Arial" charset="0"/>
                <a:ea typeface="ＭＳ Ｐゴシック" charset="-128"/>
              </a:defRPr>
            </a:lvl1pPr>
          </a:lstStyle>
          <a:p>
            <a:pPr>
              <a:defRPr/>
            </a:pPr>
            <a:endParaRPr lang="en-US" altLang="en-US" dirty="0"/>
          </a:p>
        </p:txBody>
      </p:sp>
      <p:sp>
        <p:nvSpPr>
          <p:cNvPr id="3076" name="Rectangle 4">
            <a:extLst>
              <a:ext uri="{FF2B5EF4-FFF2-40B4-BE49-F238E27FC236}">
                <a16:creationId xmlns:a16="http://schemas.microsoft.com/office/drawing/2014/main" id="{0BCE94B3-665D-488F-B605-12431CFBC60D}"/>
              </a:ext>
            </a:extLst>
          </p:cNvPr>
          <p:cNvSpPr>
            <a:spLocks noGrp="1" noChangeArrowheads="1"/>
          </p:cNvSpPr>
          <p:nvPr>
            <p:ph type="ftr" sz="quarter" idx="2"/>
          </p:nvPr>
        </p:nvSpPr>
        <p:spPr bwMode="auto">
          <a:xfrm>
            <a:off x="0" y="9443879"/>
            <a:ext cx="2950475" cy="497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577" tIns="45789" rIns="91577" bIns="45789" numCol="1" anchor="b" anchorCtr="0" compatLnSpc="1">
            <a:prstTxWarp prst="textNoShape">
              <a:avLst/>
            </a:prstTxWarp>
          </a:bodyPr>
          <a:lstStyle>
            <a:lvl1pPr>
              <a:defRPr sz="1200">
                <a:latin typeface="Arial" charset="0"/>
                <a:ea typeface="ＭＳ Ｐゴシック" charset="-128"/>
              </a:defRPr>
            </a:lvl1pPr>
          </a:lstStyle>
          <a:p>
            <a:pPr>
              <a:defRPr/>
            </a:pPr>
            <a:endParaRPr lang="en-US" altLang="en-US" dirty="0"/>
          </a:p>
        </p:txBody>
      </p:sp>
      <p:sp>
        <p:nvSpPr>
          <p:cNvPr id="3077" name="Rectangle 5">
            <a:extLst>
              <a:ext uri="{FF2B5EF4-FFF2-40B4-BE49-F238E27FC236}">
                <a16:creationId xmlns:a16="http://schemas.microsoft.com/office/drawing/2014/main" id="{D1AEC440-7944-4BBF-B490-B3976E83DFD3}"/>
              </a:ext>
            </a:extLst>
          </p:cNvPr>
          <p:cNvSpPr>
            <a:spLocks noGrp="1" noChangeArrowheads="1"/>
          </p:cNvSpPr>
          <p:nvPr>
            <p:ph type="sldNum" sz="quarter" idx="3"/>
          </p:nvPr>
        </p:nvSpPr>
        <p:spPr bwMode="auto">
          <a:xfrm>
            <a:off x="3858314" y="9443879"/>
            <a:ext cx="2950475" cy="497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577" tIns="45789" rIns="91577" bIns="45789" numCol="1" anchor="b" anchorCtr="0" compatLnSpc="1">
            <a:prstTxWarp prst="textNoShape">
              <a:avLst/>
            </a:prstTxWarp>
          </a:bodyPr>
          <a:lstStyle>
            <a:lvl1pPr algn="r">
              <a:defRPr sz="1200"/>
            </a:lvl1pPr>
          </a:lstStyle>
          <a:p>
            <a:pPr>
              <a:defRPr/>
            </a:pPr>
            <a:fld id="{C6BFFF71-3029-4B24-B378-AD662168D829}"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a:extLst>
              <a:ext uri="{FF2B5EF4-FFF2-40B4-BE49-F238E27FC236}">
                <a16:creationId xmlns:a16="http://schemas.microsoft.com/office/drawing/2014/main" id="{27B3E0D4-6AED-4661-820B-06E026561DF3}"/>
              </a:ext>
            </a:extLst>
          </p:cNvPr>
          <p:cNvSpPr>
            <a:spLocks noGrp="1" noChangeArrowheads="1"/>
          </p:cNvSpPr>
          <p:nvPr>
            <p:ph type="hdr" sz="quarter"/>
          </p:nvPr>
        </p:nvSpPr>
        <p:spPr bwMode="auto">
          <a:xfrm>
            <a:off x="0" y="0"/>
            <a:ext cx="2950475" cy="497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577" tIns="45789" rIns="91577" bIns="45789" numCol="1" anchor="t" anchorCtr="0" compatLnSpc="1">
            <a:prstTxWarp prst="textNoShape">
              <a:avLst/>
            </a:prstTxWarp>
          </a:bodyPr>
          <a:lstStyle>
            <a:lvl1pPr>
              <a:defRPr sz="1200">
                <a:latin typeface="Arial" charset="0"/>
                <a:ea typeface="ＭＳ Ｐゴシック" charset="-128"/>
              </a:defRPr>
            </a:lvl1pPr>
          </a:lstStyle>
          <a:p>
            <a:pPr>
              <a:defRPr/>
            </a:pPr>
            <a:endParaRPr lang="en-US" altLang="en-US" dirty="0"/>
          </a:p>
        </p:txBody>
      </p:sp>
      <p:sp>
        <p:nvSpPr>
          <p:cNvPr id="5123" name="Rectangle 1027">
            <a:extLst>
              <a:ext uri="{FF2B5EF4-FFF2-40B4-BE49-F238E27FC236}">
                <a16:creationId xmlns:a16="http://schemas.microsoft.com/office/drawing/2014/main" id="{23E5820C-532A-4B1C-B636-8382B2F6017A}"/>
              </a:ext>
            </a:extLst>
          </p:cNvPr>
          <p:cNvSpPr>
            <a:spLocks noGrp="1" noChangeArrowheads="1"/>
          </p:cNvSpPr>
          <p:nvPr>
            <p:ph type="dt" idx="1"/>
          </p:nvPr>
        </p:nvSpPr>
        <p:spPr bwMode="auto">
          <a:xfrm>
            <a:off x="3858314" y="0"/>
            <a:ext cx="2950475" cy="497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577" tIns="45789" rIns="91577" bIns="45789" numCol="1" anchor="t" anchorCtr="0" compatLnSpc="1">
            <a:prstTxWarp prst="textNoShape">
              <a:avLst/>
            </a:prstTxWarp>
          </a:bodyPr>
          <a:lstStyle>
            <a:lvl1pPr algn="r">
              <a:defRPr sz="1200">
                <a:latin typeface="Arial" charset="0"/>
                <a:ea typeface="ＭＳ Ｐゴシック" charset="-128"/>
              </a:defRPr>
            </a:lvl1pPr>
          </a:lstStyle>
          <a:p>
            <a:pPr>
              <a:defRPr/>
            </a:pPr>
            <a:endParaRPr lang="en-US" altLang="en-US" dirty="0"/>
          </a:p>
        </p:txBody>
      </p:sp>
      <p:sp>
        <p:nvSpPr>
          <p:cNvPr id="6148" name="Rectangle 1028">
            <a:extLst>
              <a:ext uri="{FF2B5EF4-FFF2-40B4-BE49-F238E27FC236}">
                <a16:creationId xmlns:a16="http://schemas.microsoft.com/office/drawing/2014/main" id="{646CECD8-B96B-4971-9DBC-B6EDCD9FDCCA}"/>
              </a:ext>
            </a:extLst>
          </p:cNvPr>
          <p:cNvSpPr>
            <a:spLocks noGrp="1" noRot="1" noChangeAspect="1" noChangeArrowheads="1" noTextEdit="1"/>
          </p:cNvSpPr>
          <p:nvPr>
            <p:ph type="sldImg" idx="2"/>
          </p:nvPr>
        </p:nvSpPr>
        <p:spPr bwMode="auto">
          <a:xfrm>
            <a:off x="919163" y="746125"/>
            <a:ext cx="4970462"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1029">
            <a:extLst>
              <a:ext uri="{FF2B5EF4-FFF2-40B4-BE49-F238E27FC236}">
                <a16:creationId xmlns:a16="http://schemas.microsoft.com/office/drawing/2014/main" id="{C4D75D30-EACE-4B2A-B9D1-959D0BB5F418}"/>
              </a:ext>
            </a:extLst>
          </p:cNvPr>
          <p:cNvSpPr>
            <a:spLocks noGrp="1" noChangeArrowheads="1"/>
          </p:cNvSpPr>
          <p:nvPr>
            <p:ph type="body" sz="quarter" idx="3"/>
          </p:nvPr>
        </p:nvSpPr>
        <p:spPr bwMode="auto">
          <a:xfrm>
            <a:off x="907839" y="4721940"/>
            <a:ext cx="4993112" cy="4473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577" tIns="45789" rIns="91577" bIns="45789" numCol="1" anchor="t" anchorCtr="0" compatLnSpc="1">
            <a:prstTxWarp prst="textNoShape">
              <a:avLst/>
            </a:prstTxWarp>
          </a:body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
        <p:nvSpPr>
          <p:cNvPr id="5126" name="Rectangle 1030">
            <a:extLst>
              <a:ext uri="{FF2B5EF4-FFF2-40B4-BE49-F238E27FC236}">
                <a16:creationId xmlns:a16="http://schemas.microsoft.com/office/drawing/2014/main" id="{41D3DAD4-0276-4492-B181-2F2B3EF9B32F}"/>
              </a:ext>
            </a:extLst>
          </p:cNvPr>
          <p:cNvSpPr>
            <a:spLocks noGrp="1" noChangeArrowheads="1"/>
          </p:cNvSpPr>
          <p:nvPr>
            <p:ph type="ftr" sz="quarter" idx="4"/>
          </p:nvPr>
        </p:nvSpPr>
        <p:spPr bwMode="auto">
          <a:xfrm>
            <a:off x="0" y="9443879"/>
            <a:ext cx="2950475" cy="497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577" tIns="45789" rIns="91577" bIns="45789" numCol="1" anchor="b" anchorCtr="0" compatLnSpc="1">
            <a:prstTxWarp prst="textNoShape">
              <a:avLst/>
            </a:prstTxWarp>
          </a:bodyPr>
          <a:lstStyle>
            <a:lvl1pPr>
              <a:defRPr sz="1200">
                <a:latin typeface="Arial" charset="0"/>
                <a:ea typeface="ＭＳ Ｐゴシック" charset="-128"/>
              </a:defRPr>
            </a:lvl1pPr>
          </a:lstStyle>
          <a:p>
            <a:pPr>
              <a:defRPr/>
            </a:pPr>
            <a:endParaRPr lang="en-US" altLang="en-US" dirty="0"/>
          </a:p>
        </p:txBody>
      </p:sp>
      <p:sp>
        <p:nvSpPr>
          <p:cNvPr id="5127" name="Rectangle 1031">
            <a:extLst>
              <a:ext uri="{FF2B5EF4-FFF2-40B4-BE49-F238E27FC236}">
                <a16:creationId xmlns:a16="http://schemas.microsoft.com/office/drawing/2014/main" id="{770ECC5E-0BD2-4542-B4CD-32EC42BE33E7}"/>
              </a:ext>
            </a:extLst>
          </p:cNvPr>
          <p:cNvSpPr>
            <a:spLocks noGrp="1" noChangeArrowheads="1"/>
          </p:cNvSpPr>
          <p:nvPr>
            <p:ph type="sldNum" sz="quarter" idx="5"/>
          </p:nvPr>
        </p:nvSpPr>
        <p:spPr bwMode="auto">
          <a:xfrm>
            <a:off x="3858314" y="9443879"/>
            <a:ext cx="2950475" cy="497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577" tIns="45789" rIns="91577" bIns="45789" numCol="1" anchor="b" anchorCtr="0" compatLnSpc="1">
            <a:prstTxWarp prst="textNoShape">
              <a:avLst/>
            </a:prstTxWarp>
          </a:bodyPr>
          <a:lstStyle>
            <a:lvl1pPr algn="r">
              <a:defRPr sz="1200"/>
            </a:lvl1pPr>
          </a:lstStyle>
          <a:p>
            <a:pPr>
              <a:defRPr/>
            </a:pPr>
            <a:fld id="{23E2B5BF-5EFD-419C-92F2-D6E7192A747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3E2B5BF-5EFD-419C-92F2-D6E7192A7472}" type="slidenum">
              <a:rPr lang="en-US" altLang="en-US" smtClean="0"/>
              <a:pPr>
                <a:defRPr/>
              </a:pPr>
              <a:t>1</a:t>
            </a:fld>
            <a:endParaRPr lang="en-US" altLang="en-US" dirty="0"/>
          </a:p>
        </p:txBody>
      </p:sp>
    </p:spTree>
    <p:extLst>
      <p:ext uri="{BB962C8B-B14F-4D97-AF65-F5344CB8AC3E}">
        <p14:creationId xmlns:p14="http://schemas.microsoft.com/office/powerpoint/2010/main" val="2779385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3E2B5BF-5EFD-419C-92F2-D6E7192A7472}" type="slidenum">
              <a:rPr lang="en-US" altLang="en-US" smtClean="0"/>
              <a:pPr>
                <a:defRPr/>
              </a:pPr>
              <a:t>2</a:t>
            </a:fld>
            <a:endParaRPr lang="en-US" altLang="en-US" dirty="0"/>
          </a:p>
        </p:txBody>
      </p:sp>
    </p:spTree>
    <p:extLst>
      <p:ext uri="{BB962C8B-B14F-4D97-AF65-F5344CB8AC3E}">
        <p14:creationId xmlns:p14="http://schemas.microsoft.com/office/powerpoint/2010/main" val="1220938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3E2B5BF-5EFD-419C-92F2-D6E7192A7472}" type="slidenum">
              <a:rPr lang="en-US" altLang="en-US" smtClean="0"/>
              <a:pPr>
                <a:defRPr/>
              </a:pPr>
              <a:t>3</a:t>
            </a:fld>
            <a:endParaRPr lang="en-US" altLang="en-US" dirty="0"/>
          </a:p>
        </p:txBody>
      </p:sp>
    </p:spTree>
    <p:extLst>
      <p:ext uri="{BB962C8B-B14F-4D97-AF65-F5344CB8AC3E}">
        <p14:creationId xmlns:p14="http://schemas.microsoft.com/office/powerpoint/2010/main" val="3912677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3E2B5BF-5EFD-419C-92F2-D6E7192A7472}" type="slidenum">
              <a:rPr lang="en-US" altLang="en-US" smtClean="0"/>
              <a:pPr>
                <a:defRPr/>
              </a:pPr>
              <a:t>4</a:t>
            </a:fld>
            <a:endParaRPr lang="en-US" altLang="en-US" dirty="0"/>
          </a:p>
        </p:txBody>
      </p:sp>
    </p:spTree>
    <p:extLst>
      <p:ext uri="{BB962C8B-B14F-4D97-AF65-F5344CB8AC3E}">
        <p14:creationId xmlns:p14="http://schemas.microsoft.com/office/powerpoint/2010/main" val="3564007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3E2B5BF-5EFD-419C-92F2-D6E7192A7472}" type="slidenum">
              <a:rPr lang="en-US" altLang="en-US" smtClean="0"/>
              <a:pPr>
                <a:defRPr/>
              </a:pPr>
              <a:t>5</a:t>
            </a:fld>
            <a:endParaRPr lang="en-US" altLang="en-US" dirty="0"/>
          </a:p>
        </p:txBody>
      </p:sp>
    </p:spTree>
    <p:extLst>
      <p:ext uri="{BB962C8B-B14F-4D97-AF65-F5344CB8AC3E}">
        <p14:creationId xmlns:p14="http://schemas.microsoft.com/office/powerpoint/2010/main" val="1750768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3E2B5BF-5EFD-419C-92F2-D6E7192A7472}" type="slidenum">
              <a:rPr lang="en-US" altLang="en-US" smtClean="0"/>
              <a:pPr>
                <a:defRPr/>
              </a:pPr>
              <a:t>6</a:t>
            </a:fld>
            <a:endParaRPr lang="en-US" altLang="en-US" dirty="0"/>
          </a:p>
        </p:txBody>
      </p:sp>
    </p:spTree>
    <p:extLst>
      <p:ext uri="{BB962C8B-B14F-4D97-AF65-F5344CB8AC3E}">
        <p14:creationId xmlns:p14="http://schemas.microsoft.com/office/powerpoint/2010/main" val="330102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3E2B5BF-5EFD-419C-92F2-D6E7192A7472}" type="slidenum">
              <a:rPr lang="en-US" altLang="en-US" smtClean="0"/>
              <a:pPr>
                <a:defRPr/>
              </a:pPr>
              <a:t>7</a:t>
            </a:fld>
            <a:endParaRPr lang="en-US" altLang="en-US" dirty="0"/>
          </a:p>
        </p:txBody>
      </p:sp>
    </p:spTree>
    <p:extLst>
      <p:ext uri="{BB962C8B-B14F-4D97-AF65-F5344CB8AC3E}">
        <p14:creationId xmlns:p14="http://schemas.microsoft.com/office/powerpoint/2010/main" val="2238343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3E2B5BF-5EFD-419C-92F2-D6E7192A7472}" type="slidenum">
              <a:rPr lang="en-US" altLang="en-US" smtClean="0"/>
              <a:pPr>
                <a:defRPr/>
              </a:pPr>
              <a:t>8</a:t>
            </a:fld>
            <a:endParaRPr lang="en-US" altLang="en-US" dirty="0"/>
          </a:p>
        </p:txBody>
      </p:sp>
    </p:spTree>
    <p:extLst>
      <p:ext uri="{BB962C8B-B14F-4D97-AF65-F5344CB8AC3E}">
        <p14:creationId xmlns:p14="http://schemas.microsoft.com/office/powerpoint/2010/main" val="2021878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3E2B5BF-5EFD-419C-92F2-D6E7192A7472}" type="slidenum">
              <a:rPr lang="en-US" altLang="en-US" smtClean="0"/>
              <a:pPr>
                <a:defRPr/>
              </a:pPr>
              <a:t>9</a:t>
            </a:fld>
            <a:endParaRPr lang="en-US" altLang="en-US" dirty="0"/>
          </a:p>
        </p:txBody>
      </p:sp>
    </p:spTree>
    <p:extLst>
      <p:ext uri="{BB962C8B-B14F-4D97-AF65-F5344CB8AC3E}">
        <p14:creationId xmlns:p14="http://schemas.microsoft.com/office/powerpoint/2010/main" val="77069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CEA5C4F-3D51-4371-80D6-2A06150A6A2F}"/>
              </a:ext>
            </a:extLst>
          </p:cNvPr>
          <p:cNvSpPr>
            <a:spLocks noGrp="1"/>
          </p:cNvSpPr>
          <p:nvPr>
            <p:ph type="dt" sz="half" idx="10"/>
          </p:nvPr>
        </p:nvSpPr>
        <p:spPr/>
        <p:txBody>
          <a:bodyPr/>
          <a:lstStyle>
            <a:lvl1pPr>
              <a:defRPr/>
            </a:lvl1pPr>
          </a:lstStyle>
          <a:p>
            <a:pPr>
              <a:defRPr/>
            </a:pPr>
            <a:fld id="{2935D0D5-B6EF-4849-8785-EB4EFA6D161D}" type="datetimeFigureOut">
              <a:rPr lang="en-GB"/>
              <a:pPr>
                <a:defRPr/>
              </a:pPr>
              <a:t>07/03/2024</a:t>
            </a:fld>
            <a:endParaRPr lang="en-GB" dirty="0"/>
          </a:p>
        </p:txBody>
      </p:sp>
      <p:sp>
        <p:nvSpPr>
          <p:cNvPr id="5" name="Footer Placeholder 4">
            <a:extLst>
              <a:ext uri="{FF2B5EF4-FFF2-40B4-BE49-F238E27FC236}">
                <a16:creationId xmlns:a16="http://schemas.microsoft.com/office/drawing/2014/main" id="{F0E961D9-33CF-4ACE-94C4-E60F91C0C0A8}"/>
              </a:ext>
            </a:extLst>
          </p:cNvPr>
          <p:cNvSpPr>
            <a:spLocks noGrp="1"/>
          </p:cNvSpPr>
          <p:nvPr>
            <p:ph type="ftr" sz="quarter" idx="11"/>
          </p:nvPr>
        </p:nvSpPr>
        <p:spPr/>
        <p:txBody>
          <a:bodyPr/>
          <a:lstStyle>
            <a:lvl1pPr>
              <a:defRPr/>
            </a:lvl1pPr>
          </a:lstStyle>
          <a:p>
            <a:pPr>
              <a:defRPr/>
            </a:pPr>
            <a:endParaRPr lang="en-GB" dirty="0"/>
          </a:p>
        </p:txBody>
      </p:sp>
      <p:sp>
        <p:nvSpPr>
          <p:cNvPr id="6" name="Slide Number Placeholder 5">
            <a:extLst>
              <a:ext uri="{FF2B5EF4-FFF2-40B4-BE49-F238E27FC236}">
                <a16:creationId xmlns:a16="http://schemas.microsoft.com/office/drawing/2014/main" id="{52935515-EBCC-4096-A65F-B2B0FFC45D2C}"/>
              </a:ext>
            </a:extLst>
          </p:cNvPr>
          <p:cNvSpPr>
            <a:spLocks noGrp="1"/>
          </p:cNvSpPr>
          <p:nvPr>
            <p:ph type="sldNum" sz="quarter" idx="12"/>
          </p:nvPr>
        </p:nvSpPr>
        <p:spPr/>
        <p:txBody>
          <a:bodyPr/>
          <a:lstStyle>
            <a:lvl1pPr>
              <a:defRPr/>
            </a:lvl1pPr>
          </a:lstStyle>
          <a:p>
            <a:pPr>
              <a:defRPr/>
            </a:pPr>
            <a:fld id="{711A963E-C2DD-430A-A46C-25B81DF3D6BE}" type="slidenum">
              <a:rPr lang="en-GB"/>
              <a:pPr>
                <a:defRPr/>
              </a:pPr>
              <a:t>‹#›</a:t>
            </a:fld>
            <a:endParaRPr lang="en-GB" dirty="0"/>
          </a:p>
        </p:txBody>
      </p:sp>
    </p:spTree>
    <p:extLst>
      <p:ext uri="{BB962C8B-B14F-4D97-AF65-F5344CB8AC3E}">
        <p14:creationId xmlns:p14="http://schemas.microsoft.com/office/powerpoint/2010/main" val="3628931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36CDC6-A95C-4E8E-AD2F-7CFD4639E387}"/>
              </a:ext>
            </a:extLst>
          </p:cNvPr>
          <p:cNvSpPr>
            <a:spLocks noGrp="1"/>
          </p:cNvSpPr>
          <p:nvPr>
            <p:ph type="dt" sz="half" idx="10"/>
          </p:nvPr>
        </p:nvSpPr>
        <p:spPr/>
        <p:txBody>
          <a:bodyPr/>
          <a:lstStyle>
            <a:lvl1pPr>
              <a:defRPr/>
            </a:lvl1pPr>
          </a:lstStyle>
          <a:p>
            <a:pPr>
              <a:defRPr/>
            </a:pPr>
            <a:fld id="{79682BFE-98AB-4C0F-A5DC-40B5A9D1B545}" type="datetimeFigureOut">
              <a:rPr lang="en-GB"/>
              <a:pPr>
                <a:defRPr/>
              </a:pPr>
              <a:t>07/03/2024</a:t>
            </a:fld>
            <a:endParaRPr lang="en-GB" dirty="0"/>
          </a:p>
        </p:txBody>
      </p:sp>
      <p:sp>
        <p:nvSpPr>
          <p:cNvPr id="5" name="Footer Placeholder 4">
            <a:extLst>
              <a:ext uri="{FF2B5EF4-FFF2-40B4-BE49-F238E27FC236}">
                <a16:creationId xmlns:a16="http://schemas.microsoft.com/office/drawing/2014/main" id="{86C5380F-8733-40D9-8669-5B47553F087D}"/>
              </a:ext>
            </a:extLst>
          </p:cNvPr>
          <p:cNvSpPr>
            <a:spLocks noGrp="1"/>
          </p:cNvSpPr>
          <p:nvPr>
            <p:ph type="ftr" sz="quarter" idx="11"/>
          </p:nvPr>
        </p:nvSpPr>
        <p:spPr/>
        <p:txBody>
          <a:bodyPr/>
          <a:lstStyle>
            <a:lvl1pPr>
              <a:defRPr/>
            </a:lvl1pPr>
          </a:lstStyle>
          <a:p>
            <a:pPr>
              <a:defRPr/>
            </a:pPr>
            <a:endParaRPr lang="en-GB" dirty="0"/>
          </a:p>
        </p:txBody>
      </p:sp>
      <p:sp>
        <p:nvSpPr>
          <p:cNvPr id="6" name="Slide Number Placeholder 5">
            <a:extLst>
              <a:ext uri="{FF2B5EF4-FFF2-40B4-BE49-F238E27FC236}">
                <a16:creationId xmlns:a16="http://schemas.microsoft.com/office/drawing/2014/main" id="{B4CEA4D2-34E2-4B10-B424-4687E05DBDCC}"/>
              </a:ext>
            </a:extLst>
          </p:cNvPr>
          <p:cNvSpPr>
            <a:spLocks noGrp="1"/>
          </p:cNvSpPr>
          <p:nvPr>
            <p:ph type="sldNum" sz="quarter" idx="12"/>
          </p:nvPr>
        </p:nvSpPr>
        <p:spPr/>
        <p:txBody>
          <a:bodyPr/>
          <a:lstStyle>
            <a:lvl1pPr>
              <a:defRPr/>
            </a:lvl1pPr>
          </a:lstStyle>
          <a:p>
            <a:pPr>
              <a:defRPr/>
            </a:pPr>
            <a:fld id="{80E19F9A-43BE-4AF2-BF10-B9BA476A635D}" type="slidenum">
              <a:rPr lang="en-GB"/>
              <a:pPr>
                <a:defRPr/>
              </a:pPr>
              <a:t>‹#›</a:t>
            </a:fld>
            <a:endParaRPr lang="en-GB" dirty="0"/>
          </a:p>
        </p:txBody>
      </p:sp>
    </p:spTree>
    <p:extLst>
      <p:ext uri="{BB962C8B-B14F-4D97-AF65-F5344CB8AC3E}">
        <p14:creationId xmlns:p14="http://schemas.microsoft.com/office/powerpoint/2010/main" val="3896391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C49946-C8EA-4CD6-A9D9-A6385DC769A4}"/>
              </a:ext>
            </a:extLst>
          </p:cNvPr>
          <p:cNvSpPr>
            <a:spLocks noGrp="1"/>
          </p:cNvSpPr>
          <p:nvPr>
            <p:ph type="dt" sz="half" idx="10"/>
          </p:nvPr>
        </p:nvSpPr>
        <p:spPr/>
        <p:txBody>
          <a:bodyPr/>
          <a:lstStyle>
            <a:lvl1pPr>
              <a:defRPr/>
            </a:lvl1pPr>
          </a:lstStyle>
          <a:p>
            <a:pPr>
              <a:defRPr/>
            </a:pPr>
            <a:fld id="{08C344D1-3010-4EB9-B293-8515879087A0}" type="datetimeFigureOut">
              <a:rPr lang="en-GB"/>
              <a:pPr>
                <a:defRPr/>
              </a:pPr>
              <a:t>07/03/2024</a:t>
            </a:fld>
            <a:endParaRPr lang="en-GB" dirty="0"/>
          </a:p>
        </p:txBody>
      </p:sp>
      <p:sp>
        <p:nvSpPr>
          <p:cNvPr id="5" name="Footer Placeholder 4">
            <a:extLst>
              <a:ext uri="{FF2B5EF4-FFF2-40B4-BE49-F238E27FC236}">
                <a16:creationId xmlns:a16="http://schemas.microsoft.com/office/drawing/2014/main" id="{2EFE37E9-D787-4B74-9DD1-9199A478BEEF}"/>
              </a:ext>
            </a:extLst>
          </p:cNvPr>
          <p:cNvSpPr>
            <a:spLocks noGrp="1"/>
          </p:cNvSpPr>
          <p:nvPr>
            <p:ph type="ftr" sz="quarter" idx="11"/>
          </p:nvPr>
        </p:nvSpPr>
        <p:spPr/>
        <p:txBody>
          <a:bodyPr/>
          <a:lstStyle>
            <a:lvl1pPr>
              <a:defRPr/>
            </a:lvl1pPr>
          </a:lstStyle>
          <a:p>
            <a:pPr>
              <a:defRPr/>
            </a:pPr>
            <a:endParaRPr lang="en-GB" dirty="0"/>
          </a:p>
        </p:txBody>
      </p:sp>
      <p:sp>
        <p:nvSpPr>
          <p:cNvPr id="6" name="Slide Number Placeholder 5">
            <a:extLst>
              <a:ext uri="{FF2B5EF4-FFF2-40B4-BE49-F238E27FC236}">
                <a16:creationId xmlns:a16="http://schemas.microsoft.com/office/drawing/2014/main" id="{C5D725B0-450B-4F55-9B4F-C89309A970CC}"/>
              </a:ext>
            </a:extLst>
          </p:cNvPr>
          <p:cNvSpPr>
            <a:spLocks noGrp="1"/>
          </p:cNvSpPr>
          <p:nvPr>
            <p:ph type="sldNum" sz="quarter" idx="12"/>
          </p:nvPr>
        </p:nvSpPr>
        <p:spPr/>
        <p:txBody>
          <a:bodyPr/>
          <a:lstStyle>
            <a:lvl1pPr>
              <a:defRPr/>
            </a:lvl1pPr>
          </a:lstStyle>
          <a:p>
            <a:pPr>
              <a:defRPr/>
            </a:pPr>
            <a:fld id="{3F1EE1B5-269A-4611-AFED-575A7068DCDB}" type="slidenum">
              <a:rPr lang="en-GB"/>
              <a:pPr>
                <a:defRPr/>
              </a:pPr>
              <a:t>‹#›</a:t>
            </a:fld>
            <a:endParaRPr lang="en-GB" dirty="0"/>
          </a:p>
        </p:txBody>
      </p:sp>
    </p:spTree>
    <p:extLst>
      <p:ext uri="{BB962C8B-B14F-4D97-AF65-F5344CB8AC3E}">
        <p14:creationId xmlns:p14="http://schemas.microsoft.com/office/powerpoint/2010/main" val="2583800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4F6CFD-25BE-4F19-B512-0976F96CABD1}"/>
              </a:ext>
            </a:extLst>
          </p:cNvPr>
          <p:cNvSpPr>
            <a:spLocks noGrp="1"/>
          </p:cNvSpPr>
          <p:nvPr>
            <p:ph type="dt" sz="half" idx="10"/>
          </p:nvPr>
        </p:nvSpPr>
        <p:spPr/>
        <p:txBody>
          <a:bodyPr/>
          <a:lstStyle>
            <a:lvl1pPr>
              <a:defRPr/>
            </a:lvl1pPr>
          </a:lstStyle>
          <a:p>
            <a:pPr>
              <a:defRPr/>
            </a:pPr>
            <a:fld id="{D410F442-547A-48EF-B32C-0F3354983AC5}" type="datetimeFigureOut">
              <a:rPr lang="en-GB"/>
              <a:pPr>
                <a:defRPr/>
              </a:pPr>
              <a:t>07/03/2024</a:t>
            </a:fld>
            <a:endParaRPr lang="en-GB" dirty="0"/>
          </a:p>
        </p:txBody>
      </p:sp>
      <p:sp>
        <p:nvSpPr>
          <p:cNvPr id="5" name="Footer Placeholder 4">
            <a:extLst>
              <a:ext uri="{FF2B5EF4-FFF2-40B4-BE49-F238E27FC236}">
                <a16:creationId xmlns:a16="http://schemas.microsoft.com/office/drawing/2014/main" id="{CEBCB6E9-BBA1-4CC7-8F0C-FFF2CCFAF478}"/>
              </a:ext>
            </a:extLst>
          </p:cNvPr>
          <p:cNvSpPr>
            <a:spLocks noGrp="1"/>
          </p:cNvSpPr>
          <p:nvPr>
            <p:ph type="ftr" sz="quarter" idx="11"/>
          </p:nvPr>
        </p:nvSpPr>
        <p:spPr/>
        <p:txBody>
          <a:bodyPr/>
          <a:lstStyle>
            <a:lvl1pPr>
              <a:defRPr/>
            </a:lvl1pPr>
          </a:lstStyle>
          <a:p>
            <a:pPr>
              <a:defRPr/>
            </a:pPr>
            <a:endParaRPr lang="en-GB" dirty="0"/>
          </a:p>
        </p:txBody>
      </p:sp>
      <p:sp>
        <p:nvSpPr>
          <p:cNvPr id="6" name="Slide Number Placeholder 5">
            <a:extLst>
              <a:ext uri="{FF2B5EF4-FFF2-40B4-BE49-F238E27FC236}">
                <a16:creationId xmlns:a16="http://schemas.microsoft.com/office/drawing/2014/main" id="{2D3D6D97-0DE7-4D16-AF2D-E88090642C13}"/>
              </a:ext>
            </a:extLst>
          </p:cNvPr>
          <p:cNvSpPr>
            <a:spLocks noGrp="1"/>
          </p:cNvSpPr>
          <p:nvPr>
            <p:ph type="sldNum" sz="quarter" idx="12"/>
          </p:nvPr>
        </p:nvSpPr>
        <p:spPr/>
        <p:txBody>
          <a:bodyPr/>
          <a:lstStyle>
            <a:lvl1pPr>
              <a:defRPr/>
            </a:lvl1pPr>
          </a:lstStyle>
          <a:p>
            <a:pPr>
              <a:defRPr/>
            </a:pPr>
            <a:fld id="{F27F1EA7-694D-481F-89B9-048D569EF0B4}" type="slidenum">
              <a:rPr lang="en-GB"/>
              <a:pPr>
                <a:defRPr/>
              </a:pPr>
              <a:t>‹#›</a:t>
            </a:fld>
            <a:endParaRPr lang="en-GB" dirty="0"/>
          </a:p>
        </p:txBody>
      </p:sp>
    </p:spTree>
    <p:extLst>
      <p:ext uri="{BB962C8B-B14F-4D97-AF65-F5344CB8AC3E}">
        <p14:creationId xmlns:p14="http://schemas.microsoft.com/office/powerpoint/2010/main" val="725018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0200E8-8C23-4557-95AE-310B96BDB9C9}"/>
              </a:ext>
            </a:extLst>
          </p:cNvPr>
          <p:cNvSpPr>
            <a:spLocks noGrp="1"/>
          </p:cNvSpPr>
          <p:nvPr>
            <p:ph type="dt" sz="half" idx="10"/>
          </p:nvPr>
        </p:nvSpPr>
        <p:spPr/>
        <p:txBody>
          <a:bodyPr/>
          <a:lstStyle>
            <a:lvl1pPr>
              <a:defRPr/>
            </a:lvl1pPr>
          </a:lstStyle>
          <a:p>
            <a:pPr>
              <a:defRPr/>
            </a:pPr>
            <a:fld id="{EA9D271B-936E-430C-86BC-7FA2A574BB08}" type="datetimeFigureOut">
              <a:rPr lang="en-GB"/>
              <a:pPr>
                <a:defRPr/>
              </a:pPr>
              <a:t>07/03/2024</a:t>
            </a:fld>
            <a:endParaRPr lang="en-GB" dirty="0"/>
          </a:p>
        </p:txBody>
      </p:sp>
      <p:sp>
        <p:nvSpPr>
          <p:cNvPr id="5" name="Footer Placeholder 4">
            <a:extLst>
              <a:ext uri="{FF2B5EF4-FFF2-40B4-BE49-F238E27FC236}">
                <a16:creationId xmlns:a16="http://schemas.microsoft.com/office/drawing/2014/main" id="{BFBBDA77-8A90-4D9E-99CE-489640A22D48}"/>
              </a:ext>
            </a:extLst>
          </p:cNvPr>
          <p:cNvSpPr>
            <a:spLocks noGrp="1"/>
          </p:cNvSpPr>
          <p:nvPr>
            <p:ph type="ftr" sz="quarter" idx="11"/>
          </p:nvPr>
        </p:nvSpPr>
        <p:spPr/>
        <p:txBody>
          <a:bodyPr/>
          <a:lstStyle>
            <a:lvl1pPr>
              <a:defRPr/>
            </a:lvl1pPr>
          </a:lstStyle>
          <a:p>
            <a:pPr>
              <a:defRPr/>
            </a:pPr>
            <a:endParaRPr lang="en-GB" dirty="0"/>
          </a:p>
        </p:txBody>
      </p:sp>
      <p:sp>
        <p:nvSpPr>
          <p:cNvPr id="6" name="Slide Number Placeholder 5">
            <a:extLst>
              <a:ext uri="{FF2B5EF4-FFF2-40B4-BE49-F238E27FC236}">
                <a16:creationId xmlns:a16="http://schemas.microsoft.com/office/drawing/2014/main" id="{D723B623-90C0-4D4A-BFD6-2C74970CDB90}"/>
              </a:ext>
            </a:extLst>
          </p:cNvPr>
          <p:cNvSpPr>
            <a:spLocks noGrp="1"/>
          </p:cNvSpPr>
          <p:nvPr>
            <p:ph type="sldNum" sz="quarter" idx="12"/>
          </p:nvPr>
        </p:nvSpPr>
        <p:spPr/>
        <p:txBody>
          <a:bodyPr/>
          <a:lstStyle>
            <a:lvl1pPr>
              <a:defRPr/>
            </a:lvl1pPr>
          </a:lstStyle>
          <a:p>
            <a:pPr>
              <a:defRPr/>
            </a:pPr>
            <a:fld id="{DA0674DF-4202-4F3D-AC23-A6D37880D6E3}" type="slidenum">
              <a:rPr lang="en-GB"/>
              <a:pPr>
                <a:defRPr/>
              </a:pPr>
              <a:t>‹#›</a:t>
            </a:fld>
            <a:endParaRPr lang="en-GB" dirty="0"/>
          </a:p>
        </p:txBody>
      </p:sp>
    </p:spTree>
    <p:extLst>
      <p:ext uri="{BB962C8B-B14F-4D97-AF65-F5344CB8AC3E}">
        <p14:creationId xmlns:p14="http://schemas.microsoft.com/office/powerpoint/2010/main" val="4168841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EAABF3B-652F-48F8-930A-0B16BB3DC2B3}"/>
              </a:ext>
            </a:extLst>
          </p:cNvPr>
          <p:cNvSpPr>
            <a:spLocks noGrp="1"/>
          </p:cNvSpPr>
          <p:nvPr>
            <p:ph type="dt" sz="half" idx="10"/>
          </p:nvPr>
        </p:nvSpPr>
        <p:spPr/>
        <p:txBody>
          <a:bodyPr/>
          <a:lstStyle>
            <a:lvl1pPr>
              <a:defRPr/>
            </a:lvl1pPr>
          </a:lstStyle>
          <a:p>
            <a:pPr>
              <a:defRPr/>
            </a:pPr>
            <a:fld id="{555844B7-A098-4568-AE77-08AA85EE0FE9}" type="datetimeFigureOut">
              <a:rPr lang="en-GB"/>
              <a:pPr>
                <a:defRPr/>
              </a:pPr>
              <a:t>07/03/2024</a:t>
            </a:fld>
            <a:endParaRPr lang="en-GB" dirty="0"/>
          </a:p>
        </p:txBody>
      </p:sp>
      <p:sp>
        <p:nvSpPr>
          <p:cNvPr id="6" name="Footer Placeholder 4">
            <a:extLst>
              <a:ext uri="{FF2B5EF4-FFF2-40B4-BE49-F238E27FC236}">
                <a16:creationId xmlns:a16="http://schemas.microsoft.com/office/drawing/2014/main" id="{41EE59D5-EE57-4902-9037-E5803757D405}"/>
              </a:ext>
            </a:extLst>
          </p:cNvPr>
          <p:cNvSpPr>
            <a:spLocks noGrp="1"/>
          </p:cNvSpPr>
          <p:nvPr>
            <p:ph type="ftr" sz="quarter" idx="11"/>
          </p:nvPr>
        </p:nvSpPr>
        <p:spPr/>
        <p:txBody>
          <a:bodyPr/>
          <a:lstStyle>
            <a:lvl1pPr>
              <a:defRPr/>
            </a:lvl1pPr>
          </a:lstStyle>
          <a:p>
            <a:pPr>
              <a:defRPr/>
            </a:pPr>
            <a:endParaRPr lang="en-GB" dirty="0"/>
          </a:p>
        </p:txBody>
      </p:sp>
      <p:sp>
        <p:nvSpPr>
          <p:cNvPr id="7" name="Slide Number Placeholder 5">
            <a:extLst>
              <a:ext uri="{FF2B5EF4-FFF2-40B4-BE49-F238E27FC236}">
                <a16:creationId xmlns:a16="http://schemas.microsoft.com/office/drawing/2014/main" id="{3EC5EA96-6585-4D5B-B917-2A7D0A32D3A3}"/>
              </a:ext>
            </a:extLst>
          </p:cNvPr>
          <p:cNvSpPr>
            <a:spLocks noGrp="1"/>
          </p:cNvSpPr>
          <p:nvPr>
            <p:ph type="sldNum" sz="quarter" idx="12"/>
          </p:nvPr>
        </p:nvSpPr>
        <p:spPr/>
        <p:txBody>
          <a:bodyPr/>
          <a:lstStyle>
            <a:lvl1pPr>
              <a:defRPr/>
            </a:lvl1pPr>
          </a:lstStyle>
          <a:p>
            <a:pPr>
              <a:defRPr/>
            </a:pPr>
            <a:fld id="{5E592F8E-D4A0-456D-B0A3-DE9518EC7680}" type="slidenum">
              <a:rPr lang="en-GB"/>
              <a:pPr>
                <a:defRPr/>
              </a:pPr>
              <a:t>‹#›</a:t>
            </a:fld>
            <a:endParaRPr lang="en-GB" dirty="0"/>
          </a:p>
        </p:txBody>
      </p:sp>
    </p:spTree>
    <p:extLst>
      <p:ext uri="{BB962C8B-B14F-4D97-AF65-F5344CB8AC3E}">
        <p14:creationId xmlns:p14="http://schemas.microsoft.com/office/powerpoint/2010/main" val="2407713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AE84E022-139A-4BFC-B7C9-2A717F3C2DDA}"/>
              </a:ext>
            </a:extLst>
          </p:cNvPr>
          <p:cNvSpPr>
            <a:spLocks noGrp="1"/>
          </p:cNvSpPr>
          <p:nvPr>
            <p:ph type="dt" sz="half" idx="10"/>
          </p:nvPr>
        </p:nvSpPr>
        <p:spPr/>
        <p:txBody>
          <a:bodyPr/>
          <a:lstStyle>
            <a:lvl1pPr>
              <a:defRPr/>
            </a:lvl1pPr>
          </a:lstStyle>
          <a:p>
            <a:pPr>
              <a:defRPr/>
            </a:pPr>
            <a:fld id="{B254FCB6-1E59-4D94-A572-1072DF029AE2}" type="datetimeFigureOut">
              <a:rPr lang="en-GB"/>
              <a:pPr>
                <a:defRPr/>
              </a:pPr>
              <a:t>07/03/2024</a:t>
            </a:fld>
            <a:endParaRPr lang="en-GB" dirty="0"/>
          </a:p>
        </p:txBody>
      </p:sp>
      <p:sp>
        <p:nvSpPr>
          <p:cNvPr id="8" name="Footer Placeholder 4">
            <a:extLst>
              <a:ext uri="{FF2B5EF4-FFF2-40B4-BE49-F238E27FC236}">
                <a16:creationId xmlns:a16="http://schemas.microsoft.com/office/drawing/2014/main" id="{40779530-6A54-4B54-86DF-E87B378E68FE}"/>
              </a:ext>
            </a:extLst>
          </p:cNvPr>
          <p:cNvSpPr>
            <a:spLocks noGrp="1"/>
          </p:cNvSpPr>
          <p:nvPr>
            <p:ph type="ftr" sz="quarter" idx="11"/>
          </p:nvPr>
        </p:nvSpPr>
        <p:spPr/>
        <p:txBody>
          <a:bodyPr/>
          <a:lstStyle>
            <a:lvl1pPr>
              <a:defRPr/>
            </a:lvl1pPr>
          </a:lstStyle>
          <a:p>
            <a:pPr>
              <a:defRPr/>
            </a:pPr>
            <a:endParaRPr lang="en-GB" dirty="0"/>
          </a:p>
        </p:txBody>
      </p:sp>
      <p:sp>
        <p:nvSpPr>
          <p:cNvPr id="9" name="Slide Number Placeholder 5">
            <a:extLst>
              <a:ext uri="{FF2B5EF4-FFF2-40B4-BE49-F238E27FC236}">
                <a16:creationId xmlns:a16="http://schemas.microsoft.com/office/drawing/2014/main" id="{CBDC0E18-82DB-4880-B8F8-7A9508F5130A}"/>
              </a:ext>
            </a:extLst>
          </p:cNvPr>
          <p:cNvSpPr>
            <a:spLocks noGrp="1"/>
          </p:cNvSpPr>
          <p:nvPr>
            <p:ph type="sldNum" sz="quarter" idx="12"/>
          </p:nvPr>
        </p:nvSpPr>
        <p:spPr/>
        <p:txBody>
          <a:bodyPr/>
          <a:lstStyle>
            <a:lvl1pPr>
              <a:defRPr/>
            </a:lvl1pPr>
          </a:lstStyle>
          <a:p>
            <a:pPr>
              <a:defRPr/>
            </a:pPr>
            <a:fld id="{CC2B5074-7D5D-4E65-8839-5A15D6812D5B}" type="slidenum">
              <a:rPr lang="en-GB"/>
              <a:pPr>
                <a:defRPr/>
              </a:pPr>
              <a:t>‹#›</a:t>
            </a:fld>
            <a:endParaRPr lang="en-GB" dirty="0"/>
          </a:p>
        </p:txBody>
      </p:sp>
    </p:spTree>
    <p:extLst>
      <p:ext uri="{BB962C8B-B14F-4D97-AF65-F5344CB8AC3E}">
        <p14:creationId xmlns:p14="http://schemas.microsoft.com/office/powerpoint/2010/main" val="362397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5FF9E130-1685-4CD5-9C14-19A50509124C}"/>
              </a:ext>
            </a:extLst>
          </p:cNvPr>
          <p:cNvSpPr>
            <a:spLocks noGrp="1"/>
          </p:cNvSpPr>
          <p:nvPr>
            <p:ph type="dt" sz="half" idx="10"/>
          </p:nvPr>
        </p:nvSpPr>
        <p:spPr/>
        <p:txBody>
          <a:bodyPr/>
          <a:lstStyle>
            <a:lvl1pPr>
              <a:defRPr/>
            </a:lvl1pPr>
          </a:lstStyle>
          <a:p>
            <a:pPr>
              <a:defRPr/>
            </a:pPr>
            <a:fld id="{66CA2811-48FE-486B-A4ED-FC7F2844D0F3}" type="datetimeFigureOut">
              <a:rPr lang="en-GB"/>
              <a:pPr>
                <a:defRPr/>
              </a:pPr>
              <a:t>07/03/2024</a:t>
            </a:fld>
            <a:endParaRPr lang="en-GB" dirty="0"/>
          </a:p>
        </p:txBody>
      </p:sp>
      <p:sp>
        <p:nvSpPr>
          <p:cNvPr id="4" name="Footer Placeholder 4">
            <a:extLst>
              <a:ext uri="{FF2B5EF4-FFF2-40B4-BE49-F238E27FC236}">
                <a16:creationId xmlns:a16="http://schemas.microsoft.com/office/drawing/2014/main" id="{072F28E6-BBD9-44D5-8E3E-2367A4338D8F}"/>
              </a:ext>
            </a:extLst>
          </p:cNvPr>
          <p:cNvSpPr>
            <a:spLocks noGrp="1"/>
          </p:cNvSpPr>
          <p:nvPr>
            <p:ph type="ftr" sz="quarter" idx="11"/>
          </p:nvPr>
        </p:nvSpPr>
        <p:spPr/>
        <p:txBody>
          <a:bodyPr/>
          <a:lstStyle>
            <a:lvl1pPr>
              <a:defRPr/>
            </a:lvl1pPr>
          </a:lstStyle>
          <a:p>
            <a:pPr>
              <a:defRPr/>
            </a:pPr>
            <a:endParaRPr lang="en-GB" dirty="0"/>
          </a:p>
        </p:txBody>
      </p:sp>
      <p:sp>
        <p:nvSpPr>
          <p:cNvPr id="5" name="Slide Number Placeholder 5">
            <a:extLst>
              <a:ext uri="{FF2B5EF4-FFF2-40B4-BE49-F238E27FC236}">
                <a16:creationId xmlns:a16="http://schemas.microsoft.com/office/drawing/2014/main" id="{2619BA6E-56A7-4BBE-BBEB-66A329EF5081}"/>
              </a:ext>
            </a:extLst>
          </p:cNvPr>
          <p:cNvSpPr>
            <a:spLocks noGrp="1"/>
          </p:cNvSpPr>
          <p:nvPr>
            <p:ph type="sldNum" sz="quarter" idx="12"/>
          </p:nvPr>
        </p:nvSpPr>
        <p:spPr/>
        <p:txBody>
          <a:bodyPr/>
          <a:lstStyle>
            <a:lvl1pPr>
              <a:defRPr/>
            </a:lvl1pPr>
          </a:lstStyle>
          <a:p>
            <a:pPr>
              <a:defRPr/>
            </a:pPr>
            <a:fld id="{62DA8BB5-822D-4F50-9411-9F5632D73062}" type="slidenum">
              <a:rPr lang="en-GB"/>
              <a:pPr>
                <a:defRPr/>
              </a:pPr>
              <a:t>‹#›</a:t>
            </a:fld>
            <a:endParaRPr lang="en-GB" dirty="0"/>
          </a:p>
        </p:txBody>
      </p:sp>
    </p:spTree>
    <p:extLst>
      <p:ext uri="{BB962C8B-B14F-4D97-AF65-F5344CB8AC3E}">
        <p14:creationId xmlns:p14="http://schemas.microsoft.com/office/powerpoint/2010/main" val="2430530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216E698-8D11-400B-B835-C888151576F1}"/>
              </a:ext>
            </a:extLst>
          </p:cNvPr>
          <p:cNvSpPr>
            <a:spLocks noGrp="1"/>
          </p:cNvSpPr>
          <p:nvPr>
            <p:ph type="dt" sz="half" idx="10"/>
          </p:nvPr>
        </p:nvSpPr>
        <p:spPr/>
        <p:txBody>
          <a:bodyPr/>
          <a:lstStyle>
            <a:lvl1pPr>
              <a:defRPr/>
            </a:lvl1pPr>
          </a:lstStyle>
          <a:p>
            <a:pPr>
              <a:defRPr/>
            </a:pPr>
            <a:fld id="{B8A0814A-57E9-4345-80AC-14ED90E1F93A}" type="datetimeFigureOut">
              <a:rPr lang="en-GB"/>
              <a:pPr>
                <a:defRPr/>
              </a:pPr>
              <a:t>07/03/2024</a:t>
            </a:fld>
            <a:endParaRPr lang="en-GB" dirty="0"/>
          </a:p>
        </p:txBody>
      </p:sp>
      <p:sp>
        <p:nvSpPr>
          <p:cNvPr id="3" name="Footer Placeholder 4">
            <a:extLst>
              <a:ext uri="{FF2B5EF4-FFF2-40B4-BE49-F238E27FC236}">
                <a16:creationId xmlns:a16="http://schemas.microsoft.com/office/drawing/2014/main" id="{600C240E-8E9A-4CE6-9D2A-DBF4543B56BA}"/>
              </a:ext>
            </a:extLst>
          </p:cNvPr>
          <p:cNvSpPr>
            <a:spLocks noGrp="1"/>
          </p:cNvSpPr>
          <p:nvPr>
            <p:ph type="ftr" sz="quarter" idx="11"/>
          </p:nvPr>
        </p:nvSpPr>
        <p:spPr/>
        <p:txBody>
          <a:bodyPr/>
          <a:lstStyle>
            <a:lvl1pPr>
              <a:defRPr/>
            </a:lvl1pPr>
          </a:lstStyle>
          <a:p>
            <a:pPr>
              <a:defRPr/>
            </a:pPr>
            <a:endParaRPr lang="en-GB" dirty="0"/>
          </a:p>
        </p:txBody>
      </p:sp>
      <p:sp>
        <p:nvSpPr>
          <p:cNvPr id="4" name="Slide Number Placeholder 5">
            <a:extLst>
              <a:ext uri="{FF2B5EF4-FFF2-40B4-BE49-F238E27FC236}">
                <a16:creationId xmlns:a16="http://schemas.microsoft.com/office/drawing/2014/main" id="{37E6FEC7-ADD8-4DD9-A386-87BF6C372E83}"/>
              </a:ext>
            </a:extLst>
          </p:cNvPr>
          <p:cNvSpPr>
            <a:spLocks noGrp="1"/>
          </p:cNvSpPr>
          <p:nvPr>
            <p:ph type="sldNum" sz="quarter" idx="12"/>
          </p:nvPr>
        </p:nvSpPr>
        <p:spPr/>
        <p:txBody>
          <a:bodyPr/>
          <a:lstStyle>
            <a:lvl1pPr>
              <a:defRPr/>
            </a:lvl1pPr>
          </a:lstStyle>
          <a:p>
            <a:pPr>
              <a:defRPr/>
            </a:pPr>
            <a:fld id="{BC480194-5FE7-44C7-9D24-39DE96C83B37}" type="slidenum">
              <a:rPr lang="en-GB"/>
              <a:pPr>
                <a:defRPr/>
              </a:pPr>
              <a:t>‹#›</a:t>
            </a:fld>
            <a:endParaRPr lang="en-GB" dirty="0"/>
          </a:p>
        </p:txBody>
      </p:sp>
    </p:spTree>
    <p:extLst>
      <p:ext uri="{BB962C8B-B14F-4D97-AF65-F5344CB8AC3E}">
        <p14:creationId xmlns:p14="http://schemas.microsoft.com/office/powerpoint/2010/main" val="3077764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11AF4D1-8C12-4FAD-9857-86699DF00FD0}"/>
              </a:ext>
            </a:extLst>
          </p:cNvPr>
          <p:cNvSpPr>
            <a:spLocks noGrp="1"/>
          </p:cNvSpPr>
          <p:nvPr>
            <p:ph type="dt" sz="half" idx="10"/>
          </p:nvPr>
        </p:nvSpPr>
        <p:spPr/>
        <p:txBody>
          <a:bodyPr/>
          <a:lstStyle>
            <a:lvl1pPr>
              <a:defRPr/>
            </a:lvl1pPr>
          </a:lstStyle>
          <a:p>
            <a:pPr>
              <a:defRPr/>
            </a:pPr>
            <a:fld id="{FC441A64-FF40-49C1-8568-56A015956628}" type="datetimeFigureOut">
              <a:rPr lang="en-GB"/>
              <a:pPr>
                <a:defRPr/>
              </a:pPr>
              <a:t>07/03/2024</a:t>
            </a:fld>
            <a:endParaRPr lang="en-GB" dirty="0"/>
          </a:p>
        </p:txBody>
      </p:sp>
      <p:sp>
        <p:nvSpPr>
          <p:cNvPr id="6" name="Footer Placeholder 4">
            <a:extLst>
              <a:ext uri="{FF2B5EF4-FFF2-40B4-BE49-F238E27FC236}">
                <a16:creationId xmlns:a16="http://schemas.microsoft.com/office/drawing/2014/main" id="{1DB26F1E-719C-4792-B640-A05EC41B1F1E}"/>
              </a:ext>
            </a:extLst>
          </p:cNvPr>
          <p:cNvSpPr>
            <a:spLocks noGrp="1"/>
          </p:cNvSpPr>
          <p:nvPr>
            <p:ph type="ftr" sz="quarter" idx="11"/>
          </p:nvPr>
        </p:nvSpPr>
        <p:spPr/>
        <p:txBody>
          <a:bodyPr/>
          <a:lstStyle>
            <a:lvl1pPr>
              <a:defRPr/>
            </a:lvl1pPr>
          </a:lstStyle>
          <a:p>
            <a:pPr>
              <a:defRPr/>
            </a:pPr>
            <a:endParaRPr lang="en-GB" dirty="0"/>
          </a:p>
        </p:txBody>
      </p:sp>
      <p:sp>
        <p:nvSpPr>
          <p:cNvPr id="7" name="Slide Number Placeholder 5">
            <a:extLst>
              <a:ext uri="{FF2B5EF4-FFF2-40B4-BE49-F238E27FC236}">
                <a16:creationId xmlns:a16="http://schemas.microsoft.com/office/drawing/2014/main" id="{0D5BBA89-6A4B-47D3-BE0A-9F07AB64E707}"/>
              </a:ext>
            </a:extLst>
          </p:cNvPr>
          <p:cNvSpPr>
            <a:spLocks noGrp="1"/>
          </p:cNvSpPr>
          <p:nvPr>
            <p:ph type="sldNum" sz="quarter" idx="12"/>
          </p:nvPr>
        </p:nvSpPr>
        <p:spPr/>
        <p:txBody>
          <a:bodyPr/>
          <a:lstStyle>
            <a:lvl1pPr>
              <a:defRPr/>
            </a:lvl1pPr>
          </a:lstStyle>
          <a:p>
            <a:pPr>
              <a:defRPr/>
            </a:pPr>
            <a:fld id="{A9EA6500-C3C2-4F20-9178-1D15342B9EE9}" type="slidenum">
              <a:rPr lang="en-GB"/>
              <a:pPr>
                <a:defRPr/>
              </a:pPr>
              <a:t>‹#›</a:t>
            </a:fld>
            <a:endParaRPr lang="en-GB" dirty="0"/>
          </a:p>
        </p:txBody>
      </p:sp>
    </p:spTree>
    <p:extLst>
      <p:ext uri="{BB962C8B-B14F-4D97-AF65-F5344CB8AC3E}">
        <p14:creationId xmlns:p14="http://schemas.microsoft.com/office/powerpoint/2010/main" val="3634146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3ED5029-EE77-4CFC-8906-8C888C6A9894}"/>
              </a:ext>
            </a:extLst>
          </p:cNvPr>
          <p:cNvSpPr>
            <a:spLocks noGrp="1"/>
          </p:cNvSpPr>
          <p:nvPr>
            <p:ph type="dt" sz="half" idx="10"/>
          </p:nvPr>
        </p:nvSpPr>
        <p:spPr/>
        <p:txBody>
          <a:bodyPr/>
          <a:lstStyle>
            <a:lvl1pPr>
              <a:defRPr/>
            </a:lvl1pPr>
          </a:lstStyle>
          <a:p>
            <a:pPr>
              <a:defRPr/>
            </a:pPr>
            <a:fld id="{8E5F98C9-1AC4-4BC7-B5FF-B5321D9FF2AB}" type="datetimeFigureOut">
              <a:rPr lang="en-GB"/>
              <a:pPr>
                <a:defRPr/>
              </a:pPr>
              <a:t>07/03/2024</a:t>
            </a:fld>
            <a:endParaRPr lang="en-GB" dirty="0"/>
          </a:p>
        </p:txBody>
      </p:sp>
      <p:sp>
        <p:nvSpPr>
          <p:cNvPr id="6" name="Footer Placeholder 4">
            <a:extLst>
              <a:ext uri="{FF2B5EF4-FFF2-40B4-BE49-F238E27FC236}">
                <a16:creationId xmlns:a16="http://schemas.microsoft.com/office/drawing/2014/main" id="{8AAEC3A3-B8D1-4871-ACE3-AC771859089B}"/>
              </a:ext>
            </a:extLst>
          </p:cNvPr>
          <p:cNvSpPr>
            <a:spLocks noGrp="1"/>
          </p:cNvSpPr>
          <p:nvPr>
            <p:ph type="ftr" sz="quarter" idx="11"/>
          </p:nvPr>
        </p:nvSpPr>
        <p:spPr/>
        <p:txBody>
          <a:bodyPr/>
          <a:lstStyle>
            <a:lvl1pPr>
              <a:defRPr/>
            </a:lvl1pPr>
          </a:lstStyle>
          <a:p>
            <a:pPr>
              <a:defRPr/>
            </a:pPr>
            <a:endParaRPr lang="en-GB" dirty="0"/>
          </a:p>
        </p:txBody>
      </p:sp>
      <p:sp>
        <p:nvSpPr>
          <p:cNvPr id="7" name="Slide Number Placeholder 5">
            <a:extLst>
              <a:ext uri="{FF2B5EF4-FFF2-40B4-BE49-F238E27FC236}">
                <a16:creationId xmlns:a16="http://schemas.microsoft.com/office/drawing/2014/main" id="{68828E20-5149-43E4-8147-A07B211E09B7}"/>
              </a:ext>
            </a:extLst>
          </p:cNvPr>
          <p:cNvSpPr>
            <a:spLocks noGrp="1"/>
          </p:cNvSpPr>
          <p:nvPr>
            <p:ph type="sldNum" sz="quarter" idx="12"/>
          </p:nvPr>
        </p:nvSpPr>
        <p:spPr/>
        <p:txBody>
          <a:bodyPr/>
          <a:lstStyle>
            <a:lvl1pPr>
              <a:defRPr/>
            </a:lvl1pPr>
          </a:lstStyle>
          <a:p>
            <a:pPr>
              <a:defRPr/>
            </a:pPr>
            <a:fld id="{2EA67C49-0A03-418B-8BDC-30D16D038779}" type="slidenum">
              <a:rPr lang="en-GB"/>
              <a:pPr>
                <a:defRPr/>
              </a:pPr>
              <a:t>‹#›</a:t>
            </a:fld>
            <a:endParaRPr lang="en-GB" dirty="0"/>
          </a:p>
        </p:txBody>
      </p:sp>
    </p:spTree>
    <p:extLst>
      <p:ext uri="{BB962C8B-B14F-4D97-AF65-F5344CB8AC3E}">
        <p14:creationId xmlns:p14="http://schemas.microsoft.com/office/powerpoint/2010/main" val="3607805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B37133B4-A039-4E16-BD71-4F636BF2CD05}"/>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4099" name="Text Placeholder 2">
            <a:extLst>
              <a:ext uri="{FF2B5EF4-FFF2-40B4-BE49-F238E27FC236}">
                <a16:creationId xmlns:a16="http://schemas.microsoft.com/office/drawing/2014/main" id="{D287AEC1-8F7B-45B0-83D9-E7C848236D90}"/>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6EEEAAA0-E9B6-4104-A6B2-B791721D809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546F37B-F20B-48B3-B2D6-FC91B7B5AF6B}" type="datetimeFigureOut">
              <a:rPr lang="en-GB"/>
              <a:pPr>
                <a:defRPr/>
              </a:pPr>
              <a:t>07/03/2024</a:t>
            </a:fld>
            <a:endParaRPr lang="en-GB" dirty="0"/>
          </a:p>
        </p:txBody>
      </p:sp>
      <p:sp>
        <p:nvSpPr>
          <p:cNvPr id="5" name="Footer Placeholder 4">
            <a:extLst>
              <a:ext uri="{FF2B5EF4-FFF2-40B4-BE49-F238E27FC236}">
                <a16:creationId xmlns:a16="http://schemas.microsoft.com/office/drawing/2014/main" id="{607548E3-4177-4BE1-AEA4-3D8AAF575F1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dirty="0"/>
          </a:p>
        </p:txBody>
      </p:sp>
      <p:sp>
        <p:nvSpPr>
          <p:cNvPr id="6" name="Slide Number Placeholder 5">
            <a:extLst>
              <a:ext uri="{FF2B5EF4-FFF2-40B4-BE49-F238E27FC236}">
                <a16:creationId xmlns:a16="http://schemas.microsoft.com/office/drawing/2014/main" id="{F417CE4A-10E9-49D7-97DB-5EA3E99A1F9F}"/>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FE663CA-13EA-4CFB-B338-62F9B411760A}"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v.uk/government/publications/spring-budget-2023-labour-market-factsheet/spring-budget-2023-factsheet-labour-market-measures"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hyperlink" Target="https://www.gov.uk/government/statistical-data-sets/childcare-providers-and-inspections-management-information"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E62A9B9E-8854-41B7-B09D-DBA1EB2DFDEC}"/>
              </a:ext>
            </a:extLst>
          </p:cNvPr>
          <p:cNvSpPr txBox="1">
            <a:spLocks noChangeArrowheads="1"/>
          </p:cNvSpPr>
          <p:nvPr/>
        </p:nvSpPr>
        <p:spPr bwMode="auto">
          <a:xfrm>
            <a:off x="0" y="0"/>
            <a:ext cx="9144000" cy="36036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en-GB" altLang="en-US" sz="2400" dirty="0">
              <a:solidFill>
                <a:srgbClr val="000000"/>
              </a:solidFill>
              <a:latin typeface="Arial" panose="020B0604020202020204" pitchFamily="34" charset="0"/>
            </a:endParaRPr>
          </a:p>
        </p:txBody>
      </p:sp>
      <p:sp>
        <p:nvSpPr>
          <p:cNvPr id="12" name="TextBox 11">
            <a:extLst>
              <a:ext uri="{FF2B5EF4-FFF2-40B4-BE49-F238E27FC236}">
                <a16:creationId xmlns:a16="http://schemas.microsoft.com/office/drawing/2014/main" id="{20572404-397B-D049-B4A6-B7E049816927}"/>
              </a:ext>
            </a:extLst>
          </p:cNvPr>
          <p:cNvSpPr txBox="1"/>
          <p:nvPr/>
        </p:nvSpPr>
        <p:spPr>
          <a:xfrm>
            <a:off x="107504" y="21809"/>
            <a:ext cx="7776864" cy="338554"/>
          </a:xfrm>
          <a:prstGeom prst="rect">
            <a:avLst/>
          </a:prstGeom>
          <a:noFill/>
        </p:spPr>
        <p:txBody>
          <a:bodyPr wrap="square" rtlCol="0">
            <a:spAutoFit/>
          </a:bodyPr>
          <a:lstStyle/>
          <a:p>
            <a:r>
              <a:rPr lang="en-US" sz="1600" b="1" dirty="0">
                <a:solidFill>
                  <a:schemeClr val="bg1"/>
                </a:solidFill>
              </a:rPr>
              <a:t>EY Sufficiency: DfE LA Readiness Data</a:t>
            </a:r>
            <a:endParaRPr lang="en-GB" sz="1600" b="1" dirty="0">
              <a:solidFill>
                <a:schemeClr val="bg1"/>
              </a:solidFill>
            </a:endParaRPr>
          </a:p>
        </p:txBody>
      </p:sp>
      <p:sp>
        <p:nvSpPr>
          <p:cNvPr id="4" name="TextBox 3">
            <a:extLst>
              <a:ext uri="{FF2B5EF4-FFF2-40B4-BE49-F238E27FC236}">
                <a16:creationId xmlns:a16="http://schemas.microsoft.com/office/drawing/2014/main" id="{87AD11C0-3497-F440-8844-B8847B37B70D}"/>
              </a:ext>
            </a:extLst>
          </p:cNvPr>
          <p:cNvSpPr txBox="1"/>
          <p:nvPr/>
        </p:nvSpPr>
        <p:spPr>
          <a:xfrm>
            <a:off x="323528" y="620688"/>
            <a:ext cx="8496944" cy="3524042"/>
          </a:xfrm>
          <a:prstGeom prst="rect">
            <a:avLst/>
          </a:prstGeom>
          <a:noFill/>
        </p:spPr>
        <p:txBody>
          <a:bodyPr wrap="square" rtlCol="0">
            <a:spAutoFit/>
          </a:bodyPr>
          <a:lstStyle/>
          <a:p>
            <a:pPr>
              <a:spcBef>
                <a:spcPts val="600"/>
              </a:spcBef>
              <a:spcAft>
                <a:spcPts val="600"/>
              </a:spcAft>
            </a:pPr>
            <a:r>
              <a:rPr lang="en-GB" sz="1600" b="1" kern="1800" dirty="0">
                <a:solidFill>
                  <a:srgbClr val="333333"/>
                </a:solidFill>
                <a:effectLst/>
                <a:ea typeface="Times New Roman" panose="02020603050405020304" pitchFamily="18" charset="0"/>
                <a:cs typeface="Arial" panose="020B0604020202020204" pitchFamily="34" charset="0"/>
              </a:rPr>
              <a:t>Local Authority Readiness</a:t>
            </a:r>
            <a:r>
              <a:rPr lang="en-GB" sz="1600" b="1" kern="1800" dirty="0">
                <a:ea typeface="Times New Roman" panose="02020603050405020304" pitchFamily="18" charset="0"/>
                <a:cs typeface="Arial" panose="020B0604020202020204" pitchFamily="34" charset="0"/>
              </a:rPr>
              <a:t>: </a:t>
            </a:r>
            <a:r>
              <a:rPr lang="en-GB" sz="1600" b="1" dirty="0">
                <a:solidFill>
                  <a:srgbClr val="333333"/>
                </a:solidFill>
                <a:effectLst/>
                <a:ea typeface="Times New Roman" panose="02020603050405020304" pitchFamily="18" charset="0"/>
                <a:cs typeface="Arial" panose="020B0604020202020204" pitchFamily="34" charset="0"/>
              </a:rPr>
              <a:t>Self-Assessment Data for the Expanded EY Entitlements and Wraparound Childcare Pathfinder Scheme (DFE December 2023)</a:t>
            </a:r>
            <a:br>
              <a:rPr lang="en-GB" sz="1600" dirty="0">
                <a:solidFill>
                  <a:srgbClr val="333333"/>
                </a:solidFill>
                <a:effectLst/>
                <a:ea typeface="Times New Roman" panose="02020603050405020304" pitchFamily="18" charset="0"/>
                <a:cs typeface="Arial" panose="020B0604020202020204" pitchFamily="34" charset="0"/>
              </a:rPr>
            </a:br>
            <a:endParaRPr lang="en-GB" sz="1600" dirty="0">
              <a:solidFill>
                <a:srgbClr val="333333"/>
              </a:solidFill>
              <a:effectLst/>
              <a:ea typeface="Times New Roman" panose="02020603050405020304" pitchFamily="18" charset="0"/>
              <a:cs typeface="Arial" panose="020B0604020202020204" pitchFamily="34" charset="0"/>
            </a:endParaRPr>
          </a:p>
          <a:p>
            <a:pPr>
              <a:spcBef>
                <a:spcPts val="600"/>
              </a:spcBef>
              <a:spcAft>
                <a:spcPts val="600"/>
              </a:spcAft>
            </a:pPr>
            <a:r>
              <a:rPr lang="en-GB" sz="1600" b="1" dirty="0">
                <a:solidFill>
                  <a:srgbClr val="333333"/>
                </a:solidFill>
                <a:effectLst/>
                <a:ea typeface="Times New Roman" panose="02020603050405020304" pitchFamily="18" charset="0"/>
                <a:cs typeface="Arial" panose="020B0604020202020204" pitchFamily="34" charset="0"/>
              </a:rPr>
              <a:t>Introduction</a:t>
            </a:r>
            <a:endParaRPr lang="en-GB" sz="1600" dirty="0">
              <a:effectLst/>
              <a:ea typeface="Times New Roman" panose="02020603050405020304" pitchFamily="18" charset="0"/>
              <a:cs typeface="Arial" panose="020B0604020202020204" pitchFamily="34" charset="0"/>
            </a:endParaRPr>
          </a:p>
          <a:p>
            <a:r>
              <a:rPr lang="en-GB" sz="1600" dirty="0">
                <a:solidFill>
                  <a:srgbClr val="333333"/>
                </a:solidFill>
                <a:effectLst/>
                <a:ea typeface="Times New Roman" panose="02020603050405020304" pitchFamily="18" charset="0"/>
                <a:cs typeface="Arial" panose="020B0604020202020204" pitchFamily="34" charset="0"/>
              </a:rPr>
              <a:t>The DfE has provided Ealing local authority (LA) with information related to the expansion of funded early education and childcare entitlements and wraparound childcare announced in the </a:t>
            </a:r>
            <a:r>
              <a:rPr lang="en-GB" sz="1600" b="1" dirty="0">
                <a:solidFill>
                  <a:srgbClr val="337AB7"/>
                </a:solidFill>
                <a:effectLst/>
                <a:ea typeface="Times New Roman" panose="02020603050405020304" pitchFamily="18" charset="0"/>
                <a:cs typeface="Arial" panose="020B0604020202020204" pitchFamily="34" charset="0"/>
                <a:hlinkClick r:id="rId3"/>
              </a:rPr>
              <a:t>Spring Budget of 2023</a:t>
            </a:r>
            <a:r>
              <a:rPr lang="en-GB" sz="1600" dirty="0">
                <a:solidFill>
                  <a:srgbClr val="333333"/>
                </a:solidFill>
                <a:effectLst/>
                <a:ea typeface="Times New Roman" panose="02020603050405020304" pitchFamily="18" charset="0"/>
                <a:cs typeface="Arial" panose="020B0604020202020204" pitchFamily="34" charset="0"/>
              </a:rPr>
              <a:t>. </a:t>
            </a:r>
          </a:p>
          <a:p>
            <a:r>
              <a:rPr lang="en-GB" sz="1600" dirty="0">
                <a:solidFill>
                  <a:srgbClr val="333333"/>
                </a:solidFill>
                <a:effectLst/>
                <a:ea typeface="Times New Roman" panose="02020603050405020304" pitchFamily="18" charset="0"/>
                <a:cs typeface="Arial" panose="020B0604020202020204" pitchFamily="34" charset="0"/>
              </a:rPr>
              <a:t>Presented below are the outputs of Department for Education (DfE) analysis of the demand and supply of childcare places in Ealing. This information is presented to assist LAs in planning for the roll-out of the new 30 hours childcare entitlement for working parents of 9-month to 36-month-olds and help LAs identify where increased supply of wraparound childcare may be needed, so that all parents of school-age children can access childcare from 8am to 6pm, if they need it</a:t>
            </a:r>
            <a:r>
              <a:rPr lang="en-GB" sz="1600" dirty="0">
                <a:effectLst/>
                <a:cs typeface="Arial" panose="020B0604020202020204" pitchFamily="34" charset="0"/>
              </a:rPr>
              <a:t> </a:t>
            </a:r>
            <a:endParaRPr lang="en-US" sz="1600" dirty="0">
              <a:cs typeface="Arial" panose="020B0604020202020204" pitchFamily="34" charset="0"/>
            </a:endParaRPr>
          </a:p>
        </p:txBody>
      </p:sp>
      <p:pic>
        <p:nvPicPr>
          <p:cNvPr id="11" name="Picture 10" descr="Supply step 1 - Sources of data for childminder, group based provider and school based provider places">
            <a:extLst>
              <a:ext uri="{FF2B5EF4-FFF2-40B4-BE49-F238E27FC236}">
                <a16:creationId xmlns:a16="http://schemas.microsoft.com/office/drawing/2014/main" id="{A51CD525-1375-E348-A277-0F8F56C7CD2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45304" y="4641733"/>
            <a:ext cx="3369310" cy="1787525"/>
          </a:xfrm>
          <a:prstGeom prst="rect">
            <a:avLst/>
          </a:prstGeom>
          <a:noFill/>
          <a:ln>
            <a:noFill/>
          </a:ln>
        </p:spPr>
      </p:pic>
      <p:sp>
        <p:nvSpPr>
          <p:cNvPr id="10" name="TextBox 9">
            <a:extLst>
              <a:ext uri="{FF2B5EF4-FFF2-40B4-BE49-F238E27FC236}">
                <a16:creationId xmlns:a16="http://schemas.microsoft.com/office/drawing/2014/main" id="{F2E60896-B80D-AE42-8E95-D5445CC6DC76}"/>
              </a:ext>
            </a:extLst>
          </p:cNvPr>
          <p:cNvSpPr txBox="1"/>
          <p:nvPr/>
        </p:nvSpPr>
        <p:spPr>
          <a:xfrm>
            <a:off x="345304" y="4048305"/>
            <a:ext cx="8178860" cy="338554"/>
          </a:xfrm>
          <a:prstGeom prst="rect">
            <a:avLst/>
          </a:prstGeom>
          <a:noFill/>
        </p:spPr>
        <p:txBody>
          <a:bodyPr wrap="square" rtlCol="0">
            <a:spAutoFit/>
          </a:bodyPr>
          <a:lstStyle/>
          <a:p>
            <a:r>
              <a:rPr lang="en-US" sz="1600" b="1" dirty="0"/>
              <a:t>Analysis overview</a:t>
            </a:r>
          </a:p>
        </p:txBody>
      </p:sp>
      <p:sp>
        <p:nvSpPr>
          <p:cNvPr id="13" name="TextBox 12">
            <a:extLst>
              <a:ext uri="{FF2B5EF4-FFF2-40B4-BE49-F238E27FC236}">
                <a16:creationId xmlns:a16="http://schemas.microsoft.com/office/drawing/2014/main" id="{541B79B1-64B9-2645-A028-D97E8850918A}"/>
              </a:ext>
            </a:extLst>
          </p:cNvPr>
          <p:cNvSpPr txBox="1"/>
          <p:nvPr/>
        </p:nvSpPr>
        <p:spPr>
          <a:xfrm>
            <a:off x="3714615" y="4120934"/>
            <a:ext cx="5105858" cy="2554545"/>
          </a:xfrm>
          <a:prstGeom prst="rect">
            <a:avLst/>
          </a:prstGeom>
          <a:noFill/>
        </p:spPr>
        <p:txBody>
          <a:bodyPr wrap="square" rtlCol="0">
            <a:spAutoFit/>
          </a:bodyPr>
          <a:lstStyle/>
          <a:p>
            <a:r>
              <a:rPr lang="en-GB" sz="1600" dirty="0">
                <a:solidFill>
                  <a:srgbClr val="333333"/>
                </a:solidFill>
                <a:effectLst/>
                <a:ea typeface="Times New Roman" panose="02020603050405020304" pitchFamily="18" charset="0"/>
                <a:cs typeface="Arial" panose="020B0604020202020204" pitchFamily="34" charset="0"/>
              </a:rPr>
              <a:t>Data on the supply of childcare places in Ealing has been gathered from </a:t>
            </a:r>
            <a:r>
              <a:rPr lang="en-GB" sz="1600" dirty="0">
                <a:solidFill>
                  <a:srgbClr val="337AB7"/>
                </a:solidFill>
                <a:effectLst/>
                <a:ea typeface="Times New Roman" panose="02020603050405020304" pitchFamily="18" charset="0"/>
                <a:cs typeface="Arial" panose="020B0604020202020204" pitchFamily="34" charset="0"/>
                <a:hlinkClick r:id="rId5"/>
              </a:rPr>
              <a:t>Ofsted management information</a:t>
            </a:r>
            <a:r>
              <a:rPr lang="en-GB" sz="1600" dirty="0">
                <a:solidFill>
                  <a:srgbClr val="333333"/>
                </a:solidFill>
                <a:effectLst/>
                <a:ea typeface="Times New Roman" panose="02020603050405020304" pitchFamily="18" charset="0"/>
                <a:cs typeface="Arial" panose="020B0604020202020204" pitchFamily="34" charset="0"/>
              </a:rPr>
              <a:t> as at the 30th June 2023 and the annual school census. These data allow supply of childcare places by type (places in childminders, group based providers and school based providers) to be associated to each ward. </a:t>
            </a:r>
            <a:endParaRPr lang="en-GB" sz="1600" dirty="0">
              <a:effectLst/>
              <a:ea typeface="Times New Roman" panose="02020603050405020304" pitchFamily="18" charset="0"/>
              <a:cs typeface="Arial" panose="020B0604020202020204" pitchFamily="34" charset="0"/>
            </a:endParaRPr>
          </a:p>
          <a:p>
            <a:r>
              <a:rPr lang="en-GB" sz="1600" dirty="0">
                <a:solidFill>
                  <a:srgbClr val="333333"/>
                </a:solidFill>
                <a:effectLst/>
                <a:ea typeface="Times New Roman" panose="02020603050405020304" pitchFamily="18" charset="0"/>
                <a:cs typeface="Arial" panose="020B0604020202020204" pitchFamily="34" charset="0"/>
              </a:rPr>
              <a:t>Once the number of childcare places in each ward has been established we can work out how many supply hours these places represent. </a:t>
            </a:r>
            <a:endParaRPr lang="en-GB" sz="1600" dirty="0">
              <a:effectLs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93362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E62A9B9E-8854-41B7-B09D-DBA1EB2DFDEC}"/>
              </a:ext>
            </a:extLst>
          </p:cNvPr>
          <p:cNvSpPr txBox="1">
            <a:spLocks noChangeArrowheads="1"/>
          </p:cNvSpPr>
          <p:nvPr/>
        </p:nvSpPr>
        <p:spPr bwMode="auto">
          <a:xfrm>
            <a:off x="0" y="0"/>
            <a:ext cx="9144000" cy="36036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en-GB" altLang="en-US" sz="2400" dirty="0">
              <a:solidFill>
                <a:srgbClr val="000000"/>
              </a:solidFill>
              <a:latin typeface="Arial" panose="020B0604020202020204" pitchFamily="34" charset="0"/>
            </a:endParaRPr>
          </a:p>
        </p:txBody>
      </p:sp>
      <p:sp>
        <p:nvSpPr>
          <p:cNvPr id="12" name="TextBox 11">
            <a:extLst>
              <a:ext uri="{FF2B5EF4-FFF2-40B4-BE49-F238E27FC236}">
                <a16:creationId xmlns:a16="http://schemas.microsoft.com/office/drawing/2014/main" id="{20572404-397B-D049-B4A6-B7E049816927}"/>
              </a:ext>
            </a:extLst>
          </p:cNvPr>
          <p:cNvSpPr txBox="1"/>
          <p:nvPr/>
        </p:nvSpPr>
        <p:spPr>
          <a:xfrm>
            <a:off x="107504" y="21809"/>
            <a:ext cx="7776864" cy="338554"/>
          </a:xfrm>
          <a:prstGeom prst="rect">
            <a:avLst/>
          </a:prstGeom>
          <a:noFill/>
        </p:spPr>
        <p:txBody>
          <a:bodyPr wrap="square" rtlCol="0">
            <a:spAutoFit/>
          </a:bodyPr>
          <a:lstStyle/>
          <a:p>
            <a:r>
              <a:rPr lang="en-US" sz="1600" b="1" dirty="0">
                <a:solidFill>
                  <a:schemeClr val="bg1"/>
                </a:solidFill>
              </a:rPr>
              <a:t>EY Sufficiency: Assumptions and Summary</a:t>
            </a:r>
            <a:endParaRPr lang="en-GB" sz="1600" b="1" dirty="0">
              <a:solidFill>
                <a:schemeClr val="bg1"/>
              </a:solidFill>
            </a:endParaRPr>
          </a:p>
        </p:txBody>
      </p:sp>
      <p:sp>
        <p:nvSpPr>
          <p:cNvPr id="4" name="TextBox 3">
            <a:extLst>
              <a:ext uri="{FF2B5EF4-FFF2-40B4-BE49-F238E27FC236}">
                <a16:creationId xmlns:a16="http://schemas.microsoft.com/office/drawing/2014/main" id="{87AD11C0-3497-F440-8844-B8847B37B70D}"/>
              </a:ext>
            </a:extLst>
          </p:cNvPr>
          <p:cNvSpPr txBox="1"/>
          <p:nvPr/>
        </p:nvSpPr>
        <p:spPr>
          <a:xfrm>
            <a:off x="2699792" y="620688"/>
            <a:ext cx="6120680" cy="1892826"/>
          </a:xfrm>
          <a:prstGeom prst="rect">
            <a:avLst/>
          </a:prstGeom>
          <a:noFill/>
        </p:spPr>
        <p:txBody>
          <a:bodyPr wrap="square" rtlCol="0">
            <a:spAutoFit/>
          </a:bodyPr>
          <a:lstStyle/>
          <a:p>
            <a:pPr>
              <a:spcBef>
                <a:spcPts val="600"/>
              </a:spcBef>
              <a:spcAft>
                <a:spcPts val="600"/>
              </a:spcAft>
            </a:pPr>
            <a:r>
              <a:rPr lang="en-US" sz="1600" b="1" dirty="0">
                <a:cs typeface="Arial" panose="020B0604020202020204" pitchFamily="34" charset="0"/>
              </a:rPr>
              <a:t>Assumptions used</a:t>
            </a:r>
          </a:p>
          <a:p>
            <a:pPr marL="342900" lvl="0" indent="-342900">
              <a:buFont typeface="Symbol" pitchFamily="2" charset="2"/>
              <a:buChar char=""/>
            </a:pPr>
            <a:r>
              <a:rPr lang="en-GB" sz="1600" dirty="0">
                <a:solidFill>
                  <a:srgbClr val="333333"/>
                </a:solidFill>
                <a:effectLst/>
                <a:ea typeface="Times New Roman" panose="02020603050405020304" pitchFamily="18" charset="0"/>
                <a:cs typeface="Arial" panose="020B0604020202020204" pitchFamily="34" charset="0"/>
              </a:rPr>
              <a:t>each place can provide 35 hours of child contact time in a week if supplied by a group-based provider or childminder. </a:t>
            </a:r>
            <a:endParaRPr lang="en-GB" sz="1600" dirty="0">
              <a:effectLst/>
              <a:ea typeface="Calibri" panose="020F0502020204030204" pitchFamily="34" charset="0"/>
              <a:cs typeface="Arial" panose="020B0604020202020204" pitchFamily="34" charset="0"/>
            </a:endParaRPr>
          </a:p>
          <a:p>
            <a:pPr marL="342900" lvl="0" indent="-342900">
              <a:buFont typeface="Symbol" pitchFamily="2" charset="2"/>
              <a:buChar char=""/>
            </a:pPr>
            <a:r>
              <a:rPr lang="en-GB" sz="1600" dirty="0">
                <a:solidFill>
                  <a:srgbClr val="333333"/>
                </a:solidFill>
                <a:effectLst/>
                <a:ea typeface="Times New Roman" panose="02020603050405020304" pitchFamily="18" charset="0"/>
                <a:cs typeface="Arial" panose="020B0604020202020204" pitchFamily="34" charset="0"/>
              </a:rPr>
              <a:t>We assume that school-based providers offer 30 place per week. </a:t>
            </a:r>
            <a:endParaRPr lang="en-GB" sz="1600" dirty="0">
              <a:effectLst/>
              <a:ea typeface="Calibri" panose="020F0502020204030204" pitchFamily="34" charset="0"/>
              <a:cs typeface="Arial" panose="020B0604020202020204" pitchFamily="34" charset="0"/>
            </a:endParaRPr>
          </a:p>
          <a:p>
            <a:pPr marL="342900" lvl="0" indent="-342900">
              <a:buFont typeface="Symbol" pitchFamily="2" charset="2"/>
              <a:buChar char=""/>
            </a:pPr>
            <a:r>
              <a:rPr lang="en-GB" sz="1600" dirty="0">
                <a:solidFill>
                  <a:srgbClr val="333333"/>
                </a:solidFill>
                <a:effectLst/>
                <a:ea typeface="Times New Roman" panose="02020603050405020304" pitchFamily="18" charset="0"/>
                <a:cs typeface="Arial" panose="020B0604020202020204" pitchFamily="34" charset="0"/>
              </a:rPr>
              <a:t>However, different provider types tend to offer different numbers of places to different age groups. </a:t>
            </a:r>
            <a:endParaRPr lang="en-GB" sz="1600" dirty="0">
              <a:effectLst/>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20ECCC42-C887-4748-AFD4-027695D4EAA2}"/>
              </a:ext>
            </a:extLst>
          </p:cNvPr>
          <p:cNvSpPr txBox="1"/>
          <p:nvPr/>
        </p:nvSpPr>
        <p:spPr>
          <a:xfrm>
            <a:off x="323528" y="2555462"/>
            <a:ext cx="7920880" cy="1077218"/>
          </a:xfrm>
          <a:prstGeom prst="rect">
            <a:avLst/>
          </a:prstGeom>
          <a:noFill/>
        </p:spPr>
        <p:txBody>
          <a:bodyPr wrap="square" rtlCol="0">
            <a:spAutoFit/>
          </a:bodyPr>
          <a:lstStyle/>
          <a:p>
            <a:r>
              <a:rPr lang="en-GB" sz="1600" b="1" dirty="0">
                <a:solidFill>
                  <a:srgbClr val="333333"/>
                </a:solidFill>
                <a:effectLst/>
                <a:ea typeface="Times New Roman" panose="02020603050405020304" pitchFamily="18" charset="0"/>
                <a:cs typeface="Arial" panose="020B0604020202020204" pitchFamily="34" charset="0"/>
              </a:rPr>
              <a:t>Summary</a:t>
            </a:r>
            <a:endParaRPr lang="en-GB" sz="1600" dirty="0">
              <a:effectLst/>
              <a:ea typeface="Times New Roman" panose="02020603050405020304" pitchFamily="18" charset="0"/>
              <a:cs typeface="Arial" panose="020B0604020202020204" pitchFamily="34" charset="0"/>
            </a:endParaRPr>
          </a:p>
          <a:p>
            <a:r>
              <a:rPr lang="en-GB" sz="1600" b="1" u="sng" dirty="0">
                <a:solidFill>
                  <a:srgbClr val="333333"/>
                </a:solidFill>
                <a:effectLst/>
                <a:ea typeface="Times New Roman" panose="02020603050405020304" pitchFamily="18" charset="0"/>
                <a:cs typeface="Arial" panose="020B0604020202020204" pitchFamily="34" charset="0"/>
              </a:rPr>
              <a:t>Estimated places</a:t>
            </a:r>
            <a:r>
              <a:rPr lang="en-GB" sz="1600" b="1" dirty="0">
                <a:solidFill>
                  <a:srgbClr val="333333"/>
                </a:solidFill>
                <a:effectLst/>
                <a:ea typeface="Times New Roman" panose="02020603050405020304" pitchFamily="18" charset="0"/>
                <a:cs typeface="Arial" panose="020B0604020202020204" pitchFamily="34" charset="0"/>
              </a:rPr>
              <a:t> needed and proportional increase in supply hours:</a:t>
            </a:r>
            <a:r>
              <a:rPr lang="en-GB" sz="1600" dirty="0">
                <a:solidFill>
                  <a:srgbClr val="333333"/>
                </a:solidFill>
                <a:effectLst/>
                <a:ea typeface="Times New Roman" panose="02020603050405020304" pitchFamily="18" charset="0"/>
                <a:cs typeface="Arial" panose="020B0604020202020204" pitchFamily="34" charset="0"/>
              </a:rPr>
              <a:t> </a:t>
            </a:r>
          </a:p>
          <a:p>
            <a:r>
              <a:rPr lang="en-GB" sz="1600" dirty="0">
                <a:solidFill>
                  <a:srgbClr val="333333"/>
                </a:solidFill>
                <a:effectLst/>
                <a:ea typeface="Times New Roman" panose="02020603050405020304" pitchFamily="18" charset="0"/>
                <a:cs typeface="Arial" panose="020B0604020202020204" pitchFamily="34" charset="0"/>
              </a:rPr>
              <a:t>In Ealing the DfE estimate that overall, 443 places will need to be created by September 2025. </a:t>
            </a:r>
            <a:r>
              <a:rPr lang="en-GB" sz="1600" dirty="0">
                <a:ea typeface="Times New Roman" panose="02020603050405020304" pitchFamily="18" charset="0"/>
                <a:cs typeface="Arial" panose="020B0604020202020204" pitchFamily="34" charset="0"/>
              </a:rPr>
              <a:t> </a:t>
            </a:r>
            <a:r>
              <a:rPr lang="en-GB" sz="1600" dirty="0">
                <a:solidFill>
                  <a:srgbClr val="333333"/>
                </a:solidFill>
                <a:effectLst/>
                <a:ea typeface="Times New Roman" panose="02020603050405020304" pitchFamily="18" charset="0"/>
                <a:cs typeface="Arial" panose="020B0604020202020204" pitchFamily="34" charset="0"/>
              </a:rPr>
              <a:t>This relates to a 9% increase in supply of childcare hours. </a:t>
            </a:r>
            <a:endParaRPr lang="en-GB" sz="1600" dirty="0">
              <a:effectLst/>
              <a:ea typeface="Times New Roman" panose="02020603050405020304" pitchFamily="18" charset="0"/>
              <a:cs typeface="Arial" panose="020B0604020202020204" pitchFamily="34" charset="0"/>
            </a:endParaRPr>
          </a:p>
        </p:txBody>
      </p:sp>
      <p:pic>
        <p:nvPicPr>
          <p:cNvPr id="9" name="Picture 8" descr="A purple rectangle with white text&#10;&#10;Description automatically generated">
            <a:extLst>
              <a:ext uri="{FF2B5EF4-FFF2-40B4-BE49-F238E27FC236}">
                <a16:creationId xmlns:a16="http://schemas.microsoft.com/office/drawing/2014/main" id="{EC49DBDF-98E9-6044-89A4-05595314C8C0}"/>
              </a:ext>
            </a:extLst>
          </p:cNvPr>
          <p:cNvPicPr/>
          <p:nvPr/>
        </p:nvPicPr>
        <p:blipFill>
          <a:blip r:embed="rId3">
            <a:extLst>
              <a:ext uri="{28A0092B-C50C-407E-A947-70E740481C1C}">
                <a14:useLocalDpi xmlns:a14="http://schemas.microsoft.com/office/drawing/2010/main" val="0"/>
              </a:ext>
            </a:extLst>
          </a:blip>
          <a:stretch>
            <a:fillRect/>
          </a:stretch>
        </p:blipFill>
        <p:spPr>
          <a:xfrm>
            <a:off x="300220" y="3674628"/>
            <a:ext cx="7128792" cy="1298374"/>
          </a:xfrm>
          <a:prstGeom prst="rect">
            <a:avLst/>
          </a:prstGeom>
        </p:spPr>
      </p:pic>
      <p:pic>
        <p:nvPicPr>
          <p:cNvPr id="10" name="Picture 9" descr="Supply step 2 - Hours supplied by childminders, group based providers and school based providers">
            <a:extLst>
              <a:ext uri="{FF2B5EF4-FFF2-40B4-BE49-F238E27FC236}">
                <a16:creationId xmlns:a16="http://schemas.microsoft.com/office/drawing/2014/main" id="{8795408B-6AC3-4644-836A-0BBE500E5EF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838411"/>
            <a:ext cx="2167255" cy="1383665"/>
          </a:xfrm>
          <a:prstGeom prst="rect">
            <a:avLst/>
          </a:prstGeom>
          <a:noFill/>
          <a:ln>
            <a:noFill/>
          </a:ln>
        </p:spPr>
      </p:pic>
      <p:sp>
        <p:nvSpPr>
          <p:cNvPr id="6" name="TextBox 5">
            <a:extLst>
              <a:ext uri="{FF2B5EF4-FFF2-40B4-BE49-F238E27FC236}">
                <a16:creationId xmlns:a16="http://schemas.microsoft.com/office/drawing/2014/main" id="{6EAB6AC9-5A11-6A49-B414-98814467326B}"/>
              </a:ext>
            </a:extLst>
          </p:cNvPr>
          <p:cNvSpPr txBox="1"/>
          <p:nvPr/>
        </p:nvSpPr>
        <p:spPr>
          <a:xfrm>
            <a:off x="323528" y="5157192"/>
            <a:ext cx="8136904" cy="830997"/>
          </a:xfrm>
          <a:prstGeom prst="rect">
            <a:avLst/>
          </a:prstGeom>
          <a:noFill/>
        </p:spPr>
        <p:txBody>
          <a:bodyPr wrap="square" rtlCol="0">
            <a:spAutoFit/>
          </a:bodyPr>
          <a:lstStyle/>
          <a:p>
            <a:r>
              <a:rPr lang="en-US" sz="1600" dirty="0"/>
              <a:t>However, when estimates are mapped across each Ward, we can see clearly the distribution of places is uneven, leaving some Wards with a deficit of places and families needing to seek places outside of their Ward in which they are resident.</a:t>
            </a:r>
          </a:p>
        </p:txBody>
      </p:sp>
    </p:spTree>
    <p:extLst>
      <p:ext uri="{BB962C8B-B14F-4D97-AF65-F5344CB8AC3E}">
        <p14:creationId xmlns:p14="http://schemas.microsoft.com/office/powerpoint/2010/main" val="914600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E62A9B9E-8854-41B7-B09D-DBA1EB2DFDEC}"/>
              </a:ext>
            </a:extLst>
          </p:cNvPr>
          <p:cNvSpPr txBox="1">
            <a:spLocks noChangeArrowheads="1"/>
          </p:cNvSpPr>
          <p:nvPr/>
        </p:nvSpPr>
        <p:spPr bwMode="auto">
          <a:xfrm>
            <a:off x="0" y="0"/>
            <a:ext cx="9144000" cy="36036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en-GB" altLang="en-US" sz="2400" dirty="0">
              <a:solidFill>
                <a:srgbClr val="000000"/>
              </a:solidFill>
              <a:latin typeface="Arial" panose="020B0604020202020204" pitchFamily="34" charset="0"/>
            </a:endParaRPr>
          </a:p>
        </p:txBody>
      </p:sp>
      <p:sp>
        <p:nvSpPr>
          <p:cNvPr id="12" name="TextBox 11">
            <a:extLst>
              <a:ext uri="{FF2B5EF4-FFF2-40B4-BE49-F238E27FC236}">
                <a16:creationId xmlns:a16="http://schemas.microsoft.com/office/drawing/2014/main" id="{20572404-397B-D049-B4A6-B7E049816927}"/>
              </a:ext>
            </a:extLst>
          </p:cNvPr>
          <p:cNvSpPr txBox="1"/>
          <p:nvPr/>
        </p:nvSpPr>
        <p:spPr>
          <a:xfrm>
            <a:off x="107504" y="21809"/>
            <a:ext cx="7776864" cy="338554"/>
          </a:xfrm>
          <a:prstGeom prst="rect">
            <a:avLst/>
          </a:prstGeom>
          <a:noFill/>
        </p:spPr>
        <p:txBody>
          <a:bodyPr wrap="square" rtlCol="0">
            <a:spAutoFit/>
          </a:bodyPr>
          <a:lstStyle/>
          <a:p>
            <a:r>
              <a:rPr lang="en-US" sz="1600" b="1" dirty="0">
                <a:solidFill>
                  <a:schemeClr val="bg1"/>
                </a:solidFill>
              </a:rPr>
              <a:t>EY Sufficiency: Baseline Supply</a:t>
            </a:r>
            <a:endParaRPr lang="en-GB" sz="1600" b="1" dirty="0">
              <a:solidFill>
                <a:schemeClr val="bg1"/>
              </a:solidFill>
            </a:endParaRPr>
          </a:p>
        </p:txBody>
      </p:sp>
      <p:pic>
        <p:nvPicPr>
          <p:cNvPr id="3" name="Picture 2" descr="A map of a supply of placeholder&#10;&#10;Description automatically generated with medium confidence">
            <a:extLst>
              <a:ext uri="{FF2B5EF4-FFF2-40B4-BE49-F238E27FC236}">
                <a16:creationId xmlns:a16="http://schemas.microsoft.com/office/drawing/2014/main" id="{F4971478-2EF1-224B-8134-36BFF75B48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27" y="1616545"/>
            <a:ext cx="7272808" cy="4569358"/>
          </a:xfrm>
          <a:prstGeom prst="rect">
            <a:avLst/>
          </a:prstGeom>
          <a:ln>
            <a:solidFill>
              <a:schemeClr val="tx1"/>
            </a:solidFill>
          </a:ln>
        </p:spPr>
      </p:pic>
      <p:sp>
        <p:nvSpPr>
          <p:cNvPr id="5" name="TextBox 4">
            <a:extLst>
              <a:ext uri="{FF2B5EF4-FFF2-40B4-BE49-F238E27FC236}">
                <a16:creationId xmlns:a16="http://schemas.microsoft.com/office/drawing/2014/main" id="{322B2CE8-46FB-DE4C-B63E-4835277F71DF}"/>
              </a:ext>
            </a:extLst>
          </p:cNvPr>
          <p:cNvSpPr txBox="1"/>
          <p:nvPr/>
        </p:nvSpPr>
        <p:spPr>
          <a:xfrm>
            <a:off x="116994" y="382172"/>
            <a:ext cx="9027005" cy="954107"/>
          </a:xfrm>
          <a:prstGeom prst="rect">
            <a:avLst/>
          </a:prstGeom>
          <a:noFill/>
        </p:spPr>
        <p:txBody>
          <a:bodyPr wrap="square" rtlCol="0">
            <a:spAutoFit/>
          </a:bodyPr>
          <a:lstStyle/>
          <a:p>
            <a:r>
              <a:rPr lang="en-US" sz="1400" b="1" dirty="0"/>
              <a:t>Notes on Maps: </a:t>
            </a:r>
          </a:p>
          <a:p>
            <a:pPr marL="342900" indent="-342900">
              <a:buAutoNum type="arabicPeriod"/>
            </a:pPr>
            <a:r>
              <a:rPr lang="en-US" sz="1400" dirty="0"/>
              <a:t>Due to the time periods in which data was utilised by the DfE for the calculations, the former configuration of Wards has been used for analysis</a:t>
            </a:r>
          </a:p>
          <a:p>
            <a:pPr marL="342900" indent="-342900">
              <a:buAutoNum type="arabicPeriod"/>
            </a:pPr>
            <a:r>
              <a:rPr lang="en-US" sz="1400" dirty="0"/>
              <a:t>Data for each Ward has been given in both in estimated places and estimated supply hours</a:t>
            </a:r>
          </a:p>
        </p:txBody>
      </p:sp>
      <p:sp>
        <p:nvSpPr>
          <p:cNvPr id="6" name="TextBox 5">
            <a:extLst>
              <a:ext uri="{FF2B5EF4-FFF2-40B4-BE49-F238E27FC236}">
                <a16:creationId xmlns:a16="http://schemas.microsoft.com/office/drawing/2014/main" id="{CE8DE3AF-B967-0B4C-A57C-7FB557AE1A60}"/>
              </a:ext>
            </a:extLst>
          </p:cNvPr>
          <p:cNvSpPr txBox="1"/>
          <p:nvPr/>
        </p:nvSpPr>
        <p:spPr>
          <a:xfrm>
            <a:off x="7479343" y="1401288"/>
            <a:ext cx="1629161" cy="4832092"/>
          </a:xfrm>
          <a:prstGeom prst="rect">
            <a:avLst/>
          </a:prstGeom>
          <a:noFill/>
        </p:spPr>
        <p:txBody>
          <a:bodyPr wrap="square" rtlCol="0">
            <a:spAutoFit/>
          </a:bodyPr>
          <a:lstStyle/>
          <a:p>
            <a:r>
              <a:rPr lang="en-US" sz="1400" dirty="0"/>
              <a:t>This map is illustrating the distribution of places/supply hours at June 2023.</a:t>
            </a:r>
          </a:p>
          <a:p>
            <a:endParaRPr lang="en-US" sz="1400" dirty="0"/>
          </a:p>
          <a:p>
            <a:r>
              <a:rPr lang="en-US" sz="1400" dirty="0"/>
              <a:t>This is used as the baseline in the calculations to determine the supply of EY as the new expansion of eligibility come into effect.</a:t>
            </a:r>
          </a:p>
          <a:p>
            <a:endParaRPr lang="en-US" sz="1400" dirty="0"/>
          </a:p>
          <a:p>
            <a:r>
              <a:rPr lang="en-US" sz="1400" dirty="0"/>
              <a:t>We can already observe an uneven distribution across the Wards</a:t>
            </a:r>
          </a:p>
        </p:txBody>
      </p:sp>
    </p:spTree>
    <p:extLst>
      <p:ext uri="{BB962C8B-B14F-4D97-AF65-F5344CB8AC3E}">
        <p14:creationId xmlns:p14="http://schemas.microsoft.com/office/powerpoint/2010/main" val="4185364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E62A9B9E-8854-41B7-B09D-DBA1EB2DFDEC}"/>
              </a:ext>
            </a:extLst>
          </p:cNvPr>
          <p:cNvSpPr txBox="1">
            <a:spLocks noChangeArrowheads="1"/>
          </p:cNvSpPr>
          <p:nvPr/>
        </p:nvSpPr>
        <p:spPr bwMode="auto">
          <a:xfrm>
            <a:off x="0" y="0"/>
            <a:ext cx="9144000" cy="36036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en-GB" altLang="en-US" sz="2400" dirty="0">
              <a:solidFill>
                <a:srgbClr val="000000"/>
              </a:solidFill>
              <a:latin typeface="Arial" panose="020B0604020202020204" pitchFamily="34" charset="0"/>
            </a:endParaRPr>
          </a:p>
        </p:txBody>
      </p:sp>
      <p:sp>
        <p:nvSpPr>
          <p:cNvPr id="12" name="TextBox 11">
            <a:extLst>
              <a:ext uri="{FF2B5EF4-FFF2-40B4-BE49-F238E27FC236}">
                <a16:creationId xmlns:a16="http://schemas.microsoft.com/office/drawing/2014/main" id="{20572404-397B-D049-B4A6-B7E049816927}"/>
              </a:ext>
            </a:extLst>
          </p:cNvPr>
          <p:cNvSpPr txBox="1"/>
          <p:nvPr/>
        </p:nvSpPr>
        <p:spPr>
          <a:xfrm>
            <a:off x="107504" y="21809"/>
            <a:ext cx="7776864" cy="338554"/>
          </a:xfrm>
          <a:prstGeom prst="rect">
            <a:avLst/>
          </a:prstGeom>
          <a:noFill/>
        </p:spPr>
        <p:txBody>
          <a:bodyPr wrap="square" rtlCol="0">
            <a:spAutoFit/>
          </a:bodyPr>
          <a:lstStyle/>
          <a:p>
            <a:r>
              <a:rPr lang="en-US" sz="1600" b="1" dirty="0">
                <a:solidFill>
                  <a:schemeClr val="bg1"/>
                </a:solidFill>
              </a:rPr>
              <a:t>EY Sufficiency: Estimated surplus &amp; shortfall across Wards: APRIL 2024</a:t>
            </a:r>
            <a:endParaRPr lang="en-GB" sz="1600" b="1" dirty="0">
              <a:solidFill>
                <a:schemeClr val="bg1"/>
              </a:solidFill>
            </a:endParaRPr>
          </a:p>
        </p:txBody>
      </p:sp>
      <p:pic>
        <p:nvPicPr>
          <p:cNvPr id="4" name="Picture 3" descr="A map of a neighborhood&#10;&#10;Description automatically generated">
            <a:extLst>
              <a:ext uri="{FF2B5EF4-FFF2-40B4-BE49-F238E27FC236}">
                <a16:creationId xmlns:a16="http://schemas.microsoft.com/office/drawing/2014/main" id="{F73BCE76-FF9E-774E-9E66-F34600EA0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119" y="519522"/>
            <a:ext cx="7152311" cy="4493654"/>
          </a:xfrm>
          <a:prstGeom prst="rect">
            <a:avLst/>
          </a:prstGeom>
          <a:ln>
            <a:solidFill>
              <a:schemeClr val="tx1"/>
            </a:solidFill>
          </a:ln>
        </p:spPr>
      </p:pic>
      <p:pic>
        <p:nvPicPr>
          <p:cNvPr id="3" name="Picture 2" descr="A close-up of a chart&#10;&#10;Description automatically generated">
            <a:extLst>
              <a:ext uri="{FF2B5EF4-FFF2-40B4-BE49-F238E27FC236}">
                <a16:creationId xmlns:a16="http://schemas.microsoft.com/office/drawing/2014/main" id="{D6ECD2D8-C55D-DD45-B1CA-3FF1575C6C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5101" y="1225023"/>
            <a:ext cx="1708342" cy="3082652"/>
          </a:xfrm>
          <a:prstGeom prst="rect">
            <a:avLst/>
          </a:prstGeom>
        </p:spPr>
      </p:pic>
      <p:sp>
        <p:nvSpPr>
          <p:cNvPr id="2" name="TextBox 1">
            <a:extLst>
              <a:ext uri="{FF2B5EF4-FFF2-40B4-BE49-F238E27FC236}">
                <a16:creationId xmlns:a16="http://schemas.microsoft.com/office/drawing/2014/main" id="{F9795ABD-B031-D949-BF40-071E200591DD}"/>
              </a:ext>
            </a:extLst>
          </p:cNvPr>
          <p:cNvSpPr txBox="1"/>
          <p:nvPr/>
        </p:nvSpPr>
        <p:spPr>
          <a:xfrm>
            <a:off x="159119" y="5229200"/>
            <a:ext cx="8805369" cy="1323439"/>
          </a:xfrm>
          <a:prstGeom prst="rect">
            <a:avLst/>
          </a:prstGeom>
          <a:noFill/>
        </p:spPr>
        <p:txBody>
          <a:bodyPr wrap="square" rtlCol="0">
            <a:spAutoFit/>
          </a:bodyPr>
          <a:lstStyle/>
          <a:p>
            <a:r>
              <a:rPr lang="en-US" sz="1600" dirty="0"/>
              <a:t>This map illustrates those Wards estimated to have a surplus of places/ hours and those which are estimated to have a shortfall.</a:t>
            </a:r>
          </a:p>
          <a:p>
            <a:r>
              <a:rPr lang="en-US" sz="1600" dirty="0"/>
              <a:t>Although it is estimated that we will have sufficient places in total across the borough to meet the demand in April 2024, it is evident that parents’ resident in Wards, particularly in Southall, Northolt, Acton &amp; Greenford may have to travel outside of their Wards to secure EY places.</a:t>
            </a:r>
          </a:p>
        </p:txBody>
      </p:sp>
    </p:spTree>
    <p:extLst>
      <p:ext uri="{BB962C8B-B14F-4D97-AF65-F5344CB8AC3E}">
        <p14:creationId xmlns:p14="http://schemas.microsoft.com/office/powerpoint/2010/main" val="3550165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E62A9B9E-8854-41B7-B09D-DBA1EB2DFDEC}"/>
              </a:ext>
            </a:extLst>
          </p:cNvPr>
          <p:cNvSpPr txBox="1">
            <a:spLocks noChangeArrowheads="1"/>
          </p:cNvSpPr>
          <p:nvPr/>
        </p:nvSpPr>
        <p:spPr bwMode="auto">
          <a:xfrm>
            <a:off x="0" y="0"/>
            <a:ext cx="9144000" cy="36036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en-GB" altLang="en-US" sz="2400" dirty="0">
              <a:solidFill>
                <a:srgbClr val="000000"/>
              </a:solidFill>
              <a:latin typeface="Arial" panose="020B0604020202020204" pitchFamily="34" charset="0"/>
            </a:endParaRPr>
          </a:p>
        </p:txBody>
      </p:sp>
      <p:sp>
        <p:nvSpPr>
          <p:cNvPr id="12" name="TextBox 11">
            <a:extLst>
              <a:ext uri="{FF2B5EF4-FFF2-40B4-BE49-F238E27FC236}">
                <a16:creationId xmlns:a16="http://schemas.microsoft.com/office/drawing/2014/main" id="{20572404-397B-D049-B4A6-B7E049816927}"/>
              </a:ext>
            </a:extLst>
          </p:cNvPr>
          <p:cNvSpPr txBox="1"/>
          <p:nvPr/>
        </p:nvSpPr>
        <p:spPr>
          <a:xfrm>
            <a:off x="107504" y="21809"/>
            <a:ext cx="8208912" cy="338554"/>
          </a:xfrm>
          <a:prstGeom prst="rect">
            <a:avLst/>
          </a:prstGeom>
          <a:noFill/>
        </p:spPr>
        <p:txBody>
          <a:bodyPr wrap="square" rtlCol="0">
            <a:spAutoFit/>
          </a:bodyPr>
          <a:lstStyle/>
          <a:p>
            <a:r>
              <a:rPr lang="en-US" sz="1600" b="1" dirty="0">
                <a:solidFill>
                  <a:schemeClr val="bg1"/>
                </a:solidFill>
              </a:rPr>
              <a:t>EY Sufficiency: Estimated surplus &amp; shortfall across Wards: SEPTEMBER 2024</a:t>
            </a:r>
            <a:endParaRPr lang="en-GB" sz="1600" b="1" dirty="0">
              <a:solidFill>
                <a:schemeClr val="bg1"/>
              </a:solidFill>
            </a:endParaRPr>
          </a:p>
        </p:txBody>
      </p:sp>
      <p:pic>
        <p:nvPicPr>
          <p:cNvPr id="6" name="Picture 5" descr="A map of a neighborhood&#10;&#10;Description automatically generated">
            <a:extLst>
              <a:ext uri="{FF2B5EF4-FFF2-40B4-BE49-F238E27FC236}">
                <a16:creationId xmlns:a16="http://schemas.microsoft.com/office/drawing/2014/main" id="{5ED4599C-5FFD-9049-BCD5-7C8971B9E4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061" y="548680"/>
            <a:ext cx="7166243" cy="4502406"/>
          </a:xfrm>
          <a:prstGeom prst="rect">
            <a:avLst/>
          </a:prstGeom>
          <a:ln>
            <a:solidFill>
              <a:schemeClr val="tx1"/>
            </a:solidFill>
          </a:ln>
        </p:spPr>
      </p:pic>
      <p:pic>
        <p:nvPicPr>
          <p:cNvPr id="3" name="Picture 2" descr="A close-up of a chart&#10;&#10;Description automatically generated">
            <a:extLst>
              <a:ext uri="{FF2B5EF4-FFF2-40B4-BE49-F238E27FC236}">
                <a16:creationId xmlns:a16="http://schemas.microsoft.com/office/drawing/2014/main" id="{210FD16D-BC63-C041-878B-19FD874D52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1452" y="1271826"/>
            <a:ext cx="1693635" cy="3056113"/>
          </a:xfrm>
          <a:prstGeom prst="rect">
            <a:avLst/>
          </a:prstGeom>
        </p:spPr>
      </p:pic>
      <p:sp>
        <p:nvSpPr>
          <p:cNvPr id="8" name="TextBox 7">
            <a:extLst>
              <a:ext uri="{FF2B5EF4-FFF2-40B4-BE49-F238E27FC236}">
                <a16:creationId xmlns:a16="http://schemas.microsoft.com/office/drawing/2014/main" id="{6317DB28-A51A-5C41-9280-52E33365FF9F}"/>
              </a:ext>
            </a:extLst>
          </p:cNvPr>
          <p:cNvSpPr txBox="1"/>
          <p:nvPr/>
        </p:nvSpPr>
        <p:spPr>
          <a:xfrm>
            <a:off x="107504" y="5157192"/>
            <a:ext cx="8805369" cy="1569660"/>
          </a:xfrm>
          <a:prstGeom prst="rect">
            <a:avLst/>
          </a:prstGeom>
          <a:noFill/>
        </p:spPr>
        <p:txBody>
          <a:bodyPr wrap="square" rtlCol="0">
            <a:spAutoFit/>
          </a:bodyPr>
          <a:lstStyle/>
          <a:p>
            <a:r>
              <a:rPr lang="en-US" sz="1600" dirty="0"/>
              <a:t>This map illustrates those Wards estimated to have a surplus of places/ hours and those which are estimated to have a shortfall.</a:t>
            </a:r>
          </a:p>
          <a:p>
            <a:r>
              <a:rPr lang="en-US" sz="1600" dirty="0"/>
              <a:t>It is estimated that we will have to increase places by 2% by September 2024, it is evident in this map that demand is increasing and supply is decreasing. </a:t>
            </a:r>
          </a:p>
          <a:p>
            <a:r>
              <a:rPr lang="en-US" sz="1600" dirty="0"/>
              <a:t>The sector will need to be closely monitored and supported to increase the baseline supply of EY places, particularly in areas with large deficits of places.</a:t>
            </a:r>
          </a:p>
        </p:txBody>
      </p:sp>
    </p:spTree>
    <p:extLst>
      <p:ext uri="{BB962C8B-B14F-4D97-AF65-F5344CB8AC3E}">
        <p14:creationId xmlns:p14="http://schemas.microsoft.com/office/powerpoint/2010/main" val="399783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E62A9B9E-8854-41B7-B09D-DBA1EB2DFDEC}"/>
              </a:ext>
            </a:extLst>
          </p:cNvPr>
          <p:cNvSpPr txBox="1">
            <a:spLocks noChangeArrowheads="1"/>
          </p:cNvSpPr>
          <p:nvPr/>
        </p:nvSpPr>
        <p:spPr bwMode="auto">
          <a:xfrm>
            <a:off x="0" y="0"/>
            <a:ext cx="9144000" cy="36036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en-GB" altLang="en-US" sz="2400" dirty="0">
              <a:solidFill>
                <a:srgbClr val="000000"/>
              </a:solidFill>
              <a:latin typeface="Arial" panose="020B0604020202020204" pitchFamily="34" charset="0"/>
            </a:endParaRPr>
          </a:p>
        </p:txBody>
      </p:sp>
      <p:sp>
        <p:nvSpPr>
          <p:cNvPr id="12" name="TextBox 11">
            <a:extLst>
              <a:ext uri="{FF2B5EF4-FFF2-40B4-BE49-F238E27FC236}">
                <a16:creationId xmlns:a16="http://schemas.microsoft.com/office/drawing/2014/main" id="{20572404-397B-D049-B4A6-B7E049816927}"/>
              </a:ext>
            </a:extLst>
          </p:cNvPr>
          <p:cNvSpPr txBox="1"/>
          <p:nvPr/>
        </p:nvSpPr>
        <p:spPr>
          <a:xfrm>
            <a:off x="107504" y="21809"/>
            <a:ext cx="8568952" cy="338554"/>
          </a:xfrm>
          <a:prstGeom prst="rect">
            <a:avLst/>
          </a:prstGeom>
          <a:noFill/>
        </p:spPr>
        <p:txBody>
          <a:bodyPr wrap="square" rtlCol="0">
            <a:spAutoFit/>
          </a:bodyPr>
          <a:lstStyle/>
          <a:p>
            <a:r>
              <a:rPr lang="en-US" sz="1600" b="1" dirty="0">
                <a:solidFill>
                  <a:schemeClr val="bg1"/>
                </a:solidFill>
              </a:rPr>
              <a:t>EY Sufficiency: Estimated surplus &amp; shortfall across Wards: SEPTEMBER 2025</a:t>
            </a:r>
            <a:endParaRPr lang="en-GB" sz="1600" b="1" dirty="0">
              <a:solidFill>
                <a:schemeClr val="bg1"/>
              </a:solidFill>
            </a:endParaRPr>
          </a:p>
        </p:txBody>
      </p:sp>
      <p:pic>
        <p:nvPicPr>
          <p:cNvPr id="4" name="Picture 3" descr="A map of a neighborhood&#10;&#10;Description automatically generated">
            <a:extLst>
              <a:ext uri="{FF2B5EF4-FFF2-40B4-BE49-F238E27FC236}">
                <a16:creationId xmlns:a16="http://schemas.microsoft.com/office/drawing/2014/main" id="{C251F817-D575-7D47-9928-9A46792BD1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859" y="620688"/>
            <a:ext cx="7220515" cy="4536504"/>
          </a:xfrm>
          <a:prstGeom prst="rect">
            <a:avLst/>
          </a:prstGeom>
          <a:ln>
            <a:solidFill>
              <a:schemeClr val="tx1"/>
            </a:solidFill>
          </a:ln>
        </p:spPr>
      </p:pic>
      <p:pic>
        <p:nvPicPr>
          <p:cNvPr id="3" name="Picture 2" descr="A close-up of a chart&#10;&#10;Description automatically generated">
            <a:extLst>
              <a:ext uri="{FF2B5EF4-FFF2-40B4-BE49-F238E27FC236}">
                <a16:creationId xmlns:a16="http://schemas.microsoft.com/office/drawing/2014/main" id="{14D9043E-EA38-9548-B906-D26EA4D8A1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0544" y="1376772"/>
            <a:ext cx="1676025" cy="3024336"/>
          </a:xfrm>
          <a:prstGeom prst="rect">
            <a:avLst/>
          </a:prstGeom>
        </p:spPr>
      </p:pic>
      <p:sp>
        <p:nvSpPr>
          <p:cNvPr id="6" name="TextBox 5">
            <a:extLst>
              <a:ext uri="{FF2B5EF4-FFF2-40B4-BE49-F238E27FC236}">
                <a16:creationId xmlns:a16="http://schemas.microsoft.com/office/drawing/2014/main" id="{B18D6E1C-DC97-4F4F-9511-74797BA5ED56}"/>
              </a:ext>
            </a:extLst>
          </p:cNvPr>
          <p:cNvSpPr txBox="1"/>
          <p:nvPr/>
        </p:nvSpPr>
        <p:spPr>
          <a:xfrm>
            <a:off x="105351" y="5157192"/>
            <a:ext cx="8805369" cy="1569660"/>
          </a:xfrm>
          <a:prstGeom prst="rect">
            <a:avLst/>
          </a:prstGeom>
          <a:noFill/>
        </p:spPr>
        <p:txBody>
          <a:bodyPr wrap="square" rtlCol="0">
            <a:spAutoFit/>
          </a:bodyPr>
          <a:lstStyle/>
          <a:p>
            <a:r>
              <a:rPr lang="en-US" sz="1600" dirty="0"/>
              <a:t>This map illustrates those Wards estimated to have a surplus of places/ hours and those which are estimated to have a shortfall.</a:t>
            </a:r>
          </a:p>
          <a:p>
            <a:r>
              <a:rPr lang="en-US" sz="1600" dirty="0"/>
              <a:t>It is estimated that we will have to increase places by 9% by September 2024.</a:t>
            </a:r>
          </a:p>
          <a:p>
            <a:r>
              <a:rPr lang="en-US" sz="1600" dirty="0"/>
              <a:t>This map illustrates, that without a concerted strategy to increase the availability of EY places, the majority of the Wards in the West of the borough will have no available EY places, with high demand also in Central and East Acton.</a:t>
            </a:r>
          </a:p>
        </p:txBody>
      </p:sp>
    </p:spTree>
    <p:extLst>
      <p:ext uri="{BB962C8B-B14F-4D97-AF65-F5344CB8AC3E}">
        <p14:creationId xmlns:p14="http://schemas.microsoft.com/office/powerpoint/2010/main" val="736361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E62A9B9E-8854-41B7-B09D-DBA1EB2DFDEC}"/>
              </a:ext>
            </a:extLst>
          </p:cNvPr>
          <p:cNvSpPr txBox="1">
            <a:spLocks noChangeArrowheads="1"/>
          </p:cNvSpPr>
          <p:nvPr/>
        </p:nvSpPr>
        <p:spPr bwMode="auto">
          <a:xfrm>
            <a:off x="0" y="0"/>
            <a:ext cx="9144000" cy="36036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en-GB" altLang="en-US" sz="2400" dirty="0">
              <a:solidFill>
                <a:srgbClr val="000000"/>
              </a:solidFill>
              <a:latin typeface="Arial" panose="020B0604020202020204" pitchFamily="34" charset="0"/>
            </a:endParaRPr>
          </a:p>
        </p:txBody>
      </p:sp>
      <p:sp>
        <p:nvSpPr>
          <p:cNvPr id="12" name="TextBox 11">
            <a:extLst>
              <a:ext uri="{FF2B5EF4-FFF2-40B4-BE49-F238E27FC236}">
                <a16:creationId xmlns:a16="http://schemas.microsoft.com/office/drawing/2014/main" id="{20572404-397B-D049-B4A6-B7E049816927}"/>
              </a:ext>
            </a:extLst>
          </p:cNvPr>
          <p:cNvSpPr txBox="1"/>
          <p:nvPr/>
        </p:nvSpPr>
        <p:spPr>
          <a:xfrm>
            <a:off x="107504" y="21809"/>
            <a:ext cx="8568952" cy="338554"/>
          </a:xfrm>
          <a:prstGeom prst="rect">
            <a:avLst/>
          </a:prstGeom>
          <a:noFill/>
        </p:spPr>
        <p:txBody>
          <a:bodyPr wrap="square" rtlCol="0">
            <a:spAutoFit/>
          </a:bodyPr>
          <a:lstStyle/>
          <a:p>
            <a:r>
              <a:rPr lang="en-US" sz="1600" b="1" dirty="0">
                <a:solidFill>
                  <a:schemeClr val="bg1"/>
                </a:solidFill>
              </a:rPr>
              <a:t>EY Sufficiency: Baseline Supply by Provider Type June 2023</a:t>
            </a:r>
            <a:endParaRPr lang="en-GB" sz="1600" b="1" dirty="0">
              <a:solidFill>
                <a:schemeClr val="bg1"/>
              </a:solidFill>
            </a:endParaRPr>
          </a:p>
        </p:txBody>
      </p:sp>
      <p:graphicFrame>
        <p:nvGraphicFramePr>
          <p:cNvPr id="2" name="Table 1">
            <a:extLst>
              <a:ext uri="{FF2B5EF4-FFF2-40B4-BE49-F238E27FC236}">
                <a16:creationId xmlns:a16="http://schemas.microsoft.com/office/drawing/2014/main" id="{8EC7609C-B583-FE4F-A978-C7C77F7811EE}"/>
              </a:ext>
            </a:extLst>
          </p:cNvPr>
          <p:cNvGraphicFramePr>
            <a:graphicFrameLocks noGrp="1"/>
          </p:cNvGraphicFramePr>
          <p:nvPr>
            <p:extLst>
              <p:ext uri="{D42A27DB-BD31-4B8C-83A1-F6EECF244321}">
                <p14:modId xmlns:p14="http://schemas.microsoft.com/office/powerpoint/2010/main" val="2137903945"/>
              </p:ext>
            </p:extLst>
          </p:nvPr>
        </p:nvGraphicFramePr>
        <p:xfrm>
          <a:off x="446130" y="946780"/>
          <a:ext cx="8229600" cy="4561025"/>
        </p:xfrm>
        <a:graphic>
          <a:graphicData uri="http://schemas.openxmlformats.org/drawingml/2006/table">
            <a:tbl>
              <a:tblPr>
                <a:tableStyleId>{5C22544A-7EE6-4342-B048-85BDC9FD1C3A}</a:tableStyleId>
              </a:tblPr>
              <a:tblGrid>
                <a:gridCol w="1261017">
                  <a:extLst>
                    <a:ext uri="{9D8B030D-6E8A-4147-A177-3AD203B41FA5}">
                      <a16:colId xmlns:a16="http://schemas.microsoft.com/office/drawing/2014/main" val="1639090336"/>
                    </a:ext>
                  </a:extLst>
                </a:gridCol>
                <a:gridCol w="859528">
                  <a:extLst>
                    <a:ext uri="{9D8B030D-6E8A-4147-A177-3AD203B41FA5}">
                      <a16:colId xmlns:a16="http://schemas.microsoft.com/office/drawing/2014/main" val="1079765885"/>
                    </a:ext>
                  </a:extLst>
                </a:gridCol>
                <a:gridCol w="831254">
                  <a:extLst>
                    <a:ext uri="{9D8B030D-6E8A-4147-A177-3AD203B41FA5}">
                      <a16:colId xmlns:a16="http://schemas.microsoft.com/office/drawing/2014/main" val="4257758010"/>
                    </a:ext>
                  </a:extLst>
                </a:gridCol>
                <a:gridCol w="746432">
                  <a:extLst>
                    <a:ext uri="{9D8B030D-6E8A-4147-A177-3AD203B41FA5}">
                      <a16:colId xmlns:a16="http://schemas.microsoft.com/office/drawing/2014/main" val="1151782081"/>
                    </a:ext>
                  </a:extLst>
                </a:gridCol>
                <a:gridCol w="950004">
                  <a:extLst>
                    <a:ext uri="{9D8B030D-6E8A-4147-A177-3AD203B41FA5}">
                      <a16:colId xmlns:a16="http://schemas.microsoft.com/office/drawing/2014/main" val="1062047417"/>
                    </a:ext>
                  </a:extLst>
                </a:gridCol>
                <a:gridCol w="821829">
                  <a:extLst>
                    <a:ext uri="{9D8B030D-6E8A-4147-A177-3AD203B41FA5}">
                      <a16:colId xmlns:a16="http://schemas.microsoft.com/office/drawing/2014/main" val="970368771"/>
                    </a:ext>
                  </a:extLst>
                </a:gridCol>
                <a:gridCol w="957544">
                  <a:extLst>
                    <a:ext uri="{9D8B030D-6E8A-4147-A177-3AD203B41FA5}">
                      <a16:colId xmlns:a16="http://schemas.microsoft.com/office/drawing/2014/main" val="1690022020"/>
                    </a:ext>
                  </a:extLst>
                </a:gridCol>
                <a:gridCol w="867067">
                  <a:extLst>
                    <a:ext uri="{9D8B030D-6E8A-4147-A177-3AD203B41FA5}">
                      <a16:colId xmlns:a16="http://schemas.microsoft.com/office/drawing/2014/main" val="2869301933"/>
                    </a:ext>
                  </a:extLst>
                </a:gridCol>
                <a:gridCol w="934925">
                  <a:extLst>
                    <a:ext uri="{9D8B030D-6E8A-4147-A177-3AD203B41FA5}">
                      <a16:colId xmlns:a16="http://schemas.microsoft.com/office/drawing/2014/main" val="2620111529"/>
                    </a:ext>
                  </a:extLst>
                </a:gridCol>
              </a:tblGrid>
              <a:tr h="512936">
                <a:tc>
                  <a:txBody>
                    <a:bodyPr/>
                    <a:lstStyle/>
                    <a:p>
                      <a:pPr algn="ctr" fontAlgn="ctr"/>
                      <a:r>
                        <a:rPr lang="en-GB" sz="1000" b="1" u="none" strike="noStrike" dirty="0">
                          <a:effectLst/>
                        </a:rPr>
                        <a:t>Ward Name</a:t>
                      </a:r>
                      <a:endParaRPr lang="en-GB" sz="1000" b="1"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b="1" u="none" strike="noStrike" dirty="0">
                          <a:effectLst/>
                        </a:rPr>
                        <a:t>Childminders Supply Hours                      (CM)</a:t>
                      </a:r>
                      <a:endParaRPr lang="en-GB" sz="1000" b="1"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b="1" u="none" strike="noStrike" dirty="0">
                          <a:effectLst/>
                        </a:rPr>
                        <a:t>Places                                       (1 place converted into 35 supply hours)</a:t>
                      </a:r>
                      <a:endParaRPr lang="en-GB" sz="1000" b="1"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b="1" u="none" strike="noStrike" dirty="0">
                          <a:effectLst/>
                        </a:rPr>
                        <a:t>Group Based Providers Supply Hours             (GBP)</a:t>
                      </a:r>
                      <a:endParaRPr lang="en-GB" sz="1000" b="1"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b="1" u="none" strike="noStrike" dirty="0">
                          <a:effectLst/>
                        </a:rPr>
                        <a:t>Places                                       (1 place converted into 35 supply hours)</a:t>
                      </a:r>
                      <a:endParaRPr lang="en-GB" sz="1000" b="1"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b="1" u="none" strike="noStrike" dirty="0">
                          <a:effectLst/>
                        </a:rPr>
                        <a:t>School Based Providers Supply Hours                 (SBP)</a:t>
                      </a:r>
                      <a:endParaRPr lang="en-GB" sz="1000" b="1"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b="1" u="none" strike="noStrike" dirty="0">
                          <a:effectLst/>
                        </a:rPr>
                        <a:t>Places                                       (1 place converted into 30 supply hours)</a:t>
                      </a:r>
                      <a:endParaRPr lang="en-GB" sz="1000" b="1"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b="1" u="none" strike="noStrike" dirty="0">
                          <a:effectLst/>
                        </a:rPr>
                        <a:t>TOTAL (SUPPLY HOURS)</a:t>
                      </a:r>
                      <a:endParaRPr lang="en-GB" sz="1000" b="1"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b="1" u="none" strike="noStrike" dirty="0">
                          <a:effectLst/>
                        </a:rPr>
                        <a:t>TOTAL PLACES                                    </a:t>
                      </a:r>
                      <a:endParaRPr lang="en-GB" sz="1000" b="1" i="0" u="none" strike="noStrike" dirty="0">
                        <a:solidFill>
                          <a:srgbClr val="000000"/>
                        </a:solidFill>
                        <a:effectLst/>
                        <a:latin typeface="Calibri" panose="020F0502020204030204" pitchFamily="34" charset="0"/>
                      </a:endParaRPr>
                    </a:p>
                  </a:txBody>
                  <a:tcPr marL="5657" marR="5657" marT="5657" marB="0" anchor="ctr"/>
                </a:tc>
                <a:extLst>
                  <a:ext uri="{0D108BD9-81ED-4DB2-BD59-A6C34878D82A}">
                    <a16:rowId xmlns:a16="http://schemas.microsoft.com/office/drawing/2014/main" val="2615357122"/>
                  </a:ext>
                </a:extLst>
              </a:tr>
              <a:tr h="120691">
                <a:tc>
                  <a:txBody>
                    <a:bodyPr/>
                    <a:lstStyle/>
                    <a:p>
                      <a:pPr algn="l" fontAlgn="b"/>
                      <a:r>
                        <a:rPr lang="en-GB" sz="1000" u="none" strike="noStrike" dirty="0">
                          <a:effectLst/>
                        </a:rPr>
                        <a:t>Acton Central</a:t>
                      </a:r>
                      <a:endParaRPr lang="en-GB" sz="1000" b="0" i="0" u="none" strike="noStrike" dirty="0">
                        <a:solidFill>
                          <a:srgbClr val="000000"/>
                        </a:solidFill>
                        <a:effectLst/>
                        <a:latin typeface="Calibri" panose="020F0502020204030204" pitchFamily="34" charset="0"/>
                      </a:endParaRPr>
                    </a:p>
                  </a:txBody>
                  <a:tcPr marL="5657" marR="5657" marT="5657" marB="0" anchor="b"/>
                </a:tc>
                <a:tc>
                  <a:txBody>
                    <a:bodyPr/>
                    <a:lstStyle/>
                    <a:p>
                      <a:pPr algn="ctr" fontAlgn="ctr"/>
                      <a:r>
                        <a:rPr lang="en-GB" sz="1000" u="none" strike="noStrike" dirty="0">
                          <a:effectLst/>
                        </a:rPr>
                        <a:t>265</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7.6</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2,453</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70</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237</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7.9</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2,955</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85.6</a:t>
                      </a:r>
                      <a:endParaRPr lang="en-GB" sz="1000" b="0" i="0" u="none" strike="noStrike" dirty="0">
                        <a:solidFill>
                          <a:srgbClr val="000000"/>
                        </a:solidFill>
                        <a:effectLst/>
                        <a:latin typeface="Calibri" panose="020F0502020204030204" pitchFamily="34" charset="0"/>
                      </a:endParaRPr>
                    </a:p>
                  </a:txBody>
                  <a:tcPr marL="5657" marR="5657" marT="5657" marB="0" anchor="ctr"/>
                </a:tc>
                <a:extLst>
                  <a:ext uri="{0D108BD9-81ED-4DB2-BD59-A6C34878D82A}">
                    <a16:rowId xmlns:a16="http://schemas.microsoft.com/office/drawing/2014/main" val="2097657029"/>
                  </a:ext>
                </a:extLst>
              </a:tr>
              <a:tr h="120691">
                <a:tc>
                  <a:txBody>
                    <a:bodyPr/>
                    <a:lstStyle/>
                    <a:p>
                      <a:pPr algn="l" fontAlgn="b"/>
                      <a:r>
                        <a:rPr lang="en-GB" sz="1000" u="none" strike="noStrike" dirty="0">
                          <a:effectLst/>
                        </a:rPr>
                        <a:t>Cleveland</a:t>
                      </a:r>
                      <a:endParaRPr lang="en-GB" sz="1000" b="0" i="0" u="none" strike="noStrike" dirty="0">
                        <a:solidFill>
                          <a:srgbClr val="000000"/>
                        </a:solidFill>
                        <a:effectLst/>
                        <a:latin typeface="Calibri" panose="020F0502020204030204" pitchFamily="34" charset="0"/>
                      </a:endParaRPr>
                    </a:p>
                  </a:txBody>
                  <a:tcPr marL="5657" marR="5657" marT="5657" marB="0" anchor="b"/>
                </a:tc>
                <a:tc>
                  <a:txBody>
                    <a:bodyPr/>
                    <a:lstStyle/>
                    <a:p>
                      <a:pPr algn="ctr" fontAlgn="ctr"/>
                      <a:r>
                        <a:rPr lang="en-GB" sz="1000" u="none" strike="noStrike" dirty="0">
                          <a:effectLst/>
                        </a:rPr>
                        <a:t>728</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20.8</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5,131</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147</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293</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9.8</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6,152</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177.2</a:t>
                      </a:r>
                      <a:endParaRPr lang="en-GB" sz="1000" b="0" i="0" u="none" strike="noStrike" dirty="0">
                        <a:solidFill>
                          <a:srgbClr val="000000"/>
                        </a:solidFill>
                        <a:effectLst/>
                        <a:latin typeface="Calibri" panose="020F0502020204030204" pitchFamily="34" charset="0"/>
                      </a:endParaRPr>
                    </a:p>
                  </a:txBody>
                  <a:tcPr marL="5657" marR="5657" marT="5657" marB="0" anchor="ctr"/>
                </a:tc>
                <a:extLst>
                  <a:ext uri="{0D108BD9-81ED-4DB2-BD59-A6C34878D82A}">
                    <a16:rowId xmlns:a16="http://schemas.microsoft.com/office/drawing/2014/main" val="4287577563"/>
                  </a:ext>
                </a:extLst>
              </a:tr>
              <a:tr h="120691">
                <a:tc>
                  <a:txBody>
                    <a:bodyPr/>
                    <a:lstStyle/>
                    <a:p>
                      <a:pPr algn="l" fontAlgn="b"/>
                      <a:r>
                        <a:rPr lang="en-GB" sz="1000" u="none" strike="noStrike" dirty="0">
                          <a:effectLst/>
                        </a:rPr>
                        <a:t>Dormers Wells</a:t>
                      </a:r>
                      <a:endParaRPr lang="en-GB" sz="1000" b="0" i="0" u="none" strike="noStrike" dirty="0">
                        <a:solidFill>
                          <a:srgbClr val="000000"/>
                        </a:solidFill>
                        <a:effectLst/>
                        <a:latin typeface="Calibri" panose="020F0502020204030204" pitchFamily="34" charset="0"/>
                      </a:endParaRPr>
                    </a:p>
                  </a:txBody>
                  <a:tcPr marL="5657" marR="5657" marT="5657" marB="0" anchor="b"/>
                </a:tc>
                <a:tc>
                  <a:txBody>
                    <a:bodyPr/>
                    <a:lstStyle/>
                    <a:p>
                      <a:pPr algn="ctr" fontAlgn="ctr"/>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0.0</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1,260</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36</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252</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8.4</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1,512</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44.4</a:t>
                      </a:r>
                      <a:endParaRPr lang="en-GB" sz="1000" b="0" i="0" u="none" strike="noStrike" dirty="0">
                        <a:solidFill>
                          <a:srgbClr val="000000"/>
                        </a:solidFill>
                        <a:effectLst/>
                        <a:latin typeface="Calibri" panose="020F0502020204030204" pitchFamily="34" charset="0"/>
                      </a:endParaRPr>
                    </a:p>
                  </a:txBody>
                  <a:tcPr marL="5657" marR="5657" marT="5657" marB="0" anchor="ctr"/>
                </a:tc>
                <a:extLst>
                  <a:ext uri="{0D108BD9-81ED-4DB2-BD59-A6C34878D82A}">
                    <a16:rowId xmlns:a16="http://schemas.microsoft.com/office/drawing/2014/main" val="440760182"/>
                  </a:ext>
                </a:extLst>
              </a:tr>
              <a:tr h="120691">
                <a:tc>
                  <a:txBody>
                    <a:bodyPr/>
                    <a:lstStyle/>
                    <a:p>
                      <a:pPr algn="l" fontAlgn="b"/>
                      <a:r>
                        <a:rPr lang="en-GB" sz="1000" u="none" strike="noStrike" dirty="0">
                          <a:effectLst/>
                        </a:rPr>
                        <a:t>Ealing Broadway</a:t>
                      </a:r>
                      <a:endParaRPr lang="en-GB" sz="1000" b="0" i="0" u="none" strike="noStrike" dirty="0">
                        <a:solidFill>
                          <a:srgbClr val="000000"/>
                        </a:solidFill>
                        <a:effectLst/>
                        <a:latin typeface="Calibri" panose="020F0502020204030204" pitchFamily="34" charset="0"/>
                      </a:endParaRPr>
                    </a:p>
                  </a:txBody>
                  <a:tcPr marL="5657" marR="5657" marT="5657" marB="0" anchor="b"/>
                </a:tc>
                <a:tc>
                  <a:txBody>
                    <a:bodyPr/>
                    <a:lstStyle/>
                    <a:p>
                      <a:pPr algn="ctr" fontAlgn="ctr"/>
                      <a:r>
                        <a:rPr lang="en-GB" sz="1000" u="none" strike="noStrike" dirty="0">
                          <a:effectLst/>
                        </a:rPr>
                        <a:t>331</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9.5</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363</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10</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0.0</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694</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19.8</a:t>
                      </a:r>
                      <a:endParaRPr lang="en-GB" sz="1000" b="0" i="0" u="none" strike="noStrike" dirty="0">
                        <a:solidFill>
                          <a:srgbClr val="000000"/>
                        </a:solidFill>
                        <a:effectLst/>
                        <a:latin typeface="Calibri" panose="020F0502020204030204" pitchFamily="34" charset="0"/>
                      </a:endParaRPr>
                    </a:p>
                  </a:txBody>
                  <a:tcPr marL="5657" marR="5657" marT="5657" marB="0" anchor="ctr"/>
                </a:tc>
                <a:extLst>
                  <a:ext uri="{0D108BD9-81ED-4DB2-BD59-A6C34878D82A}">
                    <a16:rowId xmlns:a16="http://schemas.microsoft.com/office/drawing/2014/main" val="2745933884"/>
                  </a:ext>
                </a:extLst>
              </a:tr>
              <a:tr h="120691">
                <a:tc>
                  <a:txBody>
                    <a:bodyPr/>
                    <a:lstStyle/>
                    <a:p>
                      <a:pPr algn="l" fontAlgn="b"/>
                      <a:r>
                        <a:rPr lang="en-GB" sz="1000" u="none" strike="noStrike" dirty="0">
                          <a:effectLst/>
                        </a:rPr>
                        <a:t>Ealing Common</a:t>
                      </a:r>
                      <a:endParaRPr lang="en-GB" sz="1000" b="0" i="0" u="none" strike="noStrike" dirty="0">
                        <a:solidFill>
                          <a:srgbClr val="000000"/>
                        </a:solidFill>
                        <a:effectLst/>
                        <a:latin typeface="Calibri" panose="020F0502020204030204" pitchFamily="34" charset="0"/>
                      </a:endParaRPr>
                    </a:p>
                  </a:txBody>
                  <a:tcPr marL="5657" marR="5657" marT="5657" marB="0" anchor="b"/>
                </a:tc>
                <a:tc>
                  <a:txBody>
                    <a:bodyPr/>
                    <a:lstStyle/>
                    <a:p>
                      <a:pPr algn="ctr" fontAlgn="ctr"/>
                      <a:r>
                        <a:rPr lang="en-GB" sz="1000" u="none" strike="noStrike" dirty="0">
                          <a:effectLst/>
                        </a:rPr>
                        <a:t>430</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12.3</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3,172</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91</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107</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3.6</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3,709</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106.5</a:t>
                      </a:r>
                      <a:endParaRPr lang="en-GB" sz="1000" b="0" i="0" u="none" strike="noStrike" dirty="0">
                        <a:solidFill>
                          <a:srgbClr val="000000"/>
                        </a:solidFill>
                        <a:effectLst/>
                        <a:latin typeface="Calibri" panose="020F0502020204030204" pitchFamily="34" charset="0"/>
                      </a:endParaRPr>
                    </a:p>
                  </a:txBody>
                  <a:tcPr marL="5657" marR="5657" marT="5657" marB="0" anchor="ctr"/>
                </a:tc>
                <a:extLst>
                  <a:ext uri="{0D108BD9-81ED-4DB2-BD59-A6C34878D82A}">
                    <a16:rowId xmlns:a16="http://schemas.microsoft.com/office/drawing/2014/main" val="344584032"/>
                  </a:ext>
                </a:extLst>
              </a:tr>
              <a:tr h="120691">
                <a:tc>
                  <a:txBody>
                    <a:bodyPr/>
                    <a:lstStyle/>
                    <a:p>
                      <a:pPr algn="l" fontAlgn="b"/>
                      <a:r>
                        <a:rPr lang="en-GB" sz="1000" u="none" strike="noStrike" dirty="0">
                          <a:effectLst/>
                        </a:rPr>
                        <a:t>East Acton</a:t>
                      </a:r>
                      <a:endParaRPr lang="en-GB" sz="1000" b="0" i="0" u="none" strike="noStrike" dirty="0">
                        <a:solidFill>
                          <a:srgbClr val="000000"/>
                        </a:solidFill>
                        <a:effectLst/>
                        <a:latin typeface="Calibri" panose="020F0502020204030204" pitchFamily="34" charset="0"/>
                      </a:endParaRPr>
                    </a:p>
                  </a:txBody>
                  <a:tcPr marL="5657" marR="5657" marT="5657" marB="0" anchor="b"/>
                </a:tc>
                <a:tc>
                  <a:txBody>
                    <a:bodyPr/>
                    <a:lstStyle/>
                    <a:p>
                      <a:pPr algn="ctr" fontAlgn="ctr"/>
                      <a:r>
                        <a:rPr lang="en-GB" sz="1000" u="none" strike="noStrike" dirty="0">
                          <a:effectLst/>
                        </a:rPr>
                        <a:t>397</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11.3</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4,707</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134</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302</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10.1</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5,406</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155.9</a:t>
                      </a:r>
                      <a:endParaRPr lang="en-GB" sz="1000" b="0" i="0" u="none" strike="noStrike" dirty="0">
                        <a:solidFill>
                          <a:srgbClr val="000000"/>
                        </a:solidFill>
                        <a:effectLst/>
                        <a:latin typeface="Calibri" panose="020F0502020204030204" pitchFamily="34" charset="0"/>
                      </a:endParaRPr>
                    </a:p>
                  </a:txBody>
                  <a:tcPr marL="5657" marR="5657" marT="5657" marB="0" anchor="ctr"/>
                </a:tc>
                <a:extLst>
                  <a:ext uri="{0D108BD9-81ED-4DB2-BD59-A6C34878D82A}">
                    <a16:rowId xmlns:a16="http://schemas.microsoft.com/office/drawing/2014/main" val="806308357"/>
                  </a:ext>
                </a:extLst>
              </a:tr>
              <a:tr h="120691">
                <a:tc>
                  <a:txBody>
                    <a:bodyPr/>
                    <a:lstStyle/>
                    <a:p>
                      <a:pPr algn="l" fontAlgn="b"/>
                      <a:r>
                        <a:rPr lang="en-GB" sz="1000" u="none" strike="noStrike" dirty="0">
                          <a:effectLst/>
                        </a:rPr>
                        <a:t>Elthorne</a:t>
                      </a:r>
                      <a:endParaRPr lang="en-GB" sz="1000" b="0" i="0" u="none" strike="noStrike" dirty="0">
                        <a:solidFill>
                          <a:srgbClr val="000000"/>
                        </a:solidFill>
                        <a:effectLst/>
                        <a:latin typeface="Calibri" panose="020F0502020204030204" pitchFamily="34" charset="0"/>
                      </a:endParaRPr>
                    </a:p>
                  </a:txBody>
                  <a:tcPr marL="5657" marR="5657" marT="5657" marB="0" anchor="b"/>
                </a:tc>
                <a:tc>
                  <a:txBody>
                    <a:bodyPr/>
                    <a:lstStyle/>
                    <a:p>
                      <a:pPr algn="ctr" fontAlgn="ctr"/>
                      <a:r>
                        <a:rPr lang="en-GB" sz="1000" u="none" strike="noStrike" dirty="0">
                          <a:effectLst/>
                        </a:rPr>
                        <a:t>375</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10.7</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3,474</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99</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250</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8.3</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4,099</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118.3</a:t>
                      </a:r>
                      <a:endParaRPr lang="en-GB" sz="1000" b="0" i="0" u="none" strike="noStrike" dirty="0">
                        <a:solidFill>
                          <a:srgbClr val="000000"/>
                        </a:solidFill>
                        <a:effectLst/>
                        <a:latin typeface="Calibri" panose="020F0502020204030204" pitchFamily="34" charset="0"/>
                      </a:endParaRPr>
                    </a:p>
                  </a:txBody>
                  <a:tcPr marL="5657" marR="5657" marT="5657" marB="0" anchor="ctr"/>
                </a:tc>
                <a:extLst>
                  <a:ext uri="{0D108BD9-81ED-4DB2-BD59-A6C34878D82A}">
                    <a16:rowId xmlns:a16="http://schemas.microsoft.com/office/drawing/2014/main" val="2710361612"/>
                  </a:ext>
                </a:extLst>
              </a:tr>
              <a:tr h="120691">
                <a:tc>
                  <a:txBody>
                    <a:bodyPr/>
                    <a:lstStyle/>
                    <a:p>
                      <a:pPr algn="l" fontAlgn="b"/>
                      <a:r>
                        <a:rPr lang="en-GB" sz="1000" u="none" strike="noStrike" dirty="0">
                          <a:effectLst/>
                        </a:rPr>
                        <a:t>Greenford Broadway</a:t>
                      </a:r>
                      <a:endParaRPr lang="en-GB" sz="1000" b="0" i="0" u="none" strike="noStrike" dirty="0">
                        <a:solidFill>
                          <a:srgbClr val="000000"/>
                        </a:solidFill>
                        <a:effectLst/>
                        <a:latin typeface="Calibri" panose="020F0502020204030204" pitchFamily="34" charset="0"/>
                      </a:endParaRPr>
                    </a:p>
                  </a:txBody>
                  <a:tcPr marL="5657" marR="5657" marT="5657" marB="0" anchor="b"/>
                </a:tc>
                <a:tc>
                  <a:txBody>
                    <a:bodyPr/>
                    <a:lstStyle/>
                    <a:p>
                      <a:pPr algn="ctr" fontAlgn="ctr"/>
                      <a:r>
                        <a:rPr lang="en-GB" sz="1000" u="none" strike="noStrike" dirty="0">
                          <a:effectLst/>
                        </a:rPr>
                        <a:t>265</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7.6</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4,553</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130</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466</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15.5</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5,284</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153.2</a:t>
                      </a:r>
                      <a:endParaRPr lang="en-GB" sz="1000" b="0" i="0" u="none" strike="noStrike" dirty="0">
                        <a:solidFill>
                          <a:srgbClr val="000000"/>
                        </a:solidFill>
                        <a:effectLst/>
                        <a:latin typeface="Calibri" panose="020F0502020204030204" pitchFamily="34" charset="0"/>
                      </a:endParaRPr>
                    </a:p>
                  </a:txBody>
                  <a:tcPr marL="5657" marR="5657" marT="5657" marB="0" anchor="ctr"/>
                </a:tc>
                <a:extLst>
                  <a:ext uri="{0D108BD9-81ED-4DB2-BD59-A6C34878D82A}">
                    <a16:rowId xmlns:a16="http://schemas.microsoft.com/office/drawing/2014/main" val="2914064933"/>
                  </a:ext>
                </a:extLst>
              </a:tr>
              <a:tr h="120691">
                <a:tc>
                  <a:txBody>
                    <a:bodyPr/>
                    <a:lstStyle/>
                    <a:p>
                      <a:pPr algn="l" fontAlgn="b"/>
                      <a:r>
                        <a:rPr lang="en-GB" sz="1000" u="none" strike="noStrike" dirty="0">
                          <a:effectLst/>
                        </a:rPr>
                        <a:t>Greenford Green</a:t>
                      </a:r>
                      <a:endParaRPr lang="en-GB" sz="1000" b="0" i="0" u="none" strike="noStrike" dirty="0">
                        <a:solidFill>
                          <a:srgbClr val="000000"/>
                        </a:solidFill>
                        <a:effectLst/>
                        <a:latin typeface="Calibri" panose="020F0502020204030204" pitchFamily="34" charset="0"/>
                      </a:endParaRPr>
                    </a:p>
                  </a:txBody>
                  <a:tcPr marL="5657" marR="5657" marT="5657" marB="0" anchor="b"/>
                </a:tc>
                <a:tc>
                  <a:txBody>
                    <a:bodyPr/>
                    <a:lstStyle/>
                    <a:p>
                      <a:pPr algn="ctr" fontAlgn="ctr"/>
                      <a:r>
                        <a:rPr lang="en-GB" sz="1000" u="none" strike="noStrike" dirty="0">
                          <a:effectLst/>
                        </a:rPr>
                        <a:t>187</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5.3</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1,465</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42</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212</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7.1</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1,864</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54.3</a:t>
                      </a:r>
                      <a:endParaRPr lang="en-GB" sz="1000" b="0" i="0" u="none" strike="noStrike" dirty="0">
                        <a:solidFill>
                          <a:srgbClr val="000000"/>
                        </a:solidFill>
                        <a:effectLst/>
                        <a:latin typeface="Calibri" panose="020F0502020204030204" pitchFamily="34" charset="0"/>
                      </a:endParaRPr>
                    </a:p>
                  </a:txBody>
                  <a:tcPr marL="5657" marR="5657" marT="5657" marB="0" anchor="ctr"/>
                </a:tc>
                <a:extLst>
                  <a:ext uri="{0D108BD9-81ED-4DB2-BD59-A6C34878D82A}">
                    <a16:rowId xmlns:a16="http://schemas.microsoft.com/office/drawing/2014/main" val="959430008"/>
                  </a:ext>
                </a:extLst>
              </a:tr>
              <a:tr h="120691">
                <a:tc>
                  <a:txBody>
                    <a:bodyPr/>
                    <a:lstStyle/>
                    <a:p>
                      <a:pPr algn="l" fontAlgn="b"/>
                      <a:r>
                        <a:rPr lang="en-GB" sz="1000" u="none" strike="noStrike" dirty="0">
                          <a:effectLst/>
                        </a:rPr>
                        <a:t>Hanger Hill</a:t>
                      </a:r>
                      <a:endParaRPr lang="en-GB" sz="1000" b="0" i="0" u="none" strike="noStrike" dirty="0">
                        <a:solidFill>
                          <a:srgbClr val="000000"/>
                        </a:solidFill>
                        <a:effectLst/>
                        <a:latin typeface="Calibri" panose="020F0502020204030204" pitchFamily="34" charset="0"/>
                      </a:endParaRPr>
                    </a:p>
                  </a:txBody>
                  <a:tcPr marL="5657" marR="5657" marT="5657" marB="0" anchor="b"/>
                </a:tc>
                <a:tc>
                  <a:txBody>
                    <a:bodyPr/>
                    <a:lstStyle/>
                    <a:p>
                      <a:pPr algn="ctr" fontAlgn="ctr"/>
                      <a:r>
                        <a:rPr lang="en-GB" sz="1000" u="none" strike="noStrike" dirty="0">
                          <a:effectLst/>
                        </a:rPr>
                        <a:t>463</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13.2</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6,623</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189</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381</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12.7</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7,467</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215.2</a:t>
                      </a:r>
                      <a:endParaRPr lang="en-GB" sz="1000" b="0" i="0" u="none" strike="noStrike" dirty="0">
                        <a:solidFill>
                          <a:srgbClr val="000000"/>
                        </a:solidFill>
                        <a:effectLst/>
                        <a:latin typeface="Calibri" panose="020F0502020204030204" pitchFamily="34" charset="0"/>
                      </a:endParaRPr>
                    </a:p>
                  </a:txBody>
                  <a:tcPr marL="5657" marR="5657" marT="5657" marB="0" anchor="ctr"/>
                </a:tc>
                <a:extLst>
                  <a:ext uri="{0D108BD9-81ED-4DB2-BD59-A6C34878D82A}">
                    <a16:rowId xmlns:a16="http://schemas.microsoft.com/office/drawing/2014/main" val="3901897949"/>
                  </a:ext>
                </a:extLst>
              </a:tr>
              <a:tr h="120691">
                <a:tc>
                  <a:txBody>
                    <a:bodyPr/>
                    <a:lstStyle/>
                    <a:p>
                      <a:pPr algn="l" fontAlgn="b"/>
                      <a:r>
                        <a:rPr lang="en-GB" sz="1000" u="none" strike="noStrike" dirty="0">
                          <a:effectLst/>
                        </a:rPr>
                        <a:t>Hobbayne</a:t>
                      </a:r>
                      <a:endParaRPr lang="en-GB" sz="1000" b="0" i="0" u="none" strike="noStrike" dirty="0">
                        <a:solidFill>
                          <a:srgbClr val="000000"/>
                        </a:solidFill>
                        <a:effectLst/>
                        <a:latin typeface="Calibri" panose="020F0502020204030204" pitchFamily="34" charset="0"/>
                      </a:endParaRPr>
                    </a:p>
                  </a:txBody>
                  <a:tcPr marL="5657" marR="5657" marT="5657" marB="0" anchor="b"/>
                </a:tc>
                <a:tc>
                  <a:txBody>
                    <a:bodyPr/>
                    <a:lstStyle/>
                    <a:p>
                      <a:pPr algn="ctr" fontAlgn="ctr"/>
                      <a:r>
                        <a:rPr lang="en-GB" sz="1000" u="none" strike="noStrike" dirty="0">
                          <a:effectLst/>
                        </a:rPr>
                        <a:t>871</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24.9</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2,839</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81</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180</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6.0</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3,890</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112.0</a:t>
                      </a:r>
                      <a:endParaRPr lang="en-GB" sz="1000" b="0" i="0" u="none" strike="noStrike" dirty="0">
                        <a:solidFill>
                          <a:srgbClr val="000000"/>
                        </a:solidFill>
                        <a:effectLst/>
                        <a:latin typeface="Calibri" panose="020F0502020204030204" pitchFamily="34" charset="0"/>
                      </a:endParaRPr>
                    </a:p>
                  </a:txBody>
                  <a:tcPr marL="5657" marR="5657" marT="5657" marB="0" anchor="ctr"/>
                </a:tc>
                <a:extLst>
                  <a:ext uri="{0D108BD9-81ED-4DB2-BD59-A6C34878D82A}">
                    <a16:rowId xmlns:a16="http://schemas.microsoft.com/office/drawing/2014/main" val="4053352545"/>
                  </a:ext>
                </a:extLst>
              </a:tr>
              <a:tr h="120691">
                <a:tc>
                  <a:txBody>
                    <a:bodyPr/>
                    <a:lstStyle/>
                    <a:p>
                      <a:pPr algn="l" fontAlgn="b"/>
                      <a:r>
                        <a:rPr lang="en-GB" sz="1000" u="none" strike="noStrike" dirty="0">
                          <a:effectLst/>
                        </a:rPr>
                        <a:t>Lady Margaret</a:t>
                      </a:r>
                      <a:endParaRPr lang="en-GB" sz="1000" b="0" i="0" u="none" strike="noStrike" dirty="0">
                        <a:solidFill>
                          <a:srgbClr val="000000"/>
                        </a:solidFill>
                        <a:effectLst/>
                        <a:latin typeface="Calibri" panose="020F0502020204030204" pitchFamily="34" charset="0"/>
                      </a:endParaRPr>
                    </a:p>
                  </a:txBody>
                  <a:tcPr marL="5657" marR="5657" marT="5657" marB="0" anchor="b"/>
                </a:tc>
                <a:tc>
                  <a:txBody>
                    <a:bodyPr/>
                    <a:lstStyle/>
                    <a:p>
                      <a:pPr algn="ctr" fontAlgn="ctr"/>
                      <a:r>
                        <a:rPr lang="en-GB" sz="1000" u="none" strike="noStrike" dirty="0">
                          <a:effectLst/>
                        </a:rPr>
                        <a:t>66</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1.9</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1,357</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39</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313</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10.4</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1,736</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51.1</a:t>
                      </a:r>
                      <a:endParaRPr lang="en-GB" sz="1000" b="0" i="0" u="none" strike="noStrike" dirty="0">
                        <a:solidFill>
                          <a:srgbClr val="000000"/>
                        </a:solidFill>
                        <a:effectLst/>
                        <a:latin typeface="Calibri" panose="020F0502020204030204" pitchFamily="34" charset="0"/>
                      </a:endParaRPr>
                    </a:p>
                  </a:txBody>
                  <a:tcPr marL="5657" marR="5657" marT="5657" marB="0" anchor="ctr"/>
                </a:tc>
                <a:extLst>
                  <a:ext uri="{0D108BD9-81ED-4DB2-BD59-A6C34878D82A}">
                    <a16:rowId xmlns:a16="http://schemas.microsoft.com/office/drawing/2014/main" val="2521936948"/>
                  </a:ext>
                </a:extLst>
              </a:tr>
              <a:tr h="120691">
                <a:tc>
                  <a:txBody>
                    <a:bodyPr/>
                    <a:lstStyle/>
                    <a:p>
                      <a:pPr algn="l" fontAlgn="b"/>
                      <a:r>
                        <a:rPr lang="en-GB" sz="1000" u="none" strike="noStrike" dirty="0">
                          <a:effectLst/>
                        </a:rPr>
                        <a:t>Northfield</a:t>
                      </a:r>
                      <a:endParaRPr lang="en-GB" sz="1000" b="0" i="0" u="none" strike="noStrike" dirty="0">
                        <a:solidFill>
                          <a:srgbClr val="000000"/>
                        </a:solidFill>
                        <a:effectLst/>
                        <a:latin typeface="Calibri" panose="020F0502020204030204" pitchFamily="34" charset="0"/>
                      </a:endParaRPr>
                    </a:p>
                  </a:txBody>
                  <a:tcPr marL="5657" marR="5657" marT="5657" marB="0" anchor="b"/>
                </a:tc>
                <a:tc>
                  <a:txBody>
                    <a:bodyPr/>
                    <a:lstStyle/>
                    <a:p>
                      <a:pPr algn="ctr" fontAlgn="ctr"/>
                      <a:r>
                        <a:rPr lang="en-GB" sz="1000" u="none" strike="noStrike" dirty="0">
                          <a:effectLst/>
                        </a:rPr>
                        <a:t>507</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14.5</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5,645</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161</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425</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14.2</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6,577</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189.9</a:t>
                      </a:r>
                      <a:endParaRPr lang="en-GB" sz="1000" b="0" i="0" u="none" strike="noStrike" dirty="0">
                        <a:solidFill>
                          <a:srgbClr val="000000"/>
                        </a:solidFill>
                        <a:effectLst/>
                        <a:latin typeface="Calibri" panose="020F0502020204030204" pitchFamily="34" charset="0"/>
                      </a:endParaRPr>
                    </a:p>
                  </a:txBody>
                  <a:tcPr marL="5657" marR="5657" marT="5657" marB="0" anchor="ctr"/>
                </a:tc>
                <a:extLst>
                  <a:ext uri="{0D108BD9-81ED-4DB2-BD59-A6C34878D82A}">
                    <a16:rowId xmlns:a16="http://schemas.microsoft.com/office/drawing/2014/main" val="3426477030"/>
                  </a:ext>
                </a:extLst>
              </a:tr>
              <a:tr h="120691">
                <a:tc>
                  <a:txBody>
                    <a:bodyPr/>
                    <a:lstStyle/>
                    <a:p>
                      <a:pPr algn="l" fontAlgn="b"/>
                      <a:r>
                        <a:rPr lang="en-GB" sz="1000" u="none" strike="noStrike" dirty="0">
                          <a:effectLst/>
                        </a:rPr>
                        <a:t>North Greenford</a:t>
                      </a:r>
                      <a:endParaRPr lang="en-GB" sz="1000" b="0" i="0" u="none" strike="noStrike" dirty="0">
                        <a:solidFill>
                          <a:srgbClr val="000000"/>
                        </a:solidFill>
                        <a:effectLst/>
                        <a:latin typeface="Calibri" panose="020F0502020204030204" pitchFamily="34" charset="0"/>
                      </a:endParaRPr>
                    </a:p>
                  </a:txBody>
                  <a:tcPr marL="5657" marR="5657" marT="5657" marB="0" anchor="b"/>
                </a:tc>
                <a:tc>
                  <a:txBody>
                    <a:bodyPr/>
                    <a:lstStyle/>
                    <a:p>
                      <a:pPr algn="ctr" fontAlgn="ctr"/>
                      <a:r>
                        <a:rPr lang="en-GB" sz="1000" u="none" strike="noStrike" dirty="0">
                          <a:effectLst/>
                        </a:rPr>
                        <a:t>662</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18.9</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3,649</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104</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296</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9.9</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4,607</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133.0</a:t>
                      </a:r>
                      <a:endParaRPr lang="en-GB" sz="1000" b="0" i="0" u="none" strike="noStrike" dirty="0">
                        <a:solidFill>
                          <a:srgbClr val="000000"/>
                        </a:solidFill>
                        <a:effectLst/>
                        <a:latin typeface="Calibri" panose="020F0502020204030204" pitchFamily="34" charset="0"/>
                      </a:endParaRPr>
                    </a:p>
                  </a:txBody>
                  <a:tcPr marL="5657" marR="5657" marT="5657" marB="0" anchor="ctr"/>
                </a:tc>
                <a:extLst>
                  <a:ext uri="{0D108BD9-81ED-4DB2-BD59-A6C34878D82A}">
                    <a16:rowId xmlns:a16="http://schemas.microsoft.com/office/drawing/2014/main" val="288757911"/>
                  </a:ext>
                </a:extLst>
              </a:tr>
              <a:tr h="120691">
                <a:tc>
                  <a:txBody>
                    <a:bodyPr/>
                    <a:lstStyle/>
                    <a:p>
                      <a:pPr algn="l" fontAlgn="b"/>
                      <a:r>
                        <a:rPr lang="en-GB" sz="1000" u="none" strike="noStrike" dirty="0">
                          <a:effectLst/>
                        </a:rPr>
                        <a:t>Notholt Mandeville</a:t>
                      </a:r>
                      <a:endParaRPr lang="en-GB" sz="1000" b="0" i="0" u="none" strike="noStrike" dirty="0">
                        <a:solidFill>
                          <a:srgbClr val="000000"/>
                        </a:solidFill>
                        <a:effectLst/>
                        <a:latin typeface="Calibri" panose="020F0502020204030204" pitchFamily="34" charset="0"/>
                      </a:endParaRPr>
                    </a:p>
                  </a:txBody>
                  <a:tcPr marL="5657" marR="5657" marT="5657" marB="0" anchor="b"/>
                </a:tc>
                <a:tc>
                  <a:txBody>
                    <a:bodyPr/>
                    <a:lstStyle/>
                    <a:p>
                      <a:pPr algn="ctr" fontAlgn="ctr"/>
                      <a:r>
                        <a:rPr lang="en-GB" sz="1000" u="none" strike="noStrike" dirty="0">
                          <a:effectLst/>
                        </a:rPr>
                        <a:t>816</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23.3</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4,958</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142</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177</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5.9</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5,951</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170.9</a:t>
                      </a:r>
                      <a:endParaRPr lang="en-GB" sz="1000" b="0" i="0" u="none" strike="noStrike" dirty="0">
                        <a:solidFill>
                          <a:srgbClr val="000000"/>
                        </a:solidFill>
                        <a:effectLst/>
                        <a:latin typeface="Calibri" panose="020F0502020204030204" pitchFamily="34" charset="0"/>
                      </a:endParaRPr>
                    </a:p>
                  </a:txBody>
                  <a:tcPr marL="5657" marR="5657" marT="5657" marB="0" anchor="ctr"/>
                </a:tc>
                <a:extLst>
                  <a:ext uri="{0D108BD9-81ED-4DB2-BD59-A6C34878D82A}">
                    <a16:rowId xmlns:a16="http://schemas.microsoft.com/office/drawing/2014/main" val="2304497749"/>
                  </a:ext>
                </a:extLst>
              </a:tr>
              <a:tr h="120691">
                <a:tc>
                  <a:txBody>
                    <a:bodyPr/>
                    <a:lstStyle/>
                    <a:p>
                      <a:pPr algn="l" fontAlgn="b"/>
                      <a:r>
                        <a:rPr lang="en-GB" sz="1000" u="none" strike="noStrike" dirty="0">
                          <a:effectLst/>
                        </a:rPr>
                        <a:t>Northolt West End</a:t>
                      </a:r>
                      <a:endParaRPr lang="en-GB" sz="1000" b="0" i="0" u="none" strike="noStrike" dirty="0">
                        <a:solidFill>
                          <a:srgbClr val="000000"/>
                        </a:solidFill>
                        <a:effectLst/>
                        <a:latin typeface="Calibri" panose="020F0502020204030204" pitchFamily="34" charset="0"/>
                      </a:endParaRPr>
                    </a:p>
                  </a:txBody>
                  <a:tcPr marL="5657" marR="5657" marT="5657" marB="0" anchor="b"/>
                </a:tc>
                <a:tc>
                  <a:txBody>
                    <a:bodyPr/>
                    <a:lstStyle/>
                    <a:p>
                      <a:pPr algn="ctr" fontAlgn="ctr"/>
                      <a:r>
                        <a:rPr lang="en-GB" sz="1000" u="none" strike="noStrike" dirty="0">
                          <a:effectLst/>
                        </a:rPr>
                        <a:t>529</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15.1</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2,580</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74</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335</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11.2</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3,444</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100.0</a:t>
                      </a:r>
                      <a:endParaRPr lang="en-GB" sz="1000" b="0" i="0" u="none" strike="noStrike" dirty="0">
                        <a:solidFill>
                          <a:srgbClr val="000000"/>
                        </a:solidFill>
                        <a:effectLst/>
                        <a:latin typeface="Calibri" panose="020F0502020204030204" pitchFamily="34" charset="0"/>
                      </a:endParaRPr>
                    </a:p>
                  </a:txBody>
                  <a:tcPr marL="5657" marR="5657" marT="5657" marB="0" anchor="ctr"/>
                </a:tc>
                <a:extLst>
                  <a:ext uri="{0D108BD9-81ED-4DB2-BD59-A6C34878D82A}">
                    <a16:rowId xmlns:a16="http://schemas.microsoft.com/office/drawing/2014/main" val="1342240074"/>
                  </a:ext>
                </a:extLst>
              </a:tr>
              <a:tr h="120691">
                <a:tc>
                  <a:txBody>
                    <a:bodyPr/>
                    <a:lstStyle/>
                    <a:p>
                      <a:pPr algn="l" fontAlgn="b"/>
                      <a:r>
                        <a:rPr lang="en-GB" sz="1000" u="none" strike="noStrike" dirty="0">
                          <a:effectLst/>
                        </a:rPr>
                        <a:t>Norwood Green</a:t>
                      </a:r>
                      <a:endParaRPr lang="en-GB" sz="1000" b="0" i="0" u="none" strike="noStrike" dirty="0">
                        <a:solidFill>
                          <a:srgbClr val="000000"/>
                        </a:solidFill>
                        <a:effectLst/>
                        <a:latin typeface="Calibri" panose="020F0502020204030204" pitchFamily="34" charset="0"/>
                      </a:endParaRPr>
                    </a:p>
                  </a:txBody>
                  <a:tcPr marL="5657" marR="5657" marT="5657" marB="0" anchor="b"/>
                </a:tc>
                <a:tc>
                  <a:txBody>
                    <a:bodyPr/>
                    <a:lstStyle/>
                    <a:p>
                      <a:pPr algn="ctr" fontAlgn="ctr"/>
                      <a:r>
                        <a:rPr lang="en-GB" sz="1000" u="none" strike="noStrike" dirty="0">
                          <a:effectLst/>
                        </a:rPr>
                        <a:t>66</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1.9</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6,337</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181</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596</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19.9</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6,999</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202.8</a:t>
                      </a:r>
                      <a:endParaRPr lang="en-GB" sz="1000" b="0" i="0" u="none" strike="noStrike" dirty="0">
                        <a:solidFill>
                          <a:srgbClr val="000000"/>
                        </a:solidFill>
                        <a:effectLst/>
                        <a:latin typeface="Calibri" panose="020F0502020204030204" pitchFamily="34" charset="0"/>
                      </a:endParaRPr>
                    </a:p>
                  </a:txBody>
                  <a:tcPr marL="5657" marR="5657" marT="5657" marB="0" anchor="ctr"/>
                </a:tc>
                <a:extLst>
                  <a:ext uri="{0D108BD9-81ED-4DB2-BD59-A6C34878D82A}">
                    <a16:rowId xmlns:a16="http://schemas.microsoft.com/office/drawing/2014/main" val="1512955378"/>
                  </a:ext>
                </a:extLst>
              </a:tr>
              <a:tr h="120691">
                <a:tc>
                  <a:txBody>
                    <a:bodyPr/>
                    <a:lstStyle/>
                    <a:p>
                      <a:pPr algn="l" fontAlgn="b"/>
                      <a:r>
                        <a:rPr lang="en-GB" sz="1000" u="none" strike="noStrike" dirty="0">
                          <a:effectLst/>
                        </a:rPr>
                        <a:t>Perivale</a:t>
                      </a:r>
                      <a:endParaRPr lang="en-GB" sz="1000" b="0" i="0" u="none" strike="noStrike" dirty="0">
                        <a:solidFill>
                          <a:srgbClr val="000000"/>
                        </a:solidFill>
                        <a:effectLst/>
                        <a:latin typeface="Calibri" panose="020F0502020204030204" pitchFamily="34" charset="0"/>
                      </a:endParaRPr>
                    </a:p>
                  </a:txBody>
                  <a:tcPr marL="5657" marR="5657" marT="5657" marB="0" anchor="b"/>
                </a:tc>
                <a:tc>
                  <a:txBody>
                    <a:bodyPr/>
                    <a:lstStyle/>
                    <a:p>
                      <a:pPr algn="ctr" fontAlgn="ctr"/>
                      <a:r>
                        <a:rPr lang="en-GB" sz="1000" u="none" strike="noStrike" dirty="0">
                          <a:effectLst/>
                        </a:rPr>
                        <a:t>441</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12.6</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3,283</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94</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381</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12.7</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4,105</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119.1</a:t>
                      </a:r>
                      <a:endParaRPr lang="en-GB" sz="1000" b="0" i="0" u="none" strike="noStrike" dirty="0">
                        <a:solidFill>
                          <a:srgbClr val="000000"/>
                        </a:solidFill>
                        <a:effectLst/>
                        <a:latin typeface="Calibri" panose="020F0502020204030204" pitchFamily="34" charset="0"/>
                      </a:endParaRPr>
                    </a:p>
                  </a:txBody>
                  <a:tcPr marL="5657" marR="5657" marT="5657" marB="0" anchor="ctr"/>
                </a:tc>
                <a:extLst>
                  <a:ext uri="{0D108BD9-81ED-4DB2-BD59-A6C34878D82A}">
                    <a16:rowId xmlns:a16="http://schemas.microsoft.com/office/drawing/2014/main" val="2149767491"/>
                  </a:ext>
                </a:extLst>
              </a:tr>
              <a:tr h="120691">
                <a:tc>
                  <a:txBody>
                    <a:bodyPr/>
                    <a:lstStyle/>
                    <a:p>
                      <a:pPr algn="l" fontAlgn="b"/>
                      <a:r>
                        <a:rPr lang="en-GB" sz="1000" u="none" strike="noStrike" dirty="0">
                          <a:effectLst/>
                        </a:rPr>
                        <a:t>South Acton</a:t>
                      </a:r>
                      <a:endParaRPr lang="en-GB" sz="1000" b="0" i="0" u="none" strike="noStrike" dirty="0">
                        <a:solidFill>
                          <a:srgbClr val="000000"/>
                        </a:solidFill>
                        <a:effectLst/>
                        <a:latin typeface="Calibri" panose="020F0502020204030204" pitchFamily="34" charset="0"/>
                      </a:endParaRPr>
                    </a:p>
                  </a:txBody>
                  <a:tcPr marL="5657" marR="5657" marT="5657" marB="0" anchor="b"/>
                </a:tc>
                <a:tc>
                  <a:txBody>
                    <a:bodyPr/>
                    <a:lstStyle/>
                    <a:p>
                      <a:pPr algn="ctr" fontAlgn="ctr"/>
                      <a:r>
                        <a:rPr lang="en-GB" sz="1000" u="none" strike="noStrike" dirty="0">
                          <a:effectLst/>
                        </a:rPr>
                        <a:t>99</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2.8</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7,463</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213</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420</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14.0</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7,982</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230.1</a:t>
                      </a:r>
                      <a:endParaRPr lang="en-GB" sz="1000" b="0" i="0" u="none" strike="noStrike" dirty="0">
                        <a:solidFill>
                          <a:srgbClr val="000000"/>
                        </a:solidFill>
                        <a:effectLst/>
                        <a:latin typeface="Calibri" panose="020F0502020204030204" pitchFamily="34" charset="0"/>
                      </a:endParaRPr>
                    </a:p>
                  </a:txBody>
                  <a:tcPr marL="5657" marR="5657" marT="5657" marB="0" anchor="ctr"/>
                </a:tc>
                <a:extLst>
                  <a:ext uri="{0D108BD9-81ED-4DB2-BD59-A6C34878D82A}">
                    <a16:rowId xmlns:a16="http://schemas.microsoft.com/office/drawing/2014/main" val="455194246"/>
                  </a:ext>
                </a:extLst>
              </a:tr>
              <a:tr h="120691">
                <a:tc>
                  <a:txBody>
                    <a:bodyPr/>
                    <a:lstStyle/>
                    <a:p>
                      <a:pPr algn="l" fontAlgn="b"/>
                      <a:r>
                        <a:rPr lang="en-GB" sz="1000" u="none" strike="noStrike" dirty="0">
                          <a:effectLst/>
                        </a:rPr>
                        <a:t>Southall Broadway</a:t>
                      </a:r>
                      <a:endParaRPr lang="en-GB" sz="1000" b="0" i="0" u="none" strike="noStrike" dirty="0">
                        <a:solidFill>
                          <a:srgbClr val="000000"/>
                        </a:solidFill>
                        <a:effectLst/>
                        <a:latin typeface="Calibri" panose="020F0502020204030204" pitchFamily="34" charset="0"/>
                      </a:endParaRPr>
                    </a:p>
                  </a:txBody>
                  <a:tcPr marL="5657" marR="5657" marT="5657" marB="0" anchor="b"/>
                </a:tc>
                <a:tc>
                  <a:txBody>
                    <a:bodyPr/>
                    <a:lstStyle/>
                    <a:p>
                      <a:pPr algn="ctr" fontAlgn="ctr"/>
                      <a:r>
                        <a:rPr lang="en-GB" sz="1000" u="none" strike="noStrike" dirty="0">
                          <a:effectLst/>
                        </a:rPr>
                        <a:t>66</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1.9</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1,438</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41</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491</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16.4</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1,995</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59.3</a:t>
                      </a:r>
                      <a:endParaRPr lang="en-GB" sz="1000" b="0" i="0" u="none" strike="noStrike" dirty="0">
                        <a:solidFill>
                          <a:srgbClr val="000000"/>
                        </a:solidFill>
                        <a:effectLst/>
                        <a:latin typeface="Calibri" panose="020F0502020204030204" pitchFamily="34" charset="0"/>
                      </a:endParaRPr>
                    </a:p>
                  </a:txBody>
                  <a:tcPr marL="5657" marR="5657" marT="5657" marB="0" anchor="ctr"/>
                </a:tc>
                <a:extLst>
                  <a:ext uri="{0D108BD9-81ED-4DB2-BD59-A6C34878D82A}">
                    <a16:rowId xmlns:a16="http://schemas.microsoft.com/office/drawing/2014/main" val="2725129506"/>
                  </a:ext>
                </a:extLst>
              </a:tr>
              <a:tr h="120691">
                <a:tc>
                  <a:txBody>
                    <a:bodyPr/>
                    <a:lstStyle/>
                    <a:p>
                      <a:pPr algn="l" fontAlgn="b"/>
                      <a:r>
                        <a:rPr lang="en-GB" sz="1000" u="none" strike="noStrike" dirty="0">
                          <a:effectLst/>
                        </a:rPr>
                        <a:t>Southall Green</a:t>
                      </a:r>
                      <a:endParaRPr lang="en-GB" sz="1000" b="0" i="0" u="none" strike="noStrike" dirty="0">
                        <a:solidFill>
                          <a:srgbClr val="000000"/>
                        </a:solidFill>
                        <a:effectLst/>
                        <a:latin typeface="Calibri" panose="020F0502020204030204" pitchFamily="34" charset="0"/>
                      </a:endParaRPr>
                    </a:p>
                  </a:txBody>
                  <a:tcPr marL="5657" marR="5657" marT="5657" marB="0" anchor="b"/>
                </a:tc>
                <a:tc>
                  <a:txBody>
                    <a:bodyPr/>
                    <a:lstStyle/>
                    <a:p>
                      <a:pPr algn="ctr" fontAlgn="ctr"/>
                      <a:r>
                        <a:rPr lang="en-GB" sz="1000" u="none" strike="noStrike" dirty="0">
                          <a:effectLst/>
                        </a:rPr>
                        <a:t>132</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3.8</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672</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19</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574</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19.1</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1,378</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42.1</a:t>
                      </a:r>
                      <a:endParaRPr lang="en-GB" sz="1000" b="0" i="0" u="none" strike="noStrike" dirty="0">
                        <a:solidFill>
                          <a:srgbClr val="000000"/>
                        </a:solidFill>
                        <a:effectLst/>
                        <a:latin typeface="Calibri" panose="020F0502020204030204" pitchFamily="34" charset="0"/>
                      </a:endParaRPr>
                    </a:p>
                  </a:txBody>
                  <a:tcPr marL="5657" marR="5657" marT="5657" marB="0" anchor="ctr"/>
                </a:tc>
                <a:extLst>
                  <a:ext uri="{0D108BD9-81ED-4DB2-BD59-A6C34878D82A}">
                    <a16:rowId xmlns:a16="http://schemas.microsoft.com/office/drawing/2014/main" val="2914110924"/>
                  </a:ext>
                </a:extLst>
              </a:tr>
              <a:tr h="120691">
                <a:tc>
                  <a:txBody>
                    <a:bodyPr/>
                    <a:lstStyle/>
                    <a:p>
                      <a:pPr algn="l" fontAlgn="b"/>
                      <a:r>
                        <a:rPr lang="en-GB" sz="1000" u="none" strike="noStrike" dirty="0">
                          <a:effectLst/>
                        </a:rPr>
                        <a:t>Southfield</a:t>
                      </a:r>
                      <a:endParaRPr lang="en-GB" sz="1000" b="0" i="0" u="none" strike="noStrike" dirty="0">
                        <a:solidFill>
                          <a:srgbClr val="000000"/>
                        </a:solidFill>
                        <a:effectLst/>
                        <a:latin typeface="Calibri" panose="020F0502020204030204" pitchFamily="34" charset="0"/>
                      </a:endParaRPr>
                    </a:p>
                  </a:txBody>
                  <a:tcPr marL="5657" marR="5657" marT="5657" marB="0" anchor="b"/>
                </a:tc>
                <a:tc>
                  <a:txBody>
                    <a:bodyPr/>
                    <a:lstStyle/>
                    <a:p>
                      <a:pPr algn="ctr" fontAlgn="ctr"/>
                      <a:r>
                        <a:rPr lang="en-GB" sz="1000" u="none" strike="noStrike" dirty="0">
                          <a:effectLst/>
                        </a:rPr>
                        <a:t>1,114</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31.8</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4,049</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116</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0</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0.0</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5,163</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147.5</a:t>
                      </a:r>
                      <a:endParaRPr lang="en-GB" sz="1000" b="0" i="0" u="none" strike="noStrike" dirty="0">
                        <a:solidFill>
                          <a:srgbClr val="000000"/>
                        </a:solidFill>
                        <a:effectLst/>
                        <a:latin typeface="Calibri" panose="020F0502020204030204" pitchFamily="34" charset="0"/>
                      </a:endParaRPr>
                    </a:p>
                  </a:txBody>
                  <a:tcPr marL="5657" marR="5657" marT="5657" marB="0" anchor="ctr"/>
                </a:tc>
                <a:extLst>
                  <a:ext uri="{0D108BD9-81ED-4DB2-BD59-A6C34878D82A}">
                    <a16:rowId xmlns:a16="http://schemas.microsoft.com/office/drawing/2014/main" val="2202793051"/>
                  </a:ext>
                </a:extLst>
              </a:tr>
              <a:tr h="120691">
                <a:tc>
                  <a:txBody>
                    <a:bodyPr/>
                    <a:lstStyle/>
                    <a:p>
                      <a:pPr algn="l" fontAlgn="b"/>
                      <a:r>
                        <a:rPr lang="en-GB" sz="1000" u="none" strike="noStrike" dirty="0">
                          <a:effectLst/>
                        </a:rPr>
                        <a:t>Walpole</a:t>
                      </a:r>
                      <a:endParaRPr lang="en-GB" sz="1000" b="0" i="0" u="none" strike="noStrike" dirty="0">
                        <a:solidFill>
                          <a:srgbClr val="000000"/>
                        </a:solidFill>
                        <a:effectLst/>
                        <a:latin typeface="Calibri" panose="020F0502020204030204" pitchFamily="34" charset="0"/>
                      </a:endParaRPr>
                    </a:p>
                  </a:txBody>
                  <a:tcPr marL="5657" marR="5657" marT="5657" marB="0" anchor="b"/>
                </a:tc>
                <a:tc>
                  <a:txBody>
                    <a:bodyPr/>
                    <a:lstStyle/>
                    <a:p>
                      <a:pPr algn="ctr" fontAlgn="ctr"/>
                      <a:r>
                        <a:rPr lang="en-GB" sz="1000" u="none" strike="noStrike" dirty="0">
                          <a:effectLst/>
                        </a:rPr>
                        <a:t>948</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27.1</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4,193</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120</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107</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3.6</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5,248</a:t>
                      </a:r>
                      <a:endParaRPr lang="en-GB" sz="1000" b="0"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150.5</a:t>
                      </a:r>
                      <a:endParaRPr lang="en-GB" sz="1000" b="0" i="0" u="none" strike="noStrike" dirty="0">
                        <a:solidFill>
                          <a:srgbClr val="000000"/>
                        </a:solidFill>
                        <a:effectLst/>
                        <a:latin typeface="Calibri" panose="020F0502020204030204" pitchFamily="34" charset="0"/>
                      </a:endParaRPr>
                    </a:p>
                  </a:txBody>
                  <a:tcPr marL="5657" marR="5657" marT="5657" marB="0" anchor="ctr"/>
                </a:tc>
                <a:extLst>
                  <a:ext uri="{0D108BD9-81ED-4DB2-BD59-A6C34878D82A}">
                    <a16:rowId xmlns:a16="http://schemas.microsoft.com/office/drawing/2014/main" val="3311112996"/>
                  </a:ext>
                </a:extLst>
              </a:tr>
              <a:tr h="128234">
                <a:tc>
                  <a:txBody>
                    <a:bodyPr/>
                    <a:lstStyle/>
                    <a:p>
                      <a:pPr algn="r" fontAlgn="b"/>
                      <a:r>
                        <a:rPr lang="en-GB" sz="1000" u="none" strike="noStrike" dirty="0">
                          <a:effectLst/>
                        </a:rPr>
                        <a:t>TOTALS</a:t>
                      </a:r>
                      <a:endParaRPr lang="en-GB" sz="1000" b="1" i="0" u="none" strike="noStrike" dirty="0">
                        <a:solidFill>
                          <a:srgbClr val="000000"/>
                        </a:solidFill>
                        <a:effectLst/>
                        <a:latin typeface="Calibri" panose="020F0502020204030204" pitchFamily="34" charset="0"/>
                      </a:endParaRPr>
                    </a:p>
                  </a:txBody>
                  <a:tcPr marL="5657" marR="5657" marT="5657" marB="0" anchor="b"/>
                </a:tc>
                <a:tc>
                  <a:txBody>
                    <a:bodyPr/>
                    <a:lstStyle/>
                    <a:p>
                      <a:pPr algn="ctr" fontAlgn="ctr"/>
                      <a:r>
                        <a:rPr lang="en-GB" sz="1000" u="none" strike="noStrike" dirty="0">
                          <a:effectLst/>
                        </a:rPr>
                        <a:t>9,758</a:t>
                      </a:r>
                      <a:endParaRPr lang="en-GB" sz="1000" b="1"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279</a:t>
                      </a:r>
                      <a:endParaRPr lang="en-GB" sz="1000" b="1"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81,664</a:t>
                      </a:r>
                      <a:endParaRPr lang="en-GB" sz="1000" b="1"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2,333</a:t>
                      </a:r>
                      <a:endParaRPr lang="en-GB" sz="1000" b="1"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6,795</a:t>
                      </a:r>
                      <a:endParaRPr lang="en-GB" sz="1000" b="1"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227</a:t>
                      </a:r>
                      <a:endParaRPr lang="en-GB" sz="1000" b="1"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98,217</a:t>
                      </a:r>
                      <a:endParaRPr lang="en-GB" sz="1000" b="1" i="0" u="none" strike="noStrike" dirty="0">
                        <a:solidFill>
                          <a:srgbClr val="000000"/>
                        </a:solidFill>
                        <a:effectLst/>
                        <a:latin typeface="Calibri" panose="020F0502020204030204" pitchFamily="34" charset="0"/>
                      </a:endParaRPr>
                    </a:p>
                  </a:txBody>
                  <a:tcPr marL="5657" marR="5657" marT="5657" marB="0" anchor="ctr"/>
                </a:tc>
                <a:tc>
                  <a:txBody>
                    <a:bodyPr/>
                    <a:lstStyle/>
                    <a:p>
                      <a:pPr algn="ctr" fontAlgn="ctr"/>
                      <a:r>
                        <a:rPr lang="en-GB" sz="1000" u="none" strike="noStrike" dirty="0">
                          <a:effectLst/>
                        </a:rPr>
                        <a:t>2838.6</a:t>
                      </a:r>
                      <a:endParaRPr lang="en-GB" sz="1000" b="1" i="0" u="none" strike="noStrike" dirty="0">
                        <a:solidFill>
                          <a:srgbClr val="000000"/>
                        </a:solidFill>
                        <a:effectLst/>
                        <a:latin typeface="Calibri" panose="020F0502020204030204" pitchFamily="34" charset="0"/>
                      </a:endParaRPr>
                    </a:p>
                  </a:txBody>
                  <a:tcPr marL="5657" marR="5657" marT="5657" marB="0" anchor="ctr"/>
                </a:tc>
                <a:extLst>
                  <a:ext uri="{0D108BD9-81ED-4DB2-BD59-A6C34878D82A}">
                    <a16:rowId xmlns:a16="http://schemas.microsoft.com/office/drawing/2014/main" val="2521234641"/>
                  </a:ext>
                </a:extLst>
              </a:tr>
            </a:tbl>
          </a:graphicData>
        </a:graphic>
      </p:graphicFrame>
      <p:graphicFrame>
        <p:nvGraphicFramePr>
          <p:cNvPr id="3" name="Table 2">
            <a:extLst>
              <a:ext uri="{FF2B5EF4-FFF2-40B4-BE49-F238E27FC236}">
                <a16:creationId xmlns:a16="http://schemas.microsoft.com/office/drawing/2014/main" id="{93504736-6E9F-0F41-861C-85B9D3D6F476}"/>
              </a:ext>
            </a:extLst>
          </p:cNvPr>
          <p:cNvGraphicFramePr>
            <a:graphicFrameLocks noGrp="1"/>
          </p:cNvGraphicFramePr>
          <p:nvPr>
            <p:extLst>
              <p:ext uri="{D42A27DB-BD31-4B8C-83A1-F6EECF244321}">
                <p14:modId xmlns:p14="http://schemas.microsoft.com/office/powerpoint/2010/main" val="3684332173"/>
              </p:ext>
            </p:extLst>
          </p:nvPr>
        </p:nvGraphicFramePr>
        <p:xfrm>
          <a:off x="446130" y="570027"/>
          <a:ext cx="4594920" cy="222885"/>
        </p:xfrm>
        <a:graphic>
          <a:graphicData uri="http://schemas.openxmlformats.org/drawingml/2006/table">
            <a:tbl>
              <a:tblPr>
                <a:tableStyleId>{5C22544A-7EE6-4342-B048-85BDC9FD1C3A}</a:tableStyleId>
              </a:tblPr>
              <a:tblGrid>
                <a:gridCol w="2297460">
                  <a:extLst>
                    <a:ext uri="{9D8B030D-6E8A-4147-A177-3AD203B41FA5}">
                      <a16:colId xmlns:a16="http://schemas.microsoft.com/office/drawing/2014/main" val="1259585655"/>
                    </a:ext>
                  </a:extLst>
                </a:gridCol>
                <a:gridCol w="2297460">
                  <a:extLst>
                    <a:ext uri="{9D8B030D-6E8A-4147-A177-3AD203B41FA5}">
                      <a16:colId xmlns:a16="http://schemas.microsoft.com/office/drawing/2014/main" val="1058271987"/>
                    </a:ext>
                  </a:extLst>
                </a:gridCol>
              </a:tblGrid>
              <a:tr h="132261">
                <a:tc>
                  <a:txBody>
                    <a:bodyPr/>
                    <a:lstStyle/>
                    <a:p>
                      <a:pPr algn="l" fontAlgn="b"/>
                      <a:r>
                        <a:rPr lang="en-GB" sz="1400" b="1" u="none" strike="noStrike" dirty="0">
                          <a:effectLst/>
                        </a:rPr>
                        <a:t>SUPPLY BY PROVIDER TYPE</a:t>
                      </a:r>
                      <a:endParaRPr lang="en-GB"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400" b="1" u="none" strike="noStrike" dirty="0">
                          <a:effectLst/>
                        </a:rPr>
                        <a:t>SUPPLY BASELINE JUNE 2023</a:t>
                      </a:r>
                      <a:endParaRPr lang="en-GB"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32816259"/>
                  </a:ext>
                </a:extLst>
              </a:tr>
            </a:tbl>
          </a:graphicData>
        </a:graphic>
      </p:graphicFrame>
      <p:sp>
        <p:nvSpPr>
          <p:cNvPr id="4" name="TextBox 3">
            <a:extLst>
              <a:ext uri="{FF2B5EF4-FFF2-40B4-BE49-F238E27FC236}">
                <a16:creationId xmlns:a16="http://schemas.microsoft.com/office/drawing/2014/main" id="{02D498A4-AB3F-DA4B-9D43-9E1CA178229D}"/>
              </a:ext>
            </a:extLst>
          </p:cNvPr>
          <p:cNvSpPr txBox="1"/>
          <p:nvPr/>
        </p:nvSpPr>
        <p:spPr>
          <a:xfrm>
            <a:off x="446130" y="5615805"/>
            <a:ext cx="8195320" cy="738664"/>
          </a:xfrm>
          <a:prstGeom prst="rect">
            <a:avLst/>
          </a:prstGeom>
          <a:noFill/>
        </p:spPr>
        <p:txBody>
          <a:bodyPr wrap="square" lIns="91440" tIns="45720" rIns="91440" bIns="45720" rtlCol="0" anchor="t">
            <a:spAutoFit/>
          </a:bodyPr>
          <a:lstStyle/>
          <a:p>
            <a:r>
              <a:rPr lang="en-US" sz="1400" dirty="0">
                <a:latin typeface="Arial"/>
                <a:ea typeface="ＭＳ Ｐゴシック"/>
                <a:cs typeface="Arial"/>
              </a:rPr>
              <a:t>This table provides the detail regarding the baseline supply and could be utilised to identify sectors and Wards which may need support to increase provision and to monitor the fluctuations of supply over the next two years</a:t>
            </a:r>
          </a:p>
        </p:txBody>
      </p:sp>
    </p:spTree>
    <p:extLst>
      <p:ext uri="{BB962C8B-B14F-4D97-AF65-F5344CB8AC3E}">
        <p14:creationId xmlns:p14="http://schemas.microsoft.com/office/powerpoint/2010/main" val="2682140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E62A9B9E-8854-41B7-B09D-DBA1EB2DFDEC}"/>
              </a:ext>
            </a:extLst>
          </p:cNvPr>
          <p:cNvSpPr txBox="1">
            <a:spLocks noChangeArrowheads="1"/>
          </p:cNvSpPr>
          <p:nvPr/>
        </p:nvSpPr>
        <p:spPr bwMode="auto">
          <a:xfrm>
            <a:off x="0" y="0"/>
            <a:ext cx="9144000" cy="36036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en-GB" altLang="en-US" sz="2400" dirty="0">
              <a:solidFill>
                <a:srgbClr val="000000"/>
              </a:solidFill>
              <a:latin typeface="Arial" panose="020B0604020202020204" pitchFamily="34" charset="0"/>
            </a:endParaRPr>
          </a:p>
        </p:txBody>
      </p:sp>
      <p:sp>
        <p:nvSpPr>
          <p:cNvPr id="12" name="TextBox 11">
            <a:extLst>
              <a:ext uri="{FF2B5EF4-FFF2-40B4-BE49-F238E27FC236}">
                <a16:creationId xmlns:a16="http://schemas.microsoft.com/office/drawing/2014/main" id="{20572404-397B-D049-B4A6-B7E049816927}"/>
              </a:ext>
            </a:extLst>
          </p:cNvPr>
          <p:cNvSpPr txBox="1"/>
          <p:nvPr/>
        </p:nvSpPr>
        <p:spPr>
          <a:xfrm>
            <a:off x="107504" y="21809"/>
            <a:ext cx="8568952" cy="338554"/>
          </a:xfrm>
          <a:prstGeom prst="rect">
            <a:avLst/>
          </a:prstGeom>
          <a:noFill/>
        </p:spPr>
        <p:txBody>
          <a:bodyPr wrap="square" rtlCol="0">
            <a:spAutoFit/>
          </a:bodyPr>
          <a:lstStyle/>
          <a:p>
            <a:r>
              <a:rPr lang="en-US" sz="1600" b="1" dirty="0">
                <a:solidFill>
                  <a:schemeClr val="bg1"/>
                </a:solidFill>
              </a:rPr>
              <a:t>EY Sufficiency: Baseline Map for Wrap Around School Provision at January 2023</a:t>
            </a:r>
            <a:endParaRPr lang="en-GB" sz="1600" b="1" dirty="0">
              <a:solidFill>
                <a:schemeClr val="bg1"/>
              </a:solidFill>
            </a:endParaRPr>
          </a:p>
        </p:txBody>
      </p:sp>
      <p:pic>
        <p:nvPicPr>
          <p:cNvPr id="9" name="Picture 8" descr="A map of a city&#10;&#10;Description automatically generated">
            <a:extLst>
              <a:ext uri="{FF2B5EF4-FFF2-40B4-BE49-F238E27FC236}">
                <a16:creationId xmlns:a16="http://schemas.microsoft.com/office/drawing/2014/main" id="{41CD3B95-56A9-C841-9C69-F78C3D83C0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52" y="383774"/>
            <a:ext cx="8676456" cy="6090452"/>
          </a:xfrm>
          <a:prstGeom prst="rect">
            <a:avLst/>
          </a:prstGeom>
        </p:spPr>
      </p:pic>
      <p:sp>
        <p:nvSpPr>
          <p:cNvPr id="10" name="TextBox 9">
            <a:extLst>
              <a:ext uri="{FF2B5EF4-FFF2-40B4-BE49-F238E27FC236}">
                <a16:creationId xmlns:a16="http://schemas.microsoft.com/office/drawing/2014/main" id="{796F0B65-D168-0144-A32A-174AA37757A7}"/>
              </a:ext>
            </a:extLst>
          </p:cNvPr>
          <p:cNvSpPr txBox="1"/>
          <p:nvPr/>
        </p:nvSpPr>
        <p:spPr>
          <a:xfrm>
            <a:off x="107504" y="6381328"/>
            <a:ext cx="4176464" cy="400110"/>
          </a:xfrm>
          <a:prstGeom prst="rect">
            <a:avLst/>
          </a:prstGeom>
          <a:noFill/>
        </p:spPr>
        <p:txBody>
          <a:bodyPr wrap="square" rtlCol="0">
            <a:spAutoFit/>
          </a:bodyPr>
          <a:lstStyle/>
          <a:p>
            <a:r>
              <a:rPr lang="en-US" sz="1000" dirty="0"/>
              <a:t>The map is indicating a higher proportion of partial or no wrap around provision in the Southall Wards</a:t>
            </a:r>
          </a:p>
        </p:txBody>
      </p:sp>
    </p:spTree>
    <p:extLst>
      <p:ext uri="{BB962C8B-B14F-4D97-AF65-F5344CB8AC3E}">
        <p14:creationId xmlns:p14="http://schemas.microsoft.com/office/powerpoint/2010/main" val="3933041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E62A9B9E-8854-41B7-B09D-DBA1EB2DFDEC}"/>
              </a:ext>
            </a:extLst>
          </p:cNvPr>
          <p:cNvSpPr txBox="1">
            <a:spLocks noChangeArrowheads="1"/>
          </p:cNvSpPr>
          <p:nvPr/>
        </p:nvSpPr>
        <p:spPr bwMode="auto">
          <a:xfrm>
            <a:off x="0" y="0"/>
            <a:ext cx="9144000" cy="36036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en-GB" altLang="en-US" sz="2400" dirty="0">
              <a:solidFill>
                <a:srgbClr val="000000"/>
              </a:solidFill>
              <a:latin typeface="Arial" panose="020B0604020202020204" pitchFamily="34" charset="0"/>
            </a:endParaRPr>
          </a:p>
        </p:txBody>
      </p:sp>
      <p:sp>
        <p:nvSpPr>
          <p:cNvPr id="12" name="TextBox 11">
            <a:extLst>
              <a:ext uri="{FF2B5EF4-FFF2-40B4-BE49-F238E27FC236}">
                <a16:creationId xmlns:a16="http://schemas.microsoft.com/office/drawing/2014/main" id="{20572404-397B-D049-B4A6-B7E049816927}"/>
              </a:ext>
            </a:extLst>
          </p:cNvPr>
          <p:cNvSpPr txBox="1"/>
          <p:nvPr/>
        </p:nvSpPr>
        <p:spPr>
          <a:xfrm>
            <a:off x="107504" y="21809"/>
            <a:ext cx="8856984" cy="338554"/>
          </a:xfrm>
          <a:prstGeom prst="rect">
            <a:avLst/>
          </a:prstGeom>
          <a:noFill/>
        </p:spPr>
        <p:txBody>
          <a:bodyPr wrap="square" rtlCol="0">
            <a:spAutoFit/>
          </a:bodyPr>
          <a:lstStyle/>
          <a:p>
            <a:r>
              <a:rPr lang="en-US" sz="1600" b="1" dirty="0">
                <a:solidFill>
                  <a:schemeClr val="bg1"/>
                </a:solidFill>
              </a:rPr>
              <a:t>EY Sufficiency: Key to baseline map for Wrap Around School Provision at January 2023</a:t>
            </a:r>
            <a:endParaRPr lang="en-GB" sz="1600" b="1" dirty="0">
              <a:solidFill>
                <a:schemeClr val="bg1"/>
              </a:solidFill>
            </a:endParaRPr>
          </a:p>
        </p:txBody>
      </p:sp>
      <p:graphicFrame>
        <p:nvGraphicFramePr>
          <p:cNvPr id="5" name="Table 4">
            <a:extLst>
              <a:ext uri="{FF2B5EF4-FFF2-40B4-BE49-F238E27FC236}">
                <a16:creationId xmlns:a16="http://schemas.microsoft.com/office/drawing/2014/main" id="{99333B02-D2ED-FB4C-8B77-7FDFD4817334}"/>
              </a:ext>
            </a:extLst>
          </p:cNvPr>
          <p:cNvGraphicFramePr>
            <a:graphicFrameLocks noGrp="1"/>
          </p:cNvGraphicFramePr>
          <p:nvPr>
            <p:extLst>
              <p:ext uri="{D42A27DB-BD31-4B8C-83A1-F6EECF244321}">
                <p14:modId xmlns:p14="http://schemas.microsoft.com/office/powerpoint/2010/main" val="2423032705"/>
              </p:ext>
            </p:extLst>
          </p:nvPr>
        </p:nvGraphicFramePr>
        <p:xfrm>
          <a:off x="312403" y="620688"/>
          <a:ext cx="8568951" cy="5904658"/>
        </p:xfrm>
        <a:graphic>
          <a:graphicData uri="http://schemas.openxmlformats.org/drawingml/2006/table">
            <a:tbl>
              <a:tblPr>
                <a:tableStyleId>{5C22544A-7EE6-4342-B048-85BDC9FD1C3A}</a:tableStyleId>
              </a:tblPr>
              <a:tblGrid>
                <a:gridCol w="652230">
                  <a:extLst>
                    <a:ext uri="{9D8B030D-6E8A-4147-A177-3AD203B41FA5}">
                      <a16:colId xmlns:a16="http://schemas.microsoft.com/office/drawing/2014/main" val="3794374132"/>
                    </a:ext>
                  </a:extLst>
                </a:gridCol>
                <a:gridCol w="2099130">
                  <a:extLst>
                    <a:ext uri="{9D8B030D-6E8A-4147-A177-3AD203B41FA5}">
                      <a16:colId xmlns:a16="http://schemas.microsoft.com/office/drawing/2014/main" val="304248173"/>
                    </a:ext>
                  </a:extLst>
                </a:gridCol>
                <a:gridCol w="652230">
                  <a:extLst>
                    <a:ext uri="{9D8B030D-6E8A-4147-A177-3AD203B41FA5}">
                      <a16:colId xmlns:a16="http://schemas.microsoft.com/office/drawing/2014/main" val="2465240358"/>
                    </a:ext>
                  </a:extLst>
                </a:gridCol>
                <a:gridCol w="2285042">
                  <a:extLst>
                    <a:ext uri="{9D8B030D-6E8A-4147-A177-3AD203B41FA5}">
                      <a16:colId xmlns:a16="http://schemas.microsoft.com/office/drawing/2014/main" val="1025757190"/>
                    </a:ext>
                  </a:extLst>
                </a:gridCol>
                <a:gridCol w="576064">
                  <a:extLst>
                    <a:ext uri="{9D8B030D-6E8A-4147-A177-3AD203B41FA5}">
                      <a16:colId xmlns:a16="http://schemas.microsoft.com/office/drawing/2014/main" val="1349731779"/>
                    </a:ext>
                  </a:extLst>
                </a:gridCol>
                <a:gridCol w="2304255">
                  <a:extLst>
                    <a:ext uri="{9D8B030D-6E8A-4147-A177-3AD203B41FA5}">
                      <a16:colId xmlns:a16="http://schemas.microsoft.com/office/drawing/2014/main" val="4276427179"/>
                    </a:ext>
                  </a:extLst>
                </a:gridCol>
              </a:tblGrid>
              <a:tr h="176953">
                <a:tc gridSpan="4">
                  <a:txBody>
                    <a:bodyPr/>
                    <a:lstStyle/>
                    <a:p>
                      <a:pPr algn="l" fontAlgn="b"/>
                      <a:r>
                        <a:rPr lang="en-GB" sz="1000" b="1" u="none" strike="noStrike" dirty="0">
                          <a:effectLst/>
                        </a:rPr>
                        <a:t>Wrap Around School Status at January 2023: KEY to MAP</a:t>
                      </a:r>
                      <a:endParaRPr lang="en-GB" sz="1000" b="1" i="0" u="none" strike="noStrike" dirty="0">
                        <a:solidFill>
                          <a:srgbClr val="000000"/>
                        </a:solidFill>
                        <a:effectLst/>
                        <a:latin typeface="Calibri" panose="020F0502020204030204" pitchFamily="34" charset="0"/>
                      </a:endParaRPr>
                    </a:p>
                  </a:txBody>
                  <a:tcPr marL="5354" marR="5354" marT="5354" marB="0" anchor="b">
                    <a:noFill/>
                  </a:tcPr>
                </a:tc>
                <a:tc hMerge="1">
                  <a:txBody>
                    <a:bodyPr/>
                    <a:lstStyle/>
                    <a:p>
                      <a:endParaRPr lang="en-US"/>
                    </a:p>
                  </a:txBody>
                  <a:tcPr/>
                </a:tc>
                <a:tc hMerge="1">
                  <a:txBody>
                    <a:bodyPr/>
                    <a:lstStyle/>
                    <a:p>
                      <a:pPr algn="l" fontAlgn="t"/>
                      <a:endParaRPr lang="en-GB" sz="1000" b="1" i="0" u="none" strike="noStrike" dirty="0">
                        <a:solidFill>
                          <a:srgbClr val="000000"/>
                        </a:solidFill>
                        <a:effectLst/>
                        <a:latin typeface="Calibri" panose="020F0502020204030204" pitchFamily="34" charset="0"/>
                      </a:endParaRPr>
                    </a:p>
                  </a:txBody>
                  <a:tcPr marL="5354" marR="5354" marT="5354" marB="0">
                    <a:noFill/>
                  </a:tcPr>
                </a:tc>
                <a:tc hMerge="1">
                  <a:txBody>
                    <a:bodyPr/>
                    <a:lstStyle/>
                    <a:p>
                      <a:pPr algn="l" fontAlgn="t"/>
                      <a:endParaRPr lang="en-GB" sz="1000" b="1" i="0" u="none" strike="noStrike" dirty="0">
                        <a:solidFill>
                          <a:srgbClr val="000000"/>
                        </a:solidFill>
                        <a:effectLst/>
                        <a:latin typeface="Calibri" panose="020F0502020204030204" pitchFamily="34" charset="0"/>
                      </a:endParaRPr>
                    </a:p>
                  </a:txBody>
                  <a:tcPr marL="5354" marR="5354" marT="5354" marB="0">
                    <a:noFill/>
                  </a:tcPr>
                </a:tc>
                <a:tc>
                  <a:txBody>
                    <a:bodyPr/>
                    <a:lstStyle/>
                    <a:p>
                      <a:pPr algn="l" fontAlgn="b"/>
                      <a:endParaRPr lang="en-GB" sz="1000" b="1" i="0" u="none" strike="noStrike" dirty="0">
                        <a:solidFill>
                          <a:srgbClr val="000000"/>
                        </a:solidFill>
                        <a:effectLst/>
                        <a:latin typeface="Calibri" panose="020F0502020204030204" pitchFamily="34" charset="0"/>
                      </a:endParaRPr>
                    </a:p>
                  </a:txBody>
                  <a:tcPr marL="5354" marR="5354" marT="5354" marB="0" anchor="b">
                    <a:noFill/>
                  </a:tcPr>
                </a:tc>
                <a:tc>
                  <a:txBody>
                    <a:bodyPr/>
                    <a:lstStyle/>
                    <a:p>
                      <a:pPr algn="l" fontAlgn="b"/>
                      <a:endParaRPr lang="en-GB" sz="1000" b="1" i="0" u="none" strike="noStrike" dirty="0">
                        <a:solidFill>
                          <a:srgbClr val="000000"/>
                        </a:solidFill>
                        <a:effectLst/>
                        <a:latin typeface="Calibri" panose="020F0502020204030204" pitchFamily="34" charset="0"/>
                      </a:endParaRPr>
                    </a:p>
                  </a:txBody>
                  <a:tcPr marL="5354" marR="5354" marT="5354" marB="0" anchor="b">
                    <a:noFill/>
                  </a:tcPr>
                </a:tc>
                <a:extLst>
                  <a:ext uri="{0D108BD9-81ED-4DB2-BD59-A6C34878D82A}">
                    <a16:rowId xmlns:a16="http://schemas.microsoft.com/office/drawing/2014/main" val="757271936"/>
                  </a:ext>
                </a:extLst>
              </a:tr>
              <a:tr h="158327">
                <a:tc>
                  <a:txBody>
                    <a:bodyPr/>
                    <a:lstStyle/>
                    <a:p>
                      <a:pPr algn="ctr" fontAlgn="b"/>
                      <a:r>
                        <a:rPr lang="en-GB" sz="1000" b="1" i="0" u="none" strike="noStrike" dirty="0">
                          <a:solidFill>
                            <a:srgbClr val="000000"/>
                          </a:solidFill>
                          <a:effectLst/>
                          <a:latin typeface="Calibri" panose="020F0502020204030204" pitchFamily="34" charset="0"/>
                        </a:rPr>
                        <a:t>Number</a:t>
                      </a:r>
                    </a:p>
                  </a:txBody>
                  <a:tcPr marL="5354" marR="5354" marT="5354" marB="0" anchor="b">
                    <a:solidFill>
                      <a:schemeClr val="accent3">
                        <a:lumMod val="40000"/>
                        <a:lumOff val="60000"/>
                      </a:schemeClr>
                    </a:solidFill>
                  </a:tcPr>
                </a:tc>
                <a:tc>
                  <a:txBody>
                    <a:bodyPr/>
                    <a:lstStyle/>
                    <a:p>
                      <a:pPr algn="ctr" fontAlgn="t"/>
                      <a:r>
                        <a:rPr lang="en-GB" sz="1000" b="1" u="none" strike="noStrike" dirty="0">
                          <a:effectLst/>
                        </a:rPr>
                        <a:t>Full Wrap Around</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ctr" fontAlgn="t"/>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6">
                        <a:lumMod val="40000"/>
                        <a:lumOff val="60000"/>
                      </a:schemeClr>
                    </a:solidFill>
                  </a:tcPr>
                </a:tc>
                <a:tc>
                  <a:txBody>
                    <a:bodyPr/>
                    <a:lstStyle/>
                    <a:p>
                      <a:pPr algn="ctr" fontAlgn="t"/>
                      <a:r>
                        <a:rPr lang="en-GB" sz="1000" b="1" u="none" strike="noStrike" dirty="0">
                          <a:effectLst/>
                        </a:rPr>
                        <a:t>Partial Wrap Around</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6">
                        <a:lumMod val="40000"/>
                        <a:lumOff val="60000"/>
                      </a:schemeClr>
                    </a:solidFill>
                  </a:tcPr>
                </a:tc>
                <a:tc>
                  <a:txBody>
                    <a:bodyPr/>
                    <a:lstStyle/>
                    <a:p>
                      <a:pPr algn="ctr" fontAlgn="b"/>
                      <a:endParaRPr lang="en-GB" sz="1000" b="1" i="0" u="none" strike="noStrike" dirty="0">
                        <a:solidFill>
                          <a:srgbClr val="000000"/>
                        </a:solidFill>
                        <a:effectLst/>
                        <a:latin typeface="Calibri" panose="020F0502020204030204" pitchFamily="34" charset="0"/>
                      </a:endParaRPr>
                    </a:p>
                  </a:txBody>
                  <a:tcPr marL="5354" marR="5354" marT="5354" marB="0" anchor="b">
                    <a:solidFill>
                      <a:schemeClr val="accent2">
                        <a:lumMod val="40000"/>
                        <a:lumOff val="60000"/>
                      </a:schemeClr>
                    </a:solidFill>
                  </a:tcPr>
                </a:tc>
                <a:tc>
                  <a:txBody>
                    <a:bodyPr/>
                    <a:lstStyle/>
                    <a:p>
                      <a:pPr algn="ctr" fontAlgn="t"/>
                      <a:r>
                        <a:rPr lang="en-GB" sz="1000" b="1" u="none" strike="noStrike" dirty="0">
                          <a:effectLst/>
                        </a:rPr>
                        <a:t>No Wrap Around</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2">
                        <a:lumMod val="40000"/>
                        <a:lumOff val="60000"/>
                      </a:schemeClr>
                    </a:solidFill>
                  </a:tcPr>
                </a:tc>
                <a:extLst>
                  <a:ext uri="{0D108BD9-81ED-4DB2-BD59-A6C34878D82A}">
                    <a16:rowId xmlns:a16="http://schemas.microsoft.com/office/drawing/2014/main" val="3875189520"/>
                  </a:ext>
                </a:extLst>
              </a:tr>
              <a:tr h="158327">
                <a:tc>
                  <a:txBody>
                    <a:bodyPr/>
                    <a:lstStyle/>
                    <a:p>
                      <a:pPr algn="ctr" fontAlgn="t"/>
                      <a:r>
                        <a:rPr lang="en-GB" sz="1000" u="none" strike="noStrike" dirty="0">
                          <a:effectLst/>
                        </a:rPr>
                        <a:t>1</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l" fontAlgn="t"/>
                      <a:r>
                        <a:rPr lang="en-GB" sz="1000" u="none" strike="noStrike" dirty="0">
                          <a:effectLst/>
                        </a:rPr>
                        <a:t>Alec Reed Academy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ctr" fontAlgn="t"/>
                      <a:r>
                        <a:rPr lang="en-GB" sz="1000" u="none" strike="noStrike" dirty="0">
                          <a:effectLst/>
                        </a:rPr>
                        <a:t>33</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6">
                        <a:lumMod val="40000"/>
                        <a:lumOff val="60000"/>
                      </a:schemeClr>
                    </a:solidFill>
                  </a:tcPr>
                </a:tc>
                <a:tc>
                  <a:txBody>
                    <a:bodyPr/>
                    <a:lstStyle/>
                    <a:p>
                      <a:pPr algn="l" fontAlgn="t"/>
                      <a:r>
                        <a:rPr lang="en-GB" sz="1000" u="none" strike="noStrike" dirty="0">
                          <a:effectLst/>
                        </a:rPr>
                        <a:t>Beaconsfield Primary and Nursery School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6">
                        <a:lumMod val="40000"/>
                        <a:lumOff val="60000"/>
                      </a:schemeClr>
                    </a:solidFill>
                  </a:tcPr>
                </a:tc>
                <a:tc>
                  <a:txBody>
                    <a:bodyPr/>
                    <a:lstStyle/>
                    <a:p>
                      <a:pPr algn="ctr" fontAlgn="b"/>
                      <a:r>
                        <a:rPr lang="en-GB" sz="1000" u="none" strike="noStrike" dirty="0">
                          <a:effectLst/>
                        </a:rPr>
                        <a:t>55</a:t>
                      </a:r>
                      <a:endParaRPr lang="en-GB" sz="1000" b="1" i="0" u="none" strike="noStrike" dirty="0">
                        <a:solidFill>
                          <a:srgbClr val="000000"/>
                        </a:solidFill>
                        <a:effectLst/>
                        <a:latin typeface="Calibri" panose="020F0502020204030204" pitchFamily="34" charset="0"/>
                      </a:endParaRPr>
                    </a:p>
                  </a:txBody>
                  <a:tcPr marL="5354" marR="5354" marT="5354" marB="0" anchor="b">
                    <a:solidFill>
                      <a:schemeClr val="accent2">
                        <a:lumMod val="40000"/>
                        <a:lumOff val="60000"/>
                      </a:schemeClr>
                    </a:solidFill>
                  </a:tcPr>
                </a:tc>
                <a:tc>
                  <a:txBody>
                    <a:bodyPr/>
                    <a:lstStyle/>
                    <a:p>
                      <a:pPr algn="l" fontAlgn="b"/>
                      <a:r>
                        <a:rPr lang="en-GB" sz="1000" u="none" strike="noStrike" dirty="0">
                          <a:effectLst/>
                        </a:rPr>
                        <a:t>Acton Gardens Primary School </a:t>
                      </a:r>
                      <a:endParaRPr lang="en-GB" sz="1000" b="0" i="0" u="none" strike="noStrike" dirty="0">
                        <a:solidFill>
                          <a:srgbClr val="333333"/>
                        </a:solidFill>
                        <a:effectLst/>
                        <a:latin typeface="Calibri" panose="020F0502020204030204" pitchFamily="34" charset="0"/>
                      </a:endParaRPr>
                    </a:p>
                  </a:txBody>
                  <a:tcPr marL="5354" marR="5354" marT="5354" marB="0" anchor="b">
                    <a:solidFill>
                      <a:schemeClr val="accent2">
                        <a:lumMod val="40000"/>
                        <a:lumOff val="60000"/>
                      </a:schemeClr>
                    </a:solidFill>
                  </a:tcPr>
                </a:tc>
                <a:extLst>
                  <a:ext uri="{0D108BD9-81ED-4DB2-BD59-A6C34878D82A}">
                    <a16:rowId xmlns:a16="http://schemas.microsoft.com/office/drawing/2014/main" val="3701482491"/>
                  </a:ext>
                </a:extLst>
              </a:tr>
              <a:tr h="158327">
                <a:tc>
                  <a:txBody>
                    <a:bodyPr/>
                    <a:lstStyle/>
                    <a:p>
                      <a:pPr algn="ctr" fontAlgn="t"/>
                      <a:r>
                        <a:rPr lang="en-GB" sz="1000" u="none" strike="noStrike" dirty="0">
                          <a:effectLst/>
                        </a:rPr>
                        <a:t>2</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l" fontAlgn="t"/>
                      <a:r>
                        <a:rPr lang="en-GB" sz="1000" u="none" strike="noStrike" dirty="0">
                          <a:effectLst/>
                        </a:rPr>
                        <a:t>Ark Byron Primary Academy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ctr" fontAlgn="t"/>
                      <a:r>
                        <a:rPr lang="en-GB" sz="1000" u="none" strike="noStrike" dirty="0">
                          <a:effectLst/>
                        </a:rPr>
                        <a:t>34</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6">
                        <a:lumMod val="40000"/>
                        <a:lumOff val="60000"/>
                      </a:schemeClr>
                    </a:solidFill>
                  </a:tcPr>
                </a:tc>
                <a:tc>
                  <a:txBody>
                    <a:bodyPr/>
                    <a:lstStyle/>
                    <a:p>
                      <a:pPr algn="l" fontAlgn="t"/>
                      <a:r>
                        <a:rPr lang="en-GB" sz="1000" u="none" strike="noStrike" dirty="0">
                          <a:effectLst/>
                        </a:rPr>
                        <a:t>Dairy Meadow Primary School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6">
                        <a:lumMod val="40000"/>
                        <a:lumOff val="60000"/>
                      </a:schemeClr>
                    </a:solidFill>
                  </a:tcPr>
                </a:tc>
                <a:tc>
                  <a:txBody>
                    <a:bodyPr/>
                    <a:lstStyle/>
                    <a:p>
                      <a:pPr algn="ctr" fontAlgn="b"/>
                      <a:r>
                        <a:rPr lang="en-GB" sz="1000" u="none" strike="noStrike" dirty="0">
                          <a:effectLst/>
                        </a:rPr>
                        <a:t>56</a:t>
                      </a:r>
                      <a:endParaRPr lang="en-GB" sz="1000" b="1" i="0" u="none" strike="noStrike" dirty="0">
                        <a:solidFill>
                          <a:srgbClr val="000000"/>
                        </a:solidFill>
                        <a:effectLst/>
                        <a:latin typeface="Calibri" panose="020F0502020204030204" pitchFamily="34" charset="0"/>
                      </a:endParaRPr>
                    </a:p>
                  </a:txBody>
                  <a:tcPr marL="5354" marR="5354" marT="5354" marB="0" anchor="b">
                    <a:solidFill>
                      <a:schemeClr val="accent2">
                        <a:lumMod val="40000"/>
                        <a:lumOff val="60000"/>
                      </a:schemeClr>
                    </a:solidFill>
                  </a:tcPr>
                </a:tc>
                <a:tc>
                  <a:txBody>
                    <a:bodyPr/>
                    <a:lstStyle/>
                    <a:p>
                      <a:pPr algn="l" fontAlgn="b"/>
                      <a:r>
                        <a:rPr lang="en-GB" sz="1000" u="none" strike="noStrike" dirty="0">
                          <a:effectLst/>
                        </a:rPr>
                        <a:t>Allenby Primary School </a:t>
                      </a:r>
                      <a:endParaRPr lang="en-GB" sz="1000" b="0" i="0" u="none" strike="noStrike" dirty="0">
                        <a:solidFill>
                          <a:srgbClr val="333333"/>
                        </a:solidFill>
                        <a:effectLst/>
                        <a:latin typeface="Calibri" panose="020F0502020204030204" pitchFamily="34" charset="0"/>
                      </a:endParaRPr>
                    </a:p>
                  </a:txBody>
                  <a:tcPr marL="5354" marR="5354" marT="5354" marB="0" anchor="b">
                    <a:solidFill>
                      <a:schemeClr val="accent2">
                        <a:lumMod val="40000"/>
                        <a:lumOff val="60000"/>
                      </a:schemeClr>
                    </a:solidFill>
                  </a:tcPr>
                </a:tc>
                <a:extLst>
                  <a:ext uri="{0D108BD9-81ED-4DB2-BD59-A6C34878D82A}">
                    <a16:rowId xmlns:a16="http://schemas.microsoft.com/office/drawing/2014/main" val="2941272747"/>
                  </a:ext>
                </a:extLst>
              </a:tr>
              <a:tr h="158327">
                <a:tc>
                  <a:txBody>
                    <a:bodyPr/>
                    <a:lstStyle/>
                    <a:p>
                      <a:pPr algn="ctr" fontAlgn="t"/>
                      <a:r>
                        <a:rPr lang="en-GB" sz="1000" u="none" strike="noStrike" dirty="0">
                          <a:effectLst/>
                        </a:rPr>
                        <a:t>3</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l" fontAlgn="t"/>
                      <a:r>
                        <a:rPr lang="en-GB" sz="1000" u="none" strike="noStrike" dirty="0">
                          <a:effectLst/>
                        </a:rPr>
                        <a:t>Ark Priory Primary Academy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ctr" fontAlgn="t"/>
                      <a:r>
                        <a:rPr lang="en-GB" sz="1000" u="none" strike="noStrike" dirty="0">
                          <a:effectLst/>
                        </a:rPr>
                        <a:t>35</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6">
                        <a:lumMod val="40000"/>
                        <a:lumOff val="60000"/>
                      </a:schemeClr>
                    </a:solidFill>
                  </a:tcPr>
                </a:tc>
                <a:tc>
                  <a:txBody>
                    <a:bodyPr/>
                    <a:lstStyle/>
                    <a:p>
                      <a:pPr algn="l" fontAlgn="t"/>
                      <a:r>
                        <a:rPr lang="en-GB" sz="1000" u="none" strike="noStrike" dirty="0">
                          <a:effectLst/>
                        </a:rPr>
                        <a:t>Dormers Wells Infant School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6">
                        <a:lumMod val="40000"/>
                        <a:lumOff val="60000"/>
                      </a:schemeClr>
                    </a:solidFill>
                  </a:tcPr>
                </a:tc>
                <a:tc>
                  <a:txBody>
                    <a:bodyPr/>
                    <a:lstStyle/>
                    <a:p>
                      <a:pPr algn="ctr" fontAlgn="b"/>
                      <a:r>
                        <a:rPr lang="en-GB" sz="1000" u="none" strike="noStrike" dirty="0">
                          <a:effectLst/>
                        </a:rPr>
                        <a:t>57</a:t>
                      </a:r>
                      <a:endParaRPr lang="en-GB" sz="1000" b="1" i="0" u="none" strike="noStrike" dirty="0">
                        <a:solidFill>
                          <a:srgbClr val="000000"/>
                        </a:solidFill>
                        <a:effectLst/>
                        <a:latin typeface="Calibri" panose="020F0502020204030204" pitchFamily="34" charset="0"/>
                      </a:endParaRPr>
                    </a:p>
                  </a:txBody>
                  <a:tcPr marL="5354" marR="5354" marT="5354" marB="0" anchor="b">
                    <a:solidFill>
                      <a:schemeClr val="accent2">
                        <a:lumMod val="40000"/>
                        <a:lumOff val="60000"/>
                      </a:schemeClr>
                    </a:solidFill>
                  </a:tcPr>
                </a:tc>
                <a:tc>
                  <a:txBody>
                    <a:bodyPr/>
                    <a:lstStyle/>
                    <a:p>
                      <a:pPr algn="l" fontAlgn="b"/>
                      <a:r>
                        <a:rPr lang="en-GB" sz="1000" u="none" strike="noStrike" dirty="0">
                          <a:effectLst/>
                        </a:rPr>
                        <a:t>Blair Peach Primary School </a:t>
                      </a:r>
                      <a:endParaRPr lang="en-GB" sz="1000" b="0" i="0" u="none" strike="noStrike" dirty="0">
                        <a:solidFill>
                          <a:srgbClr val="333333"/>
                        </a:solidFill>
                        <a:effectLst/>
                        <a:latin typeface="Calibri" panose="020F0502020204030204" pitchFamily="34" charset="0"/>
                      </a:endParaRPr>
                    </a:p>
                  </a:txBody>
                  <a:tcPr marL="5354" marR="5354" marT="5354" marB="0" anchor="b">
                    <a:solidFill>
                      <a:schemeClr val="accent2">
                        <a:lumMod val="40000"/>
                        <a:lumOff val="60000"/>
                      </a:schemeClr>
                    </a:solidFill>
                  </a:tcPr>
                </a:tc>
                <a:extLst>
                  <a:ext uri="{0D108BD9-81ED-4DB2-BD59-A6C34878D82A}">
                    <a16:rowId xmlns:a16="http://schemas.microsoft.com/office/drawing/2014/main" val="2472645902"/>
                  </a:ext>
                </a:extLst>
              </a:tr>
              <a:tr h="158327">
                <a:tc>
                  <a:txBody>
                    <a:bodyPr/>
                    <a:lstStyle/>
                    <a:p>
                      <a:pPr algn="ctr" fontAlgn="t"/>
                      <a:r>
                        <a:rPr lang="en-GB" sz="1000" u="none" strike="noStrike" dirty="0">
                          <a:effectLst/>
                        </a:rPr>
                        <a:t>4</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l" fontAlgn="t"/>
                      <a:r>
                        <a:rPr lang="en-GB" sz="1000" u="none" strike="noStrike" dirty="0">
                          <a:effectLst/>
                        </a:rPr>
                        <a:t>Brentside Primary School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ctr" fontAlgn="t"/>
                      <a:r>
                        <a:rPr lang="en-GB" sz="1000" u="none" strike="noStrike" dirty="0">
                          <a:effectLst/>
                        </a:rPr>
                        <a:t>36</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6">
                        <a:lumMod val="40000"/>
                        <a:lumOff val="60000"/>
                      </a:schemeClr>
                    </a:solidFill>
                  </a:tcPr>
                </a:tc>
                <a:tc>
                  <a:txBody>
                    <a:bodyPr/>
                    <a:lstStyle/>
                    <a:p>
                      <a:pPr algn="l" fontAlgn="t"/>
                      <a:r>
                        <a:rPr lang="en-GB" sz="1000" u="none" strike="noStrike" dirty="0">
                          <a:effectLst/>
                        </a:rPr>
                        <a:t>Dormers Wells Junior School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6">
                        <a:lumMod val="40000"/>
                        <a:lumOff val="60000"/>
                      </a:schemeClr>
                    </a:solidFill>
                  </a:tcPr>
                </a:tc>
                <a:tc>
                  <a:txBody>
                    <a:bodyPr/>
                    <a:lstStyle/>
                    <a:p>
                      <a:pPr algn="ctr" fontAlgn="b"/>
                      <a:r>
                        <a:rPr lang="en-GB" sz="1000" u="none" strike="noStrike" dirty="0">
                          <a:effectLst/>
                        </a:rPr>
                        <a:t>58</a:t>
                      </a:r>
                      <a:endParaRPr lang="en-GB" sz="1000" b="1" i="0" u="none" strike="noStrike" dirty="0">
                        <a:solidFill>
                          <a:srgbClr val="000000"/>
                        </a:solidFill>
                        <a:effectLst/>
                        <a:latin typeface="Calibri" panose="020F0502020204030204" pitchFamily="34" charset="0"/>
                      </a:endParaRPr>
                    </a:p>
                  </a:txBody>
                  <a:tcPr marL="5354" marR="5354" marT="5354" marB="0" anchor="b">
                    <a:solidFill>
                      <a:schemeClr val="accent2">
                        <a:lumMod val="40000"/>
                        <a:lumOff val="60000"/>
                      </a:schemeClr>
                    </a:solidFill>
                  </a:tcPr>
                </a:tc>
                <a:tc>
                  <a:txBody>
                    <a:bodyPr/>
                    <a:lstStyle/>
                    <a:p>
                      <a:pPr algn="l" fontAlgn="b"/>
                      <a:r>
                        <a:rPr lang="en-GB" sz="1000" u="none" strike="noStrike" dirty="0">
                          <a:effectLst/>
                        </a:rPr>
                        <a:t>Clifton Primary School </a:t>
                      </a:r>
                      <a:endParaRPr lang="en-GB" sz="1000" b="0" i="0" u="none" strike="noStrike" dirty="0">
                        <a:solidFill>
                          <a:srgbClr val="333333"/>
                        </a:solidFill>
                        <a:effectLst/>
                        <a:latin typeface="Calibri" panose="020F0502020204030204" pitchFamily="34" charset="0"/>
                      </a:endParaRPr>
                    </a:p>
                  </a:txBody>
                  <a:tcPr marL="5354" marR="5354" marT="5354" marB="0" anchor="b">
                    <a:solidFill>
                      <a:schemeClr val="accent2">
                        <a:lumMod val="40000"/>
                        <a:lumOff val="60000"/>
                      </a:schemeClr>
                    </a:solidFill>
                  </a:tcPr>
                </a:tc>
                <a:extLst>
                  <a:ext uri="{0D108BD9-81ED-4DB2-BD59-A6C34878D82A}">
                    <a16:rowId xmlns:a16="http://schemas.microsoft.com/office/drawing/2014/main" val="1833972510"/>
                  </a:ext>
                </a:extLst>
              </a:tr>
              <a:tr h="158327">
                <a:tc>
                  <a:txBody>
                    <a:bodyPr/>
                    <a:lstStyle/>
                    <a:p>
                      <a:pPr algn="ctr" fontAlgn="t"/>
                      <a:r>
                        <a:rPr lang="en-GB" sz="1000" u="none" strike="noStrike" dirty="0">
                          <a:effectLst/>
                        </a:rPr>
                        <a:t>5</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l" fontAlgn="t"/>
                      <a:r>
                        <a:rPr lang="en-GB" sz="1000" u="none" strike="noStrike" dirty="0">
                          <a:effectLst/>
                        </a:rPr>
                        <a:t>Christ the Saviour C of E Primary School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ctr" fontAlgn="t"/>
                      <a:r>
                        <a:rPr lang="en-GB" sz="1000" u="none" strike="noStrike" dirty="0">
                          <a:effectLst/>
                        </a:rPr>
                        <a:t>37</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6">
                        <a:lumMod val="40000"/>
                        <a:lumOff val="60000"/>
                      </a:schemeClr>
                    </a:solidFill>
                  </a:tcPr>
                </a:tc>
                <a:tc>
                  <a:txBody>
                    <a:bodyPr/>
                    <a:lstStyle/>
                    <a:p>
                      <a:pPr algn="l" fontAlgn="t"/>
                      <a:r>
                        <a:rPr lang="en-GB" sz="1000" u="none" strike="noStrike" dirty="0">
                          <a:effectLst/>
                        </a:rPr>
                        <a:t>Downe Manor Primary School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6">
                        <a:lumMod val="40000"/>
                        <a:lumOff val="60000"/>
                      </a:schemeClr>
                    </a:solidFill>
                  </a:tcPr>
                </a:tc>
                <a:tc>
                  <a:txBody>
                    <a:bodyPr/>
                    <a:lstStyle/>
                    <a:p>
                      <a:pPr algn="ctr" fontAlgn="b"/>
                      <a:r>
                        <a:rPr lang="en-GB" sz="1000" u="none" strike="noStrike" dirty="0">
                          <a:effectLst/>
                        </a:rPr>
                        <a:t>59</a:t>
                      </a:r>
                      <a:endParaRPr lang="en-GB" sz="1000" b="1" i="0" u="none" strike="noStrike" dirty="0">
                        <a:solidFill>
                          <a:srgbClr val="000000"/>
                        </a:solidFill>
                        <a:effectLst/>
                        <a:latin typeface="Calibri" panose="020F0502020204030204" pitchFamily="34" charset="0"/>
                      </a:endParaRPr>
                    </a:p>
                  </a:txBody>
                  <a:tcPr marL="5354" marR="5354" marT="5354" marB="0" anchor="b">
                    <a:solidFill>
                      <a:schemeClr val="accent2">
                        <a:lumMod val="40000"/>
                        <a:lumOff val="60000"/>
                      </a:schemeClr>
                    </a:solidFill>
                  </a:tcPr>
                </a:tc>
                <a:tc>
                  <a:txBody>
                    <a:bodyPr/>
                    <a:lstStyle/>
                    <a:p>
                      <a:pPr algn="l" fontAlgn="b"/>
                      <a:r>
                        <a:rPr lang="en-GB" sz="1000" u="none" strike="noStrike" dirty="0">
                          <a:effectLst/>
                        </a:rPr>
                        <a:t>Coston Primary School </a:t>
                      </a:r>
                      <a:endParaRPr lang="en-GB" sz="1000" b="0" i="0" u="none" strike="noStrike" dirty="0">
                        <a:solidFill>
                          <a:srgbClr val="333333"/>
                        </a:solidFill>
                        <a:effectLst/>
                        <a:latin typeface="Calibri" panose="020F0502020204030204" pitchFamily="34" charset="0"/>
                      </a:endParaRPr>
                    </a:p>
                  </a:txBody>
                  <a:tcPr marL="5354" marR="5354" marT="5354" marB="0" anchor="b">
                    <a:solidFill>
                      <a:schemeClr val="accent2">
                        <a:lumMod val="40000"/>
                        <a:lumOff val="60000"/>
                      </a:schemeClr>
                    </a:solidFill>
                  </a:tcPr>
                </a:tc>
                <a:extLst>
                  <a:ext uri="{0D108BD9-81ED-4DB2-BD59-A6C34878D82A}">
                    <a16:rowId xmlns:a16="http://schemas.microsoft.com/office/drawing/2014/main" val="819088673"/>
                  </a:ext>
                </a:extLst>
              </a:tr>
              <a:tr h="158327">
                <a:tc>
                  <a:txBody>
                    <a:bodyPr/>
                    <a:lstStyle/>
                    <a:p>
                      <a:pPr algn="ctr" fontAlgn="t"/>
                      <a:r>
                        <a:rPr lang="en-GB" sz="1000" u="none" strike="noStrike" dirty="0">
                          <a:effectLst/>
                        </a:rPr>
                        <a:t>6</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l" fontAlgn="t"/>
                      <a:r>
                        <a:rPr lang="en-GB" sz="1000" u="none" strike="noStrike" dirty="0">
                          <a:effectLst/>
                        </a:rPr>
                        <a:t>Derwentwater Primary School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ctr" fontAlgn="t"/>
                      <a:r>
                        <a:rPr lang="en-GB" sz="1000" u="none" strike="noStrike" dirty="0">
                          <a:effectLst/>
                        </a:rPr>
                        <a:t>38</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6">
                        <a:lumMod val="40000"/>
                        <a:lumOff val="60000"/>
                      </a:schemeClr>
                    </a:solidFill>
                  </a:tcPr>
                </a:tc>
                <a:tc>
                  <a:txBody>
                    <a:bodyPr/>
                    <a:lstStyle/>
                    <a:p>
                      <a:pPr algn="l" fontAlgn="t"/>
                      <a:r>
                        <a:rPr lang="en-GB" sz="1000" u="none" strike="noStrike" dirty="0">
                          <a:effectLst/>
                        </a:rPr>
                        <a:t>East Acton Primary School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6">
                        <a:lumMod val="40000"/>
                        <a:lumOff val="60000"/>
                      </a:schemeClr>
                    </a:solidFill>
                  </a:tcPr>
                </a:tc>
                <a:tc>
                  <a:txBody>
                    <a:bodyPr/>
                    <a:lstStyle/>
                    <a:p>
                      <a:pPr algn="ctr" fontAlgn="b"/>
                      <a:r>
                        <a:rPr lang="en-GB" sz="1000" u="none" strike="noStrike" dirty="0">
                          <a:effectLst/>
                        </a:rPr>
                        <a:t>60</a:t>
                      </a:r>
                      <a:endParaRPr lang="en-GB" sz="1000" b="1" i="0" u="none" strike="noStrike" dirty="0">
                        <a:solidFill>
                          <a:srgbClr val="000000"/>
                        </a:solidFill>
                        <a:effectLst/>
                        <a:latin typeface="Calibri" panose="020F0502020204030204" pitchFamily="34" charset="0"/>
                      </a:endParaRPr>
                    </a:p>
                  </a:txBody>
                  <a:tcPr marL="5354" marR="5354" marT="5354" marB="0" anchor="b">
                    <a:solidFill>
                      <a:schemeClr val="accent2">
                        <a:lumMod val="40000"/>
                        <a:lumOff val="60000"/>
                      </a:schemeClr>
                    </a:solidFill>
                  </a:tcPr>
                </a:tc>
                <a:tc>
                  <a:txBody>
                    <a:bodyPr/>
                    <a:lstStyle/>
                    <a:p>
                      <a:pPr algn="l" fontAlgn="b"/>
                      <a:r>
                        <a:rPr lang="en-GB" sz="1000" u="none" strike="noStrike" dirty="0">
                          <a:effectLst/>
                        </a:rPr>
                        <a:t>Durdans Park Primary School </a:t>
                      </a:r>
                      <a:endParaRPr lang="en-GB" sz="1000" b="0" i="0" u="none" strike="noStrike" dirty="0">
                        <a:solidFill>
                          <a:srgbClr val="333333"/>
                        </a:solidFill>
                        <a:effectLst/>
                        <a:latin typeface="Calibri" panose="020F0502020204030204" pitchFamily="34" charset="0"/>
                      </a:endParaRPr>
                    </a:p>
                  </a:txBody>
                  <a:tcPr marL="5354" marR="5354" marT="5354" marB="0" anchor="b">
                    <a:solidFill>
                      <a:schemeClr val="accent2">
                        <a:lumMod val="40000"/>
                        <a:lumOff val="60000"/>
                      </a:schemeClr>
                    </a:solidFill>
                  </a:tcPr>
                </a:tc>
                <a:extLst>
                  <a:ext uri="{0D108BD9-81ED-4DB2-BD59-A6C34878D82A}">
                    <a16:rowId xmlns:a16="http://schemas.microsoft.com/office/drawing/2014/main" val="2058230629"/>
                  </a:ext>
                </a:extLst>
              </a:tr>
              <a:tr h="158327">
                <a:tc>
                  <a:txBody>
                    <a:bodyPr/>
                    <a:lstStyle/>
                    <a:p>
                      <a:pPr algn="ctr" fontAlgn="t"/>
                      <a:r>
                        <a:rPr lang="en-GB" sz="1000" u="none" strike="noStrike" dirty="0">
                          <a:effectLst/>
                        </a:rPr>
                        <a:t>7</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l" fontAlgn="t"/>
                      <a:r>
                        <a:rPr lang="en-GB" sz="1000" u="none" strike="noStrike" dirty="0">
                          <a:effectLst/>
                        </a:rPr>
                        <a:t>Drayton Green Primary School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ctr" fontAlgn="t"/>
                      <a:r>
                        <a:rPr lang="en-GB" sz="1000" u="none" strike="noStrike" dirty="0">
                          <a:effectLst/>
                        </a:rPr>
                        <a:t>39</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6">
                        <a:lumMod val="40000"/>
                        <a:lumOff val="60000"/>
                      </a:schemeClr>
                    </a:solidFill>
                  </a:tcPr>
                </a:tc>
                <a:tc>
                  <a:txBody>
                    <a:bodyPr/>
                    <a:lstStyle/>
                    <a:p>
                      <a:pPr algn="l" fontAlgn="t"/>
                      <a:r>
                        <a:rPr lang="en-GB" sz="1000" u="none" strike="noStrike" dirty="0">
                          <a:effectLst/>
                        </a:rPr>
                        <a:t>Featherstone Primary and Nursery School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6">
                        <a:lumMod val="40000"/>
                        <a:lumOff val="60000"/>
                      </a:schemeClr>
                    </a:solidFill>
                  </a:tcPr>
                </a:tc>
                <a:tc>
                  <a:txBody>
                    <a:bodyPr/>
                    <a:lstStyle/>
                    <a:p>
                      <a:pPr algn="ctr" fontAlgn="b"/>
                      <a:r>
                        <a:rPr lang="en-GB" sz="1000" u="none" strike="noStrike" dirty="0">
                          <a:effectLst/>
                        </a:rPr>
                        <a:t>61</a:t>
                      </a:r>
                      <a:endParaRPr lang="en-GB" sz="1000" b="1" i="0" u="none" strike="noStrike" dirty="0">
                        <a:solidFill>
                          <a:srgbClr val="000000"/>
                        </a:solidFill>
                        <a:effectLst/>
                        <a:latin typeface="Calibri" panose="020F0502020204030204" pitchFamily="34" charset="0"/>
                      </a:endParaRPr>
                    </a:p>
                  </a:txBody>
                  <a:tcPr marL="5354" marR="5354" marT="5354" marB="0" anchor="b">
                    <a:solidFill>
                      <a:schemeClr val="accent2">
                        <a:lumMod val="40000"/>
                        <a:lumOff val="60000"/>
                      </a:schemeClr>
                    </a:solidFill>
                  </a:tcPr>
                </a:tc>
                <a:tc>
                  <a:txBody>
                    <a:bodyPr/>
                    <a:lstStyle/>
                    <a:p>
                      <a:pPr algn="l" fontAlgn="b"/>
                      <a:r>
                        <a:rPr lang="en-GB" sz="1000" u="none" strike="noStrike" dirty="0">
                          <a:effectLst/>
                        </a:rPr>
                        <a:t>Fielding Primary School </a:t>
                      </a:r>
                      <a:endParaRPr lang="en-GB" sz="1000" b="0" i="0" u="none" strike="noStrike" dirty="0">
                        <a:solidFill>
                          <a:srgbClr val="333333"/>
                        </a:solidFill>
                        <a:effectLst/>
                        <a:latin typeface="Calibri" panose="020F0502020204030204" pitchFamily="34" charset="0"/>
                      </a:endParaRPr>
                    </a:p>
                  </a:txBody>
                  <a:tcPr marL="5354" marR="5354" marT="5354" marB="0" anchor="b">
                    <a:solidFill>
                      <a:schemeClr val="accent2">
                        <a:lumMod val="40000"/>
                        <a:lumOff val="60000"/>
                      </a:schemeClr>
                    </a:solidFill>
                  </a:tcPr>
                </a:tc>
                <a:extLst>
                  <a:ext uri="{0D108BD9-81ED-4DB2-BD59-A6C34878D82A}">
                    <a16:rowId xmlns:a16="http://schemas.microsoft.com/office/drawing/2014/main" val="2789153303"/>
                  </a:ext>
                </a:extLst>
              </a:tr>
              <a:tr h="158327">
                <a:tc>
                  <a:txBody>
                    <a:bodyPr/>
                    <a:lstStyle/>
                    <a:p>
                      <a:pPr algn="ctr" fontAlgn="t"/>
                      <a:r>
                        <a:rPr lang="en-GB" sz="1000" u="none" strike="noStrike" dirty="0">
                          <a:effectLst/>
                        </a:rPr>
                        <a:t>8</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l" fontAlgn="t"/>
                      <a:r>
                        <a:rPr lang="en-GB" sz="1000" u="none" strike="noStrike" dirty="0">
                          <a:effectLst/>
                        </a:rPr>
                        <a:t>Grange Primary School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ctr" fontAlgn="t"/>
                      <a:r>
                        <a:rPr lang="en-GB" sz="1000" u="none" strike="noStrike" dirty="0">
                          <a:effectLst/>
                        </a:rPr>
                        <a:t>40</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6">
                        <a:lumMod val="40000"/>
                        <a:lumOff val="60000"/>
                      </a:schemeClr>
                    </a:solidFill>
                  </a:tcPr>
                </a:tc>
                <a:tc>
                  <a:txBody>
                    <a:bodyPr/>
                    <a:lstStyle/>
                    <a:p>
                      <a:pPr algn="l" fontAlgn="t"/>
                      <a:r>
                        <a:rPr lang="en-GB" sz="1000" u="none" strike="noStrike" dirty="0">
                          <a:effectLst/>
                        </a:rPr>
                        <a:t>Gifford Primary School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6">
                        <a:lumMod val="40000"/>
                        <a:lumOff val="60000"/>
                      </a:schemeClr>
                    </a:solidFill>
                  </a:tcPr>
                </a:tc>
                <a:tc>
                  <a:txBody>
                    <a:bodyPr/>
                    <a:lstStyle/>
                    <a:p>
                      <a:pPr algn="ctr" fontAlgn="b"/>
                      <a:r>
                        <a:rPr lang="en-GB" sz="1000" u="none" strike="noStrike" dirty="0">
                          <a:effectLst/>
                        </a:rPr>
                        <a:t>62</a:t>
                      </a:r>
                      <a:endParaRPr lang="en-GB" sz="1000" b="1" i="0" u="none" strike="noStrike" dirty="0">
                        <a:solidFill>
                          <a:srgbClr val="000000"/>
                        </a:solidFill>
                        <a:effectLst/>
                        <a:latin typeface="Calibri" panose="020F0502020204030204" pitchFamily="34" charset="0"/>
                      </a:endParaRPr>
                    </a:p>
                  </a:txBody>
                  <a:tcPr marL="5354" marR="5354" marT="5354" marB="0" anchor="b">
                    <a:solidFill>
                      <a:schemeClr val="accent2">
                        <a:lumMod val="40000"/>
                        <a:lumOff val="60000"/>
                      </a:schemeClr>
                    </a:solidFill>
                  </a:tcPr>
                </a:tc>
                <a:tc>
                  <a:txBody>
                    <a:bodyPr/>
                    <a:lstStyle/>
                    <a:p>
                      <a:pPr algn="l" fontAlgn="b"/>
                      <a:r>
                        <a:rPr lang="en-GB" sz="1000" u="none" strike="noStrike" dirty="0">
                          <a:effectLst/>
                        </a:rPr>
                        <a:t>Havelock Primary School Nursery &amp; Arp </a:t>
                      </a:r>
                      <a:endParaRPr lang="en-GB" sz="1000" b="0" i="0" u="none" strike="noStrike" dirty="0">
                        <a:solidFill>
                          <a:srgbClr val="333333"/>
                        </a:solidFill>
                        <a:effectLst/>
                        <a:latin typeface="Calibri" panose="020F0502020204030204" pitchFamily="34" charset="0"/>
                      </a:endParaRPr>
                    </a:p>
                  </a:txBody>
                  <a:tcPr marL="5354" marR="5354" marT="5354" marB="0" anchor="b">
                    <a:solidFill>
                      <a:schemeClr val="accent2">
                        <a:lumMod val="40000"/>
                        <a:lumOff val="60000"/>
                      </a:schemeClr>
                    </a:solidFill>
                  </a:tcPr>
                </a:tc>
                <a:extLst>
                  <a:ext uri="{0D108BD9-81ED-4DB2-BD59-A6C34878D82A}">
                    <a16:rowId xmlns:a16="http://schemas.microsoft.com/office/drawing/2014/main" val="2892930900"/>
                  </a:ext>
                </a:extLst>
              </a:tr>
              <a:tr h="158327">
                <a:tc>
                  <a:txBody>
                    <a:bodyPr/>
                    <a:lstStyle/>
                    <a:p>
                      <a:pPr algn="ctr" fontAlgn="t"/>
                      <a:r>
                        <a:rPr lang="en-GB" sz="1000" u="none" strike="noStrike" dirty="0">
                          <a:effectLst/>
                        </a:rPr>
                        <a:t>9</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l" fontAlgn="t"/>
                      <a:r>
                        <a:rPr lang="en-GB" sz="1000" u="none" strike="noStrike" dirty="0">
                          <a:effectLst/>
                        </a:rPr>
                        <a:t>Greenwood Primary School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ctr" fontAlgn="t"/>
                      <a:r>
                        <a:rPr lang="en-GB" sz="1000" u="none" strike="noStrike" dirty="0">
                          <a:effectLst/>
                        </a:rPr>
                        <a:t>41</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6">
                        <a:lumMod val="40000"/>
                        <a:lumOff val="60000"/>
                      </a:schemeClr>
                    </a:solidFill>
                  </a:tcPr>
                </a:tc>
                <a:tc>
                  <a:txBody>
                    <a:bodyPr/>
                    <a:lstStyle/>
                    <a:p>
                      <a:pPr algn="l" fontAlgn="t"/>
                      <a:r>
                        <a:rPr lang="en-GB" sz="1000" u="none" strike="noStrike" dirty="0">
                          <a:effectLst/>
                        </a:rPr>
                        <a:t>Hambrough Primary School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6">
                        <a:lumMod val="40000"/>
                        <a:lumOff val="60000"/>
                      </a:schemeClr>
                    </a:solidFill>
                  </a:tcPr>
                </a:tc>
                <a:tc>
                  <a:txBody>
                    <a:bodyPr/>
                    <a:lstStyle/>
                    <a:p>
                      <a:pPr algn="ctr" fontAlgn="b"/>
                      <a:r>
                        <a:rPr lang="en-GB" sz="1000" u="none" strike="noStrike" dirty="0">
                          <a:effectLst/>
                        </a:rPr>
                        <a:t>63</a:t>
                      </a:r>
                      <a:endParaRPr lang="en-GB" sz="1000" b="1" i="0" u="none" strike="noStrike" dirty="0">
                        <a:solidFill>
                          <a:srgbClr val="000000"/>
                        </a:solidFill>
                        <a:effectLst/>
                        <a:latin typeface="Calibri" panose="020F0502020204030204" pitchFamily="34" charset="0"/>
                      </a:endParaRPr>
                    </a:p>
                  </a:txBody>
                  <a:tcPr marL="5354" marR="5354" marT="5354" marB="0" anchor="b">
                    <a:solidFill>
                      <a:schemeClr val="accent2">
                        <a:lumMod val="40000"/>
                        <a:lumOff val="60000"/>
                      </a:schemeClr>
                    </a:solidFill>
                  </a:tcPr>
                </a:tc>
                <a:tc>
                  <a:txBody>
                    <a:bodyPr/>
                    <a:lstStyle/>
                    <a:p>
                      <a:pPr algn="l" fontAlgn="b"/>
                      <a:r>
                        <a:rPr lang="en-GB" sz="1000" u="none" strike="noStrike" dirty="0">
                          <a:effectLst/>
                        </a:rPr>
                        <a:t>Khalsa Primary School </a:t>
                      </a:r>
                      <a:endParaRPr lang="en-GB" sz="1000" b="0" i="0" u="none" strike="noStrike" dirty="0">
                        <a:solidFill>
                          <a:srgbClr val="333333"/>
                        </a:solidFill>
                        <a:effectLst/>
                        <a:latin typeface="Calibri" panose="020F0502020204030204" pitchFamily="34" charset="0"/>
                      </a:endParaRPr>
                    </a:p>
                  </a:txBody>
                  <a:tcPr marL="5354" marR="5354" marT="5354" marB="0" anchor="b">
                    <a:solidFill>
                      <a:schemeClr val="accent2">
                        <a:lumMod val="40000"/>
                        <a:lumOff val="60000"/>
                      </a:schemeClr>
                    </a:solidFill>
                  </a:tcPr>
                </a:tc>
                <a:extLst>
                  <a:ext uri="{0D108BD9-81ED-4DB2-BD59-A6C34878D82A}">
                    <a16:rowId xmlns:a16="http://schemas.microsoft.com/office/drawing/2014/main" val="3609870745"/>
                  </a:ext>
                </a:extLst>
              </a:tr>
              <a:tr h="158327">
                <a:tc>
                  <a:txBody>
                    <a:bodyPr/>
                    <a:lstStyle/>
                    <a:p>
                      <a:pPr algn="ctr" fontAlgn="t"/>
                      <a:r>
                        <a:rPr lang="en-GB" sz="1000" u="none" strike="noStrike" dirty="0">
                          <a:effectLst/>
                        </a:rPr>
                        <a:t>10</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l" fontAlgn="t"/>
                      <a:r>
                        <a:rPr lang="en-GB" sz="1000" u="none" strike="noStrike" dirty="0">
                          <a:effectLst/>
                        </a:rPr>
                        <a:t>Holy Family Catholic Primary School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ctr" fontAlgn="t"/>
                      <a:r>
                        <a:rPr lang="en-GB" sz="1000" u="none" strike="noStrike" dirty="0">
                          <a:effectLst/>
                        </a:rPr>
                        <a:t>42</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6">
                        <a:lumMod val="40000"/>
                        <a:lumOff val="60000"/>
                      </a:schemeClr>
                    </a:solidFill>
                  </a:tcPr>
                </a:tc>
                <a:tc>
                  <a:txBody>
                    <a:bodyPr/>
                    <a:lstStyle/>
                    <a:p>
                      <a:pPr algn="l" fontAlgn="t"/>
                      <a:r>
                        <a:rPr lang="en-GB" sz="1000" u="none" strike="noStrike" dirty="0">
                          <a:effectLst/>
                        </a:rPr>
                        <a:t>Hobbayne Primary School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6">
                        <a:lumMod val="40000"/>
                        <a:lumOff val="60000"/>
                      </a:schemeClr>
                    </a:solidFill>
                  </a:tcPr>
                </a:tc>
                <a:tc>
                  <a:txBody>
                    <a:bodyPr/>
                    <a:lstStyle/>
                    <a:p>
                      <a:pPr algn="ctr" fontAlgn="b"/>
                      <a:r>
                        <a:rPr lang="en-GB" sz="1000" u="none" strike="noStrike" dirty="0">
                          <a:effectLst/>
                        </a:rPr>
                        <a:t>64</a:t>
                      </a:r>
                      <a:endParaRPr lang="en-GB" sz="1000" b="1" i="0" u="none" strike="noStrike" dirty="0">
                        <a:solidFill>
                          <a:srgbClr val="000000"/>
                        </a:solidFill>
                        <a:effectLst/>
                        <a:latin typeface="Calibri" panose="020F0502020204030204" pitchFamily="34" charset="0"/>
                      </a:endParaRPr>
                    </a:p>
                  </a:txBody>
                  <a:tcPr marL="5354" marR="5354" marT="5354" marB="0" anchor="b">
                    <a:solidFill>
                      <a:schemeClr val="accent2">
                        <a:lumMod val="40000"/>
                        <a:lumOff val="60000"/>
                      </a:schemeClr>
                    </a:solidFill>
                  </a:tcPr>
                </a:tc>
                <a:tc>
                  <a:txBody>
                    <a:bodyPr/>
                    <a:lstStyle/>
                    <a:p>
                      <a:pPr algn="l" fontAlgn="b"/>
                      <a:r>
                        <a:rPr lang="en-GB" sz="1000" u="none" strike="noStrike" dirty="0">
                          <a:effectLst/>
                        </a:rPr>
                        <a:t>Perivale Primary School </a:t>
                      </a:r>
                      <a:endParaRPr lang="en-GB" sz="1000" b="0" i="0" u="none" strike="noStrike" dirty="0">
                        <a:solidFill>
                          <a:srgbClr val="333333"/>
                        </a:solidFill>
                        <a:effectLst/>
                        <a:latin typeface="Calibri" panose="020F0502020204030204" pitchFamily="34" charset="0"/>
                      </a:endParaRPr>
                    </a:p>
                  </a:txBody>
                  <a:tcPr marL="5354" marR="5354" marT="5354" marB="0" anchor="b">
                    <a:solidFill>
                      <a:schemeClr val="accent2">
                        <a:lumMod val="40000"/>
                        <a:lumOff val="60000"/>
                      </a:schemeClr>
                    </a:solidFill>
                  </a:tcPr>
                </a:tc>
                <a:extLst>
                  <a:ext uri="{0D108BD9-81ED-4DB2-BD59-A6C34878D82A}">
                    <a16:rowId xmlns:a16="http://schemas.microsoft.com/office/drawing/2014/main" val="708949498"/>
                  </a:ext>
                </a:extLst>
              </a:tr>
              <a:tr h="158327">
                <a:tc>
                  <a:txBody>
                    <a:bodyPr/>
                    <a:lstStyle/>
                    <a:p>
                      <a:pPr algn="ctr" fontAlgn="t"/>
                      <a:r>
                        <a:rPr lang="en-GB" sz="1000" u="none" strike="noStrike" dirty="0">
                          <a:effectLst/>
                        </a:rPr>
                        <a:t>11</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l" fontAlgn="t"/>
                      <a:r>
                        <a:rPr lang="en-GB" sz="1000" u="none" strike="noStrike" dirty="0">
                          <a:effectLst/>
                        </a:rPr>
                        <a:t>Horsenden Primary School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ctr" fontAlgn="t"/>
                      <a:r>
                        <a:rPr lang="en-GB" sz="1000" u="none" strike="noStrike" dirty="0">
                          <a:effectLst/>
                        </a:rPr>
                        <a:t>43</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6">
                        <a:lumMod val="40000"/>
                        <a:lumOff val="60000"/>
                      </a:schemeClr>
                    </a:solidFill>
                  </a:tcPr>
                </a:tc>
                <a:tc>
                  <a:txBody>
                    <a:bodyPr/>
                    <a:lstStyle/>
                    <a:p>
                      <a:pPr algn="l" fontAlgn="t"/>
                      <a:r>
                        <a:rPr lang="en-GB" sz="1000" u="none" strike="noStrike" dirty="0">
                          <a:effectLst/>
                        </a:rPr>
                        <a:t>John Perryn Primary School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6">
                        <a:lumMod val="40000"/>
                        <a:lumOff val="60000"/>
                      </a:schemeClr>
                    </a:solidFill>
                  </a:tcPr>
                </a:tc>
                <a:tc>
                  <a:txBody>
                    <a:bodyPr/>
                    <a:lstStyle/>
                    <a:p>
                      <a:pPr algn="ctr" fontAlgn="b"/>
                      <a:r>
                        <a:rPr lang="en-GB" sz="1000" u="none" strike="noStrike" dirty="0">
                          <a:effectLst/>
                        </a:rPr>
                        <a:t>65</a:t>
                      </a:r>
                      <a:endParaRPr lang="en-GB" sz="1000" b="1" i="0" u="none" strike="noStrike" dirty="0">
                        <a:solidFill>
                          <a:srgbClr val="000000"/>
                        </a:solidFill>
                        <a:effectLst/>
                        <a:latin typeface="Calibri" panose="020F0502020204030204" pitchFamily="34" charset="0"/>
                      </a:endParaRPr>
                    </a:p>
                  </a:txBody>
                  <a:tcPr marL="5354" marR="5354" marT="5354" marB="0" anchor="b">
                    <a:solidFill>
                      <a:schemeClr val="accent2">
                        <a:lumMod val="40000"/>
                        <a:lumOff val="60000"/>
                      </a:schemeClr>
                    </a:solidFill>
                  </a:tcPr>
                </a:tc>
                <a:tc>
                  <a:txBody>
                    <a:bodyPr/>
                    <a:lstStyle/>
                    <a:p>
                      <a:pPr algn="l" fontAlgn="b"/>
                      <a:r>
                        <a:rPr lang="en-GB" sz="1000" u="none" strike="noStrike" dirty="0">
                          <a:effectLst/>
                        </a:rPr>
                        <a:t>St Anselm's Catholic Primary School </a:t>
                      </a:r>
                      <a:endParaRPr lang="en-GB" sz="1000" b="0" i="0" u="none" strike="noStrike" dirty="0">
                        <a:solidFill>
                          <a:srgbClr val="333333"/>
                        </a:solidFill>
                        <a:effectLst/>
                        <a:latin typeface="Calibri" panose="020F0502020204030204" pitchFamily="34" charset="0"/>
                      </a:endParaRPr>
                    </a:p>
                  </a:txBody>
                  <a:tcPr marL="5354" marR="5354" marT="5354" marB="0" anchor="b">
                    <a:solidFill>
                      <a:schemeClr val="accent2">
                        <a:lumMod val="40000"/>
                        <a:lumOff val="60000"/>
                      </a:schemeClr>
                    </a:solidFill>
                  </a:tcPr>
                </a:tc>
                <a:extLst>
                  <a:ext uri="{0D108BD9-81ED-4DB2-BD59-A6C34878D82A}">
                    <a16:rowId xmlns:a16="http://schemas.microsoft.com/office/drawing/2014/main" val="3300450876"/>
                  </a:ext>
                </a:extLst>
              </a:tr>
              <a:tr h="158327">
                <a:tc>
                  <a:txBody>
                    <a:bodyPr/>
                    <a:lstStyle/>
                    <a:p>
                      <a:pPr algn="ctr" fontAlgn="t"/>
                      <a:r>
                        <a:rPr lang="en-GB" sz="1000" u="none" strike="noStrike" dirty="0">
                          <a:effectLst/>
                        </a:rPr>
                        <a:t>12</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l" fontAlgn="t"/>
                      <a:r>
                        <a:rPr lang="en-GB" sz="1000" u="none" strike="noStrike" dirty="0">
                          <a:effectLst/>
                        </a:rPr>
                        <a:t>Little Ealing Primary School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ctr" fontAlgn="t"/>
                      <a:r>
                        <a:rPr lang="en-GB" sz="1000" u="none" strike="noStrike" dirty="0">
                          <a:effectLst/>
                        </a:rPr>
                        <a:t>44</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6">
                        <a:lumMod val="40000"/>
                        <a:lumOff val="60000"/>
                      </a:schemeClr>
                    </a:solidFill>
                  </a:tcPr>
                </a:tc>
                <a:tc>
                  <a:txBody>
                    <a:bodyPr/>
                    <a:lstStyle/>
                    <a:p>
                      <a:pPr algn="l" fontAlgn="t"/>
                      <a:r>
                        <a:rPr lang="en-GB" sz="1000" u="none" strike="noStrike" dirty="0">
                          <a:effectLst/>
                        </a:rPr>
                        <a:t>Lady Margaret Primary School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6">
                        <a:lumMod val="40000"/>
                        <a:lumOff val="60000"/>
                      </a:schemeClr>
                    </a:solidFill>
                  </a:tcPr>
                </a:tc>
                <a:tc>
                  <a:txBody>
                    <a:bodyPr/>
                    <a:lstStyle/>
                    <a:p>
                      <a:pPr algn="ctr" fontAlgn="b"/>
                      <a:r>
                        <a:rPr lang="en-GB" sz="1000" u="none" strike="noStrike" dirty="0">
                          <a:effectLst/>
                        </a:rPr>
                        <a:t>66</a:t>
                      </a:r>
                      <a:endParaRPr lang="en-GB" sz="1000" b="1" i="0" u="none" strike="noStrike" dirty="0">
                        <a:solidFill>
                          <a:srgbClr val="000000"/>
                        </a:solidFill>
                        <a:effectLst/>
                        <a:latin typeface="Calibri" panose="020F0502020204030204" pitchFamily="34" charset="0"/>
                      </a:endParaRPr>
                    </a:p>
                  </a:txBody>
                  <a:tcPr marL="5354" marR="5354" marT="5354" marB="0" anchor="b">
                    <a:solidFill>
                      <a:schemeClr val="accent2">
                        <a:lumMod val="40000"/>
                        <a:lumOff val="60000"/>
                      </a:schemeClr>
                    </a:solidFill>
                  </a:tcPr>
                </a:tc>
                <a:tc>
                  <a:txBody>
                    <a:bodyPr/>
                    <a:lstStyle/>
                    <a:p>
                      <a:pPr algn="l" fontAlgn="b"/>
                      <a:r>
                        <a:rPr lang="en-GB" sz="1000" u="none" strike="noStrike" dirty="0">
                          <a:effectLst/>
                        </a:rPr>
                        <a:t>St Raphael's Catholic Primary School </a:t>
                      </a:r>
                      <a:endParaRPr lang="en-GB" sz="1000" b="0" i="0" u="none" strike="noStrike" dirty="0">
                        <a:solidFill>
                          <a:srgbClr val="333333"/>
                        </a:solidFill>
                        <a:effectLst/>
                        <a:latin typeface="Calibri" panose="020F0502020204030204" pitchFamily="34" charset="0"/>
                      </a:endParaRPr>
                    </a:p>
                  </a:txBody>
                  <a:tcPr marL="5354" marR="5354" marT="5354" marB="0" anchor="b">
                    <a:solidFill>
                      <a:schemeClr val="accent2">
                        <a:lumMod val="40000"/>
                        <a:lumOff val="60000"/>
                      </a:schemeClr>
                    </a:solidFill>
                  </a:tcPr>
                </a:tc>
                <a:extLst>
                  <a:ext uri="{0D108BD9-81ED-4DB2-BD59-A6C34878D82A}">
                    <a16:rowId xmlns:a16="http://schemas.microsoft.com/office/drawing/2014/main" val="1275828630"/>
                  </a:ext>
                </a:extLst>
              </a:tr>
              <a:tr h="167639">
                <a:tc>
                  <a:txBody>
                    <a:bodyPr/>
                    <a:lstStyle/>
                    <a:p>
                      <a:pPr algn="ctr" fontAlgn="t"/>
                      <a:r>
                        <a:rPr lang="en-GB" sz="1000" u="none" strike="noStrike" dirty="0">
                          <a:effectLst/>
                        </a:rPr>
                        <a:t>13</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l" fontAlgn="t"/>
                      <a:r>
                        <a:rPr lang="en-GB" sz="1000" u="none" strike="noStrike" dirty="0">
                          <a:effectLst/>
                        </a:rPr>
                        <a:t>Montpelier Primary School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ctr" fontAlgn="t"/>
                      <a:r>
                        <a:rPr lang="en-GB" sz="1000" u="none" strike="noStrike" dirty="0">
                          <a:effectLst/>
                        </a:rPr>
                        <a:t>45</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6">
                        <a:lumMod val="40000"/>
                        <a:lumOff val="60000"/>
                      </a:schemeClr>
                    </a:solidFill>
                  </a:tcPr>
                </a:tc>
                <a:tc>
                  <a:txBody>
                    <a:bodyPr/>
                    <a:lstStyle/>
                    <a:p>
                      <a:pPr algn="l" fontAlgn="t"/>
                      <a:r>
                        <a:rPr lang="en-GB" sz="1000" u="none" strike="noStrike" dirty="0">
                          <a:effectLst/>
                        </a:rPr>
                        <a:t>Mayfield Primary School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6">
                        <a:lumMod val="40000"/>
                        <a:lumOff val="60000"/>
                      </a:schemeClr>
                    </a:solidFill>
                  </a:tcPr>
                </a:tc>
                <a:tc>
                  <a:txBody>
                    <a:bodyPr/>
                    <a:lstStyle/>
                    <a:p>
                      <a:pPr algn="ctr" fontAlgn="b"/>
                      <a:r>
                        <a:rPr lang="en-GB" sz="1000" u="none" strike="noStrike" dirty="0">
                          <a:effectLst/>
                        </a:rPr>
                        <a:t>67</a:t>
                      </a:r>
                      <a:endParaRPr lang="en-GB" sz="1000" b="1" i="0" u="none" strike="noStrike" dirty="0">
                        <a:solidFill>
                          <a:srgbClr val="000000"/>
                        </a:solidFill>
                        <a:effectLst/>
                        <a:latin typeface="Calibri" panose="020F0502020204030204" pitchFamily="34" charset="0"/>
                      </a:endParaRPr>
                    </a:p>
                  </a:txBody>
                  <a:tcPr marL="5354" marR="5354" marT="5354" marB="0" anchor="b">
                    <a:solidFill>
                      <a:schemeClr val="accent2">
                        <a:lumMod val="40000"/>
                        <a:lumOff val="60000"/>
                      </a:schemeClr>
                    </a:solidFill>
                  </a:tcPr>
                </a:tc>
                <a:tc>
                  <a:txBody>
                    <a:bodyPr/>
                    <a:lstStyle/>
                    <a:p>
                      <a:pPr algn="l" fontAlgn="b"/>
                      <a:r>
                        <a:rPr lang="en-GB" sz="1000" u="none" strike="noStrike" dirty="0">
                          <a:effectLst/>
                        </a:rPr>
                        <a:t>Tudor Primary School </a:t>
                      </a:r>
                      <a:endParaRPr lang="en-GB" sz="1000" b="0" i="0" u="none" strike="noStrike" dirty="0">
                        <a:solidFill>
                          <a:srgbClr val="333333"/>
                        </a:solidFill>
                        <a:effectLst/>
                        <a:latin typeface="Calibri" panose="020F0502020204030204" pitchFamily="34" charset="0"/>
                      </a:endParaRPr>
                    </a:p>
                  </a:txBody>
                  <a:tcPr marL="5354" marR="5354" marT="5354" marB="0" anchor="b">
                    <a:solidFill>
                      <a:schemeClr val="accent2">
                        <a:lumMod val="40000"/>
                        <a:lumOff val="60000"/>
                      </a:schemeClr>
                    </a:solidFill>
                  </a:tcPr>
                </a:tc>
                <a:extLst>
                  <a:ext uri="{0D108BD9-81ED-4DB2-BD59-A6C34878D82A}">
                    <a16:rowId xmlns:a16="http://schemas.microsoft.com/office/drawing/2014/main" val="732714724"/>
                  </a:ext>
                </a:extLst>
              </a:tr>
              <a:tr h="158327">
                <a:tc>
                  <a:txBody>
                    <a:bodyPr/>
                    <a:lstStyle/>
                    <a:p>
                      <a:pPr algn="ctr" fontAlgn="t"/>
                      <a:r>
                        <a:rPr lang="en-GB" sz="1000" u="none" strike="noStrike" dirty="0">
                          <a:effectLst/>
                        </a:rPr>
                        <a:t>14</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l" fontAlgn="t"/>
                      <a:r>
                        <a:rPr lang="en-GB" sz="1000" u="none" strike="noStrike" dirty="0">
                          <a:effectLst/>
                        </a:rPr>
                        <a:t>Mount Carmel Catholic Primary School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ctr" fontAlgn="t"/>
                      <a:r>
                        <a:rPr lang="en-GB" sz="1000" u="none" strike="noStrike" dirty="0">
                          <a:effectLst/>
                        </a:rPr>
                        <a:t>46</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6">
                        <a:lumMod val="40000"/>
                        <a:lumOff val="60000"/>
                      </a:schemeClr>
                    </a:solidFill>
                  </a:tcPr>
                </a:tc>
                <a:tc>
                  <a:txBody>
                    <a:bodyPr/>
                    <a:lstStyle/>
                    <a:p>
                      <a:pPr algn="l" fontAlgn="t"/>
                      <a:r>
                        <a:rPr lang="en-GB" sz="1000" u="none" strike="noStrike" dirty="0">
                          <a:effectLst/>
                        </a:rPr>
                        <a:t>North Primary School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6">
                        <a:lumMod val="40000"/>
                        <a:lumOff val="60000"/>
                      </a:schemeClr>
                    </a:solidFill>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54" marR="5354" marT="5354" marB="0" anchor="b">
                    <a:noFill/>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54" marR="5354" marT="5354" marB="0" anchor="b">
                    <a:noFill/>
                  </a:tcPr>
                </a:tc>
                <a:extLst>
                  <a:ext uri="{0D108BD9-81ED-4DB2-BD59-A6C34878D82A}">
                    <a16:rowId xmlns:a16="http://schemas.microsoft.com/office/drawing/2014/main" val="803336998"/>
                  </a:ext>
                </a:extLst>
              </a:tr>
              <a:tr h="158327">
                <a:tc>
                  <a:txBody>
                    <a:bodyPr/>
                    <a:lstStyle/>
                    <a:p>
                      <a:pPr algn="ctr" fontAlgn="t"/>
                      <a:r>
                        <a:rPr lang="en-GB" sz="1000" u="none" strike="noStrike" dirty="0">
                          <a:effectLst/>
                        </a:rPr>
                        <a:t>15</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l" fontAlgn="t"/>
                      <a:r>
                        <a:rPr lang="en-GB" sz="1000" u="none" strike="noStrike" dirty="0">
                          <a:effectLst/>
                        </a:rPr>
                        <a:t>North Ealing Primary School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ctr" fontAlgn="t"/>
                      <a:r>
                        <a:rPr lang="en-GB" sz="1000" u="none" strike="noStrike" dirty="0">
                          <a:effectLst/>
                        </a:rPr>
                        <a:t>47</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6">
                        <a:lumMod val="40000"/>
                        <a:lumOff val="60000"/>
                      </a:schemeClr>
                    </a:solidFill>
                  </a:tcPr>
                </a:tc>
                <a:tc>
                  <a:txBody>
                    <a:bodyPr/>
                    <a:lstStyle/>
                    <a:p>
                      <a:pPr algn="l" fontAlgn="t"/>
                      <a:r>
                        <a:rPr lang="en-GB" sz="1000" u="none" strike="noStrike" dirty="0">
                          <a:effectLst/>
                        </a:rPr>
                        <a:t>Oldfield Primary School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6">
                        <a:lumMod val="40000"/>
                        <a:lumOff val="60000"/>
                      </a:schemeClr>
                    </a:solidFill>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54" marR="5354" marT="5354" marB="0" anchor="b">
                    <a:noFill/>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54" marR="5354" marT="5354" marB="0" anchor="b">
                    <a:noFill/>
                  </a:tcPr>
                </a:tc>
                <a:extLst>
                  <a:ext uri="{0D108BD9-81ED-4DB2-BD59-A6C34878D82A}">
                    <a16:rowId xmlns:a16="http://schemas.microsoft.com/office/drawing/2014/main" val="1653682771"/>
                  </a:ext>
                </a:extLst>
              </a:tr>
              <a:tr h="158327">
                <a:tc>
                  <a:txBody>
                    <a:bodyPr/>
                    <a:lstStyle/>
                    <a:p>
                      <a:pPr algn="ctr" fontAlgn="t"/>
                      <a:r>
                        <a:rPr lang="en-GB" sz="1000" u="none" strike="noStrike" dirty="0">
                          <a:effectLst/>
                        </a:rPr>
                        <a:t>16</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l" fontAlgn="t"/>
                      <a:r>
                        <a:rPr lang="en-GB" sz="1000" u="none" strike="noStrike" dirty="0">
                          <a:effectLst/>
                        </a:rPr>
                        <a:t>Oaklands Primary School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ctr" fontAlgn="t"/>
                      <a:r>
                        <a:rPr lang="en-GB" sz="1000" u="none" strike="noStrike" dirty="0">
                          <a:effectLst/>
                        </a:rPr>
                        <a:t>48</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6">
                        <a:lumMod val="40000"/>
                        <a:lumOff val="60000"/>
                      </a:schemeClr>
                    </a:solidFill>
                  </a:tcPr>
                </a:tc>
                <a:tc>
                  <a:txBody>
                    <a:bodyPr/>
                    <a:lstStyle/>
                    <a:p>
                      <a:pPr algn="l" fontAlgn="t"/>
                      <a:r>
                        <a:rPr lang="en-GB" sz="1000" u="none" strike="noStrike" dirty="0">
                          <a:effectLst/>
                        </a:rPr>
                        <a:t>Petts Hill Primary School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6">
                        <a:lumMod val="40000"/>
                        <a:lumOff val="60000"/>
                      </a:schemeClr>
                    </a:solidFill>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54" marR="5354" marT="5354" marB="0" anchor="b">
                    <a:noFill/>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54" marR="5354" marT="5354" marB="0" anchor="b">
                    <a:noFill/>
                  </a:tcPr>
                </a:tc>
                <a:extLst>
                  <a:ext uri="{0D108BD9-81ED-4DB2-BD59-A6C34878D82A}">
                    <a16:rowId xmlns:a16="http://schemas.microsoft.com/office/drawing/2014/main" val="2438313981"/>
                  </a:ext>
                </a:extLst>
              </a:tr>
              <a:tr h="316653">
                <a:tc>
                  <a:txBody>
                    <a:bodyPr/>
                    <a:lstStyle/>
                    <a:p>
                      <a:pPr algn="ctr" fontAlgn="t"/>
                      <a:r>
                        <a:rPr lang="en-GB" sz="1000" u="none" strike="noStrike" dirty="0">
                          <a:effectLst/>
                        </a:rPr>
                        <a:t>17</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l" fontAlgn="t"/>
                      <a:r>
                        <a:rPr lang="en-GB" sz="1000" u="none" strike="noStrike" dirty="0">
                          <a:effectLst/>
                        </a:rPr>
                        <a:t>Our Lady of the Visitation Catholic Primary School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ctr" fontAlgn="t"/>
                      <a:r>
                        <a:rPr lang="en-GB" sz="1000" u="none" strike="noStrike" dirty="0">
                          <a:effectLst/>
                        </a:rPr>
                        <a:t>49</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6">
                        <a:lumMod val="40000"/>
                        <a:lumOff val="60000"/>
                      </a:schemeClr>
                    </a:solidFill>
                  </a:tcPr>
                </a:tc>
                <a:tc>
                  <a:txBody>
                    <a:bodyPr/>
                    <a:lstStyle/>
                    <a:p>
                      <a:pPr algn="l" fontAlgn="t"/>
                      <a:r>
                        <a:rPr lang="en-GB" sz="1000" u="none" strike="noStrike" dirty="0">
                          <a:effectLst/>
                        </a:rPr>
                        <a:t>Selborne Primary School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6">
                        <a:lumMod val="40000"/>
                        <a:lumOff val="60000"/>
                      </a:schemeClr>
                    </a:solidFill>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54" marR="5354" marT="5354" marB="0" anchor="b">
                    <a:noFill/>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54" marR="5354" marT="5354" marB="0" anchor="b">
                    <a:noFill/>
                  </a:tcPr>
                </a:tc>
                <a:extLst>
                  <a:ext uri="{0D108BD9-81ED-4DB2-BD59-A6C34878D82A}">
                    <a16:rowId xmlns:a16="http://schemas.microsoft.com/office/drawing/2014/main" val="703623367"/>
                  </a:ext>
                </a:extLst>
              </a:tr>
              <a:tr h="158327">
                <a:tc>
                  <a:txBody>
                    <a:bodyPr/>
                    <a:lstStyle/>
                    <a:p>
                      <a:pPr algn="ctr" fontAlgn="t"/>
                      <a:r>
                        <a:rPr lang="en-GB" sz="1000" u="none" strike="noStrike" dirty="0">
                          <a:effectLst/>
                        </a:rPr>
                        <a:t>18</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l" fontAlgn="t"/>
                      <a:r>
                        <a:rPr lang="en-GB" sz="1000" u="none" strike="noStrike" dirty="0">
                          <a:effectLst/>
                        </a:rPr>
                        <a:t>Ravenor Primary School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ctr" fontAlgn="t"/>
                      <a:r>
                        <a:rPr lang="en-GB" sz="1000" u="none" strike="noStrike" dirty="0">
                          <a:effectLst/>
                        </a:rPr>
                        <a:t>50</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6">
                        <a:lumMod val="40000"/>
                        <a:lumOff val="60000"/>
                      </a:schemeClr>
                    </a:solidFill>
                  </a:tcPr>
                </a:tc>
                <a:tc>
                  <a:txBody>
                    <a:bodyPr/>
                    <a:lstStyle/>
                    <a:p>
                      <a:pPr algn="l" fontAlgn="t"/>
                      <a:r>
                        <a:rPr lang="en-GB" sz="1000" u="none" strike="noStrike" dirty="0">
                          <a:effectLst/>
                        </a:rPr>
                        <a:t>Stanhope Primary School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6">
                        <a:lumMod val="40000"/>
                        <a:lumOff val="60000"/>
                      </a:schemeClr>
                    </a:solidFill>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54" marR="5354" marT="5354" marB="0" anchor="b">
                    <a:noFill/>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54" marR="5354" marT="5354" marB="0" anchor="b">
                    <a:noFill/>
                  </a:tcPr>
                </a:tc>
                <a:extLst>
                  <a:ext uri="{0D108BD9-81ED-4DB2-BD59-A6C34878D82A}">
                    <a16:rowId xmlns:a16="http://schemas.microsoft.com/office/drawing/2014/main" val="748856454"/>
                  </a:ext>
                </a:extLst>
              </a:tr>
              <a:tr h="158327">
                <a:tc>
                  <a:txBody>
                    <a:bodyPr/>
                    <a:lstStyle/>
                    <a:p>
                      <a:pPr algn="ctr" fontAlgn="t"/>
                      <a:r>
                        <a:rPr lang="en-GB" sz="1000" u="none" strike="noStrike" dirty="0">
                          <a:effectLst/>
                        </a:rPr>
                        <a:t>19</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l" fontAlgn="t"/>
                      <a:r>
                        <a:rPr lang="en-GB" sz="1000" u="none" strike="noStrike" dirty="0">
                          <a:effectLst/>
                        </a:rPr>
                        <a:t>Southfield Primary School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ctr" fontAlgn="t"/>
                      <a:r>
                        <a:rPr lang="en-GB" sz="1000" u="none" strike="noStrike" dirty="0">
                          <a:effectLst/>
                        </a:rPr>
                        <a:t>51</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6">
                        <a:lumMod val="40000"/>
                        <a:lumOff val="60000"/>
                      </a:schemeClr>
                    </a:solidFill>
                  </a:tcPr>
                </a:tc>
                <a:tc>
                  <a:txBody>
                    <a:bodyPr/>
                    <a:lstStyle/>
                    <a:p>
                      <a:pPr algn="l" fontAlgn="t"/>
                      <a:r>
                        <a:rPr lang="en-GB" sz="1000" u="none" strike="noStrike" dirty="0">
                          <a:effectLst/>
                        </a:rPr>
                        <a:t>Viking Primary School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6">
                        <a:lumMod val="40000"/>
                        <a:lumOff val="60000"/>
                      </a:schemeClr>
                    </a:solidFill>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54" marR="5354" marT="5354" marB="0" anchor="b">
                    <a:noFill/>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54" marR="5354" marT="5354" marB="0" anchor="b">
                    <a:noFill/>
                  </a:tcPr>
                </a:tc>
                <a:extLst>
                  <a:ext uri="{0D108BD9-81ED-4DB2-BD59-A6C34878D82A}">
                    <a16:rowId xmlns:a16="http://schemas.microsoft.com/office/drawing/2014/main" val="2155086270"/>
                  </a:ext>
                </a:extLst>
              </a:tr>
              <a:tr h="158327">
                <a:tc>
                  <a:txBody>
                    <a:bodyPr/>
                    <a:lstStyle/>
                    <a:p>
                      <a:pPr algn="ctr" fontAlgn="t"/>
                      <a:r>
                        <a:rPr lang="en-GB" sz="1000" u="none" strike="noStrike" dirty="0">
                          <a:effectLst/>
                        </a:rPr>
                        <a:t>20</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l" fontAlgn="t"/>
                      <a:r>
                        <a:rPr lang="en-GB" sz="1000" u="none" strike="noStrike" dirty="0">
                          <a:effectLst/>
                        </a:rPr>
                        <a:t>St Gregory's Catholic Primary School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ctr" fontAlgn="t"/>
                      <a:r>
                        <a:rPr lang="en-GB" sz="1000" u="none" strike="noStrike" dirty="0">
                          <a:effectLst/>
                        </a:rPr>
                        <a:t>52</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6">
                        <a:lumMod val="40000"/>
                        <a:lumOff val="60000"/>
                      </a:schemeClr>
                    </a:solidFill>
                  </a:tcPr>
                </a:tc>
                <a:tc>
                  <a:txBody>
                    <a:bodyPr/>
                    <a:lstStyle/>
                    <a:p>
                      <a:pPr algn="l" fontAlgn="t"/>
                      <a:r>
                        <a:rPr lang="en-GB" sz="1000" u="none" strike="noStrike" dirty="0">
                          <a:effectLst/>
                        </a:rPr>
                        <a:t>Willow Tree Primary School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6">
                        <a:lumMod val="40000"/>
                        <a:lumOff val="60000"/>
                      </a:schemeClr>
                    </a:solidFill>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54" marR="5354" marT="5354" marB="0" anchor="b">
                    <a:noFill/>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54" marR="5354" marT="5354" marB="0" anchor="b">
                    <a:noFill/>
                  </a:tcPr>
                </a:tc>
                <a:extLst>
                  <a:ext uri="{0D108BD9-81ED-4DB2-BD59-A6C34878D82A}">
                    <a16:rowId xmlns:a16="http://schemas.microsoft.com/office/drawing/2014/main" val="782665852"/>
                  </a:ext>
                </a:extLst>
              </a:tr>
              <a:tr h="158327">
                <a:tc>
                  <a:txBody>
                    <a:bodyPr/>
                    <a:lstStyle/>
                    <a:p>
                      <a:pPr algn="ctr" fontAlgn="t"/>
                      <a:r>
                        <a:rPr lang="en-GB" sz="1000" u="none" strike="noStrike" dirty="0">
                          <a:effectLst/>
                        </a:rPr>
                        <a:t>21</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l" fontAlgn="t"/>
                      <a:r>
                        <a:rPr lang="en-GB" sz="1000" u="none" strike="noStrike" dirty="0">
                          <a:effectLst/>
                        </a:rPr>
                        <a:t>St John Fisher Catholic Primary School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ctr" fontAlgn="t"/>
                      <a:r>
                        <a:rPr lang="en-GB" sz="1000" u="none" strike="noStrike" dirty="0">
                          <a:effectLst/>
                        </a:rPr>
                        <a:t>53</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6">
                        <a:lumMod val="40000"/>
                        <a:lumOff val="60000"/>
                      </a:schemeClr>
                    </a:solidFill>
                  </a:tcPr>
                </a:tc>
                <a:tc>
                  <a:txBody>
                    <a:bodyPr/>
                    <a:lstStyle/>
                    <a:p>
                      <a:pPr algn="l" fontAlgn="t"/>
                      <a:r>
                        <a:rPr lang="en-GB" sz="1000" u="none" strike="noStrike" dirty="0">
                          <a:effectLst/>
                        </a:rPr>
                        <a:t>Wolf Fields Primary School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6">
                        <a:lumMod val="40000"/>
                        <a:lumOff val="60000"/>
                      </a:schemeClr>
                    </a:solidFill>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54" marR="5354" marT="5354" marB="0" anchor="b">
                    <a:noFill/>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54" marR="5354" marT="5354" marB="0" anchor="b">
                    <a:noFill/>
                  </a:tcPr>
                </a:tc>
                <a:extLst>
                  <a:ext uri="{0D108BD9-81ED-4DB2-BD59-A6C34878D82A}">
                    <a16:rowId xmlns:a16="http://schemas.microsoft.com/office/drawing/2014/main" val="109226348"/>
                  </a:ext>
                </a:extLst>
              </a:tr>
              <a:tr h="167639">
                <a:tc>
                  <a:txBody>
                    <a:bodyPr/>
                    <a:lstStyle/>
                    <a:p>
                      <a:pPr algn="ctr" fontAlgn="t"/>
                      <a:r>
                        <a:rPr lang="en-GB" sz="1000" u="none" strike="noStrike" dirty="0">
                          <a:effectLst/>
                        </a:rPr>
                        <a:t>22</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l" fontAlgn="t"/>
                      <a:r>
                        <a:rPr lang="en-GB" sz="1000" u="none" strike="noStrike" dirty="0">
                          <a:effectLst/>
                        </a:rPr>
                        <a:t>St John's Primary School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ctr" fontAlgn="t"/>
                      <a:r>
                        <a:rPr lang="en-GB" sz="1000" u="none" strike="noStrike" dirty="0">
                          <a:effectLst/>
                        </a:rPr>
                        <a:t>54</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6">
                        <a:lumMod val="40000"/>
                        <a:lumOff val="60000"/>
                      </a:schemeClr>
                    </a:solidFill>
                  </a:tcPr>
                </a:tc>
                <a:tc>
                  <a:txBody>
                    <a:bodyPr/>
                    <a:lstStyle/>
                    <a:p>
                      <a:pPr algn="l" fontAlgn="t"/>
                      <a:r>
                        <a:rPr lang="en-GB" sz="1000" u="none" strike="noStrike" dirty="0">
                          <a:effectLst/>
                        </a:rPr>
                        <a:t>Wood End Primary School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6">
                        <a:lumMod val="40000"/>
                        <a:lumOff val="60000"/>
                      </a:schemeClr>
                    </a:solidFill>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54" marR="5354" marT="5354" marB="0" anchor="b">
                    <a:noFill/>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54" marR="5354" marT="5354" marB="0" anchor="b">
                    <a:noFill/>
                  </a:tcPr>
                </a:tc>
                <a:extLst>
                  <a:ext uri="{0D108BD9-81ED-4DB2-BD59-A6C34878D82A}">
                    <a16:rowId xmlns:a16="http://schemas.microsoft.com/office/drawing/2014/main" val="1643320134"/>
                  </a:ext>
                </a:extLst>
              </a:tr>
              <a:tr h="158327">
                <a:tc>
                  <a:txBody>
                    <a:bodyPr/>
                    <a:lstStyle/>
                    <a:p>
                      <a:pPr algn="ctr" fontAlgn="t"/>
                      <a:r>
                        <a:rPr lang="en-GB" sz="1000" u="none" strike="noStrike" dirty="0">
                          <a:effectLst/>
                        </a:rPr>
                        <a:t>23</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l" fontAlgn="t"/>
                      <a:r>
                        <a:rPr lang="en-GB" sz="1000" u="none" strike="noStrike" dirty="0">
                          <a:effectLst/>
                        </a:rPr>
                        <a:t>St Joseph's Catholic Primary School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l" fontAlgn="t"/>
                      <a:endParaRPr lang="en-GB" sz="1000" b="0" i="0" u="none" strike="noStrike" dirty="0">
                        <a:solidFill>
                          <a:srgbClr val="000000"/>
                        </a:solidFill>
                        <a:effectLst/>
                        <a:latin typeface="Calibri" panose="020F0502020204030204" pitchFamily="34" charset="0"/>
                      </a:endParaRPr>
                    </a:p>
                  </a:txBody>
                  <a:tcPr marL="5354" marR="5354" marT="5354" marB="0">
                    <a:noFill/>
                  </a:tcPr>
                </a:tc>
                <a:tc>
                  <a:txBody>
                    <a:bodyPr/>
                    <a:lstStyle/>
                    <a:p>
                      <a:pPr algn="l" fontAlgn="t"/>
                      <a:endParaRPr lang="en-GB" sz="1000" b="0" i="0" u="none" strike="noStrike" dirty="0">
                        <a:solidFill>
                          <a:srgbClr val="000000"/>
                        </a:solidFill>
                        <a:effectLst/>
                        <a:latin typeface="Calibri" panose="020F0502020204030204" pitchFamily="34" charset="0"/>
                      </a:endParaRPr>
                    </a:p>
                  </a:txBody>
                  <a:tcPr marL="5354" marR="5354" marT="5354" marB="0">
                    <a:noFill/>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54" marR="5354" marT="5354" marB="0" anchor="b">
                    <a:noFill/>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54" marR="5354" marT="5354" marB="0" anchor="b">
                    <a:noFill/>
                  </a:tcPr>
                </a:tc>
                <a:extLst>
                  <a:ext uri="{0D108BD9-81ED-4DB2-BD59-A6C34878D82A}">
                    <a16:rowId xmlns:a16="http://schemas.microsoft.com/office/drawing/2014/main" val="4263085897"/>
                  </a:ext>
                </a:extLst>
              </a:tr>
              <a:tr h="158327">
                <a:tc>
                  <a:txBody>
                    <a:bodyPr/>
                    <a:lstStyle/>
                    <a:p>
                      <a:pPr algn="ctr" fontAlgn="t"/>
                      <a:r>
                        <a:rPr lang="en-GB" sz="1000" u="none" strike="noStrike" dirty="0">
                          <a:effectLst/>
                        </a:rPr>
                        <a:t>24</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l" fontAlgn="t"/>
                      <a:r>
                        <a:rPr lang="en-GB" sz="1000" u="none" strike="noStrike" dirty="0">
                          <a:effectLst/>
                        </a:rPr>
                        <a:t>St Mark's Primary School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l" fontAlgn="t"/>
                      <a:endParaRPr lang="en-GB" sz="1000" b="0" i="0" u="none" strike="noStrike" dirty="0">
                        <a:solidFill>
                          <a:srgbClr val="000000"/>
                        </a:solidFill>
                        <a:effectLst/>
                        <a:latin typeface="Calibri" panose="020F0502020204030204" pitchFamily="34" charset="0"/>
                      </a:endParaRPr>
                    </a:p>
                  </a:txBody>
                  <a:tcPr marL="5354" marR="5354" marT="5354" marB="0">
                    <a:noFill/>
                  </a:tcPr>
                </a:tc>
                <a:tc>
                  <a:txBody>
                    <a:bodyPr/>
                    <a:lstStyle/>
                    <a:p>
                      <a:pPr algn="l" fontAlgn="t"/>
                      <a:endParaRPr lang="en-GB" sz="1000" b="0" i="0" u="none" strike="noStrike" dirty="0">
                        <a:solidFill>
                          <a:srgbClr val="000000"/>
                        </a:solidFill>
                        <a:effectLst/>
                        <a:latin typeface="Calibri" panose="020F0502020204030204" pitchFamily="34" charset="0"/>
                      </a:endParaRPr>
                    </a:p>
                  </a:txBody>
                  <a:tcPr marL="5354" marR="5354" marT="5354" marB="0">
                    <a:noFill/>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54" marR="5354" marT="5354" marB="0" anchor="b">
                    <a:noFill/>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54" marR="5354" marT="5354" marB="0" anchor="b">
                    <a:noFill/>
                  </a:tcPr>
                </a:tc>
                <a:extLst>
                  <a:ext uri="{0D108BD9-81ED-4DB2-BD59-A6C34878D82A}">
                    <a16:rowId xmlns:a16="http://schemas.microsoft.com/office/drawing/2014/main" val="1688811261"/>
                  </a:ext>
                </a:extLst>
              </a:tr>
              <a:tr h="316653">
                <a:tc>
                  <a:txBody>
                    <a:bodyPr/>
                    <a:lstStyle/>
                    <a:p>
                      <a:pPr algn="ctr" fontAlgn="t"/>
                      <a:r>
                        <a:rPr lang="en-GB" sz="1000" u="none" strike="noStrike" dirty="0">
                          <a:effectLst/>
                        </a:rPr>
                        <a:t>25</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l" fontAlgn="t"/>
                      <a:r>
                        <a:rPr lang="en-GB" sz="1000" u="none" strike="noStrike" dirty="0">
                          <a:effectLst/>
                        </a:rPr>
                        <a:t>St Mary's Church of England Primary Norwood Green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l" fontAlgn="t"/>
                      <a:endParaRPr lang="en-GB" sz="1000" b="0" i="0" u="none" strike="noStrike" dirty="0">
                        <a:solidFill>
                          <a:srgbClr val="000000"/>
                        </a:solidFill>
                        <a:effectLst/>
                        <a:latin typeface="Calibri" panose="020F0502020204030204" pitchFamily="34" charset="0"/>
                      </a:endParaRPr>
                    </a:p>
                  </a:txBody>
                  <a:tcPr marL="5354" marR="5354" marT="5354" marB="0">
                    <a:noFill/>
                  </a:tcPr>
                </a:tc>
                <a:tc>
                  <a:txBody>
                    <a:bodyPr/>
                    <a:lstStyle/>
                    <a:p>
                      <a:pPr algn="l" fontAlgn="t"/>
                      <a:endParaRPr lang="en-GB" sz="1000" b="0" i="0" u="none" strike="noStrike" dirty="0">
                        <a:solidFill>
                          <a:srgbClr val="000000"/>
                        </a:solidFill>
                        <a:effectLst/>
                        <a:latin typeface="Calibri" panose="020F0502020204030204" pitchFamily="34" charset="0"/>
                      </a:endParaRPr>
                    </a:p>
                  </a:txBody>
                  <a:tcPr marL="5354" marR="5354" marT="5354" marB="0">
                    <a:noFill/>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54" marR="5354" marT="5354" marB="0" anchor="b">
                    <a:noFill/>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54" marR="5354" marT="5354" marB="0" anchor="b">
                    <a:noFill/>
                  </a:tcPr>
                </a:tc>
                <a:extLst>
                  <a:ext uri="{0D108BD9-81ED-4DB2-BD59-A6C34878D82A}">
                    <a16:rowId xmlns:a16="http://schemas.microsoft.com/office/drawing/2014/main" val="3270252270"/>
                  </a:ext>
                </a:extLst>
              </a:tr>
              <a:tr h="158327">
                <a:tc>
                  <a:txBody>
                    <a:bodyPr/>
                    <a:lstStyle/>
                    <a:p>
                      <a:pPr algn="ctr" fontAlgn="t"/>
                      <a:r>
                        <a:rPr lang="en-GB" sz="1000" u="none" strike="noStrike" dirty="0">
                          <a:effectLst/>
                        </a:rPr>
                        <a:t>26</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l" fontAlgn="t"/>
                      <a:r>
                        <a:rPr lang="en-GB" sz="1000" u="none" strike="noStrike" dirty="0">
                          <a:effectLst/>
                        </a:rPr>
                        <a:t>St Vincent's Catholic Primary School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l" fontAlgn="t"/>
                      <a:endParaRPr lang="en-GB" sz="1000" b="0" i="0" u="none" strike="noStrike" dirty="0">
                        <a:solidFill>
                          <a:srgbClr val="000000"/>
                        </a:solidFill>
                        <a:effectLst/>
                        <a:latin typeface="Calibri" panose="020F0502020204030204" pitchFamily="34" charset="0"/>
                      </a:endParaRPr>
                    </a:p>
                  </a:txBody>
                  <a:tcPr marL="5354" marR="5354" marT="5354" marB="0">
                    <a:noFill/>
                  </a:tcPr>
                </a:tc>
                <a:tc>
                  <a:txBody>
                    <a:bodyPr/>
                    <a:lstStyle/>
                    <a:p>
                      <a:pPr algn="l" fontAlgn="t"/>
                      <a:endParaRPr lang="en-GB" sz="1000" b="0" i="0" u="none" strike="noStrike" dirty="0">
                        <a:solidFill>
                          <a:srgbClr val="000000"/>
                        </a:solidFill>
                        <a:effectLst/>
                        <a:latin typeface="Calibri" panose="020F0502020204030204" pitchFamily="34" charset="0"/>
                      </a:endParaRPr>
                    </a:p>
                  </a:txBody>
                  <a:tcPr marL="5354" marR="5354" marT="5354" marB="0">
                    <a:noFill/>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54" marR="5354" marT="5354" marB="0" anchor="b">
                    <a:noFill/>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54" marR="5354" marT="5354" marB="0" anchor="b">
                    <a:noFill/>
                  </a:tcPr>
                </a:tc>
                <a:extLst>
                  <a:ext uri="{0D108BD9-81ED-4DB2-BD59-A6C34878D82A}">
                    <a16:rowId xmlns:a16="http://schemas.microsoft.com/office/drawing/2014/main" val="2235318998"/>
                  </a:ext>
                </a:extLst>
              </a:tr>
              <a:tr h="316653">
                <a:tc>
                  <a:txBody>
                    <a:bodyPr/>
                    <a:lstStyle/>
                    <a:p>
                      <a:pPr algn="ctr" fontAlgn="t"/>
                      <a:r>
                        <a:rPr lang="en-GB" sz="1000" u="none" strike="noStrike" dirty="0">
                          <a:effectLst/>
                        </a:rPr>
                        <a:t>27</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l" fontAlgn="t"/>
                      <a:r>
                        <a:rPr lang="en-GB" sz="1000" u="none" strike="noStrike" dirty="0">
                          <a:effectLst/>
                        </a:rPr>
                        <a:t>The Edward Betham Church of England Primary School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l" fontAlgn="t"/>
                      <a:endParaRPr lang="en-GB" sz="1000" b="0" i="0" u="none" strike="noStrike" dirty="0">
                        <a:solidFill>
                          <a:srgbClr val="000000"/>
                        </a:solidFill>
                        <a:effectLst/>
                        <a:latin typeface="Calibri" panose="020F0502020204030204" pitchFamily="34" charset="0"/>
                      </a:endParaRPr>
                    </a:p>
                  </a:txBody>
                  <a:tcPr marL="5354" marR="5354" marT="5354" marB="0">
                    <a:noFill/>
                  </a:tcPr>
                </a:tc>
                <a:tc>
                  <a:txBody>
                    <a:bodyPr/>
                    <a:lstStyle/>
                    <a:p>
                      <a:pPr algn="l" fontAlgn="t"/>
                      <a:endParaRPr lang="en-GB" sz="1000" b="0" i="0" u="none" strike="noStrike" dirty="0">
                        <a:solidFill>
                          <a:srgbClr val="000000"/>
                        </a:solidFill>
                        <a:effectLst/>
                        <a:latin typeface="Calibri" panose="020F0502020204030204" pitchFamily="34" charset="0"/>
                      </a:endParaRPr>
                    </a:p>
                  </a:txBody>
                  <a:tcPr marL="5354" marR="5354" marT="5354" marB="0">
                    <a:noFill/>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54" marR="5354" marT="5354" marB="0" anchor="b">
                    <a:noFill/>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54" marR="5354" marT="5354" marB="0" anchor="b">
                    <a:noFill/>
                  </a:tcPr>
                </a:tc>
                <a:extLst>
                  <a:ext uri="{0D108BD9-81ED-4DB2-BD59-A6C34878D82A}">
                    <a16:rowId xmlns:a16="http://schemas.microsoft.com/office/drawing/2014/main" val="2878493477"/>
                  </a:ext>
                </a:extLst>
              </a:tr>
              <a:tr h="158327">
                <a:tc>
                  <a:txBody>
                    <a:bodyPr/>
                    <a:lstStyle/>
                    <a:p>
                      <a:pPr algn="ctr" fontAlgn="t"/>
                      <a:r>
                        <a:rPr lang="en-GB" sz="1000" u="none" strike="noStrike" dirty="0">
                          <a:effectLst/>
                        </a:rPr>
                        <a:t>28</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l" fontAlgn="t"/>
                      <a:r>
                        <a:rPr lang="en-GB" sz="1000" u="none" strike="noStrike" dirty="0">
                          <a:effectLst/>
                        </a:rPr>
                        <a:t>Three Bridges Primary School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l" fontAlgn="t"/>
                      <a:endParaRPr lang="en-GB" sz="1000" b="0" i="0" u="none" strike="noStrike" dirty="0">
                        <a:solidFill>
                          <a:srgbClr val="000000"/>
                        </a:solidFill>
                        <a:effectLst/>
                        <a:latin typeface="Calibri" panose="020F0502020204030204" pitchFamily="34" charset="0"/>
                      </a:endParaRPr>
                    </a:p>
                  </a:txBody>
                  <a:tcPr marL="5354" marR="5354" marT="5354" marB="0">
                    <a:noFill/>
                  </a:tcPr>
                </a:tc>
                <a:tc>
                  <a:txBody>
                    <a:bodyPr/>
                    <a:lstStyle/>
                    <a:p>
                      <a:pPr algn="l" fontAlgn="t"/>
                      <a:endParaRPr lang="en-GB" sz="1000" b="0" i="0" u="none" strike="noStrike" dirty="0">
                        <a:solidFill>
                          <a:srgbClr val="000000"/>
                        </a:solidFill>
                        <a:effectLst/>
                        <a:latin typeface="Calibri" panose="020F0502020204030204" pitchFamily="34" charset="0"/>
                      </a:endParaRPr>
                    </a:p>
                  </a:txBody>
                  <a:tcPr marL="5354" marR="5354" marT="5354" marB="0">
                    <a:noFill/>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54" marR="5354" marT="5354" marB="0" anchor="b">
                    <a:noFill/>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54" marR="5354" marT="5354" marB="0" anchor="b">
                    <a:noFill/>
                  </a:tcPr>
                </a:tc>
                <a:extLst>
                  <a:ext uri="{0D108BD9-81ED-4DB2-BD59-A6C34878D82A}">
                    <a16:rowId xmlns:a16="http://schemas.microsoft.com/office/drawing/2014/main" val="3840553989"/>
                  </a:ext>
                </a:extLst>
              </a:tr>
              <a:tr h="158327">
                <a:tc>
                  <a:txBody>
                    <a:bodyPr/>
                    <a:lstStyle/>
                    <a:p>
                      <a:pPr algn="ctr" fontAlgn="t"/>
                      <a:r>
                        <a:rPr lang="en-GB" sz="1000" u="none" strike="noStrike" dirty="0">
                          <a:effectLst/>
                        </a:rPr>
                        <a:t>29</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l" fontAlgn="t"/>
                      <a:r>
                        <a:rPr lang="en-GB" sz="1000" u="none" strike="noStrike" dirty="0">
                          <a:effectLst/>
                        </a:rPr>
                        <a:t>Vicar's Green Primary School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l" fontAlgn="t"/>
                      <a:endParaRPr lang="en-GB" sz="1000" b="0" i="0" u="none" strike="noStrike" dirty="0">
                        <a:solidFill>
                          <a:srgbClr val="000000"/>
                        </a:solidFill>
                        <a:effectLst/>
                        <a:latin typeface="Calibri" panose="020F0502020204030204" pitchFamily="34" charset="0"/>
                      </a:endParaRPr>
                    </a:p>
                  </a:txBody>
                  <a:tcPr marL="5354" marR="5354" marT="5354" marB="0">
                    <a:noFill/>
                  </a:tcPr>
                </a:tc>
                <a:tc>
                  <a:txBody>
                    <a:bodyPr/>
                    <a:lstStyle/>
                    <a:p>
                      <a:pPr algn="l" fontAlgn="t"/>
                      <a:endParaRPr lang="en-GB" sz="1000" b="0" i="0" u="none" strike="noStrike" dirty="0">
                        <a:solidFill>
                          <a:srgbClr val="000000"/>
                        </a:solidFill>
                        <a:effectLst/>
                        <a:latin typeface="Calibri" panose="020F0502020204030204" pitchFamily="34" charset="0"/>
                      </a:endParaRPr>
                    </a:p>
                  </a:txBody>
                  <a:tcPr marL="5354" marR="5354" marT="5354" marB="0">
                    <a:noFill/>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54" marR="5354" marT="5354" marB="0" anchor="b">
                    <a:noFill/>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54" marR="5354" marT="5354" marB="0" anchor="b">
                    <a:noFill/>
                  </a:tcPr>
                </a:tc>
                <a:extLst>
                  <a:ext uri="{0D108BD9-81ED-4DB2-BD59-A6C34878D82A}">
                    <a16:rowId xmlns:a16="http://schemas.microsoft.com/office/drawing/2014/main" val="3526232788"/>
                  </a:ext>
                </a:extLst>
              </a:tr>
              <a:tr h="158327">
                <a:tc>
                  <a:txBody>
                    <a:bodyPr/>
                    <a:lstStyle/>
                    <a:p>
                      <a:pPr algn="ctr" fontAlgn="t"/>
                      <a:r>
                        <a:rPr lang="en-GB" sz="1000" u="none" strike="noStrike" dirty="0">
                          <a:effectLst/>
                        </a:rPr>
                        <a:t>30</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l" fontAlgn="t"/>
                      <a:r>
                        <a:rPr lang="en-GB" sz="1000" u="none" strike="noStrike" dirty="0">
                          <a:effectLst/>
                        </a:rPr>
                        <a:t>West Acton Primary School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l" fontAlgn="t"/>
                      <a:endParaRPr lang="en-GB" sz="1000" b="0" i="0" u="none" strike="noStrike" dirty="0">
                        <a:solidFill>
                          <a:srgbClr val="000000"/>
                        </a:solidFill>
                        <a:effectLst/>
                        <a:latin typeface="Calibri" panose="020F0502020204030204" pitchFamily="34" charset="0"/>
                      </a:endParaRPr>
                    </a:p>
                  </a:txBody>
                  <a:tcPr marL="5354" marR="5354" marT="5354" marB="0">
                    <a:noFill/>
                  </a:tcPr>
                </a:tc>
                <a:tc>
                  <a:txBody>
                    <a:bodyPr/>
                    <a:lstStyle/>
                    <a:p>
                      <a:pPr algn="l" fontAlgn="t"/>
                      <a:endParaRPr lang="en-GB" sz="1000" b="0" i="0" u="none" strike="noStrike" dirty="0">
                        <a:solidFill>
                          <a:srgbClr val="000000"/>
                        </a:solidFill>
                        <a:effectLst/>
                        <a:latin typeface="Calibri" panose="020F0502020204030204" pitchFamily="34" charset="0"/>
                      </a:endParaRPr>
                    </a:p>
                  </a:txBody>
                  <a:tcPr marL="5354" marR="5354" marT="5354" marB="0">
                    <a:noFill/>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54" marR="5354" marT="5354" marB="0" anchor="b">
                    <a:noFill/>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54" marR="5354" marT="5354" marB="0" anchor="b">
                    <a:noFill/>
                  </a:tcPr>
                </a:tc>
                <a:extLst>
                  <a:ext uri="{0D108BD9-81ED-4DB2-BD59-A6C34878D82A}">
                    <a16:rowId xmlns:a16="http://schemas.microsoft.com/office/drawing/2014/main" val="3744740033"/>
                  </a:ext>
                </a:extLst>
              </a:tr>
              <a:tr h="158327">
                <a:tc>
                  <a:txBody>
                    <a:bodyPr/>
                    <a:lstStyle/>
                    <a:p>
                      <a:pPr algn="ctr" fontAlgn="t"/>
                      <a:r>
                        <a:rPr lang="en-GB" sz="1000" u="none" strike="noStrike" dirty="0">
                          <a:effectLst/>
                        </a:rPr>
                        <a:t>31</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l" fontAlgn="t"/>
                      <a:r>
                        <a:rPr lang="en-GB" sz="1000" u="none" strike="noStrike" dirty="0">
                          <a:effectLst/>
                        </a:rPr>
                        <a:t>West Twyford Primary School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l" fontAlgn="t"/>
                      <a:endParaRPr lang="en-GB" sz="1000" b="0" i="0" u="none" strike="noStrike" dirty="0">
                        <a:solidFill>
                          <a:srgbClr val="000000"/>
                        </a:solidFill>
                        <a:effectLst/>
                        <a:latin typeface="Calibri" panose="020F0502020204030204" pitchFamily="34" charset="0"/>
                      </a:endParaRPr>
                    </a:p>
                  </a:txBody>
                  <a:tcPr marL="5354" marR="5354" marT="5354" marB="0">
                    <a:noFill/>
                  </a:tcPr>
                </a:tc>
                <a:tc>
                  <a:txBody>
                    <a:bodyPr/>
                    <a:lstStyle/>
                    <a:p>
                      <a:pPr algn="l" fontAlgn="t"/>
                      <a:endParaRPr lang="en-GB" sz="1000" b="0" i="0" u="none" strike="noStrike" dirty="0">
                        <a:solidFill>
                          <a:srgbClr val="000000"/>
                        </a:solidFill>
                        <a:effectLst/>
                        <a:latin typeface="Calibri" panose="020F0502020204030204" pitchFamily="34" charset="0"/>
                      </a:endParaRPr>
                    </a:p>
                  </a:txBody>
                  <a:tcPr marL="5354" marR="5354" marT="5354" marB="0">
                    <a:noFill/>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54" marR="5354" marT="5354" marB="0" anchor="b">
                    <a:noFill/>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54" marR="5354" marT="5354" marB="0" anchor="b">
                    <a:noFill/>
                  </a:tcPr>
                </a:tc>
                <a:extLst>
                  <a:ext uri="{0D108BD9-81ED-4DB2-BD59-A6C34878D82A}">
                    <a16:rowId xmlns:a16="http://schemas.microsoft.com/office/drawing/2014/main" val="3299114077"/>
                  </a:ext>
                </a:extLst>
              </a:tr>
              <a:tr h="167639">
                <a:tc>
                  <a:txBody>
                    <a:bodyPr/>
                    <a:lstStyle/>
                    <a:p>
                      <a:pPr algn="ctr" fontAlgn="t"/>
                      <a:r>
                        <a:rPr lang="en-GB" sz="1000" u="none" strike="noStrike" dirty="0">
                          <a:effectLst/>
                        </a:rPr>
                        <a:t>32</a:t>
                      </a:r>
                      <a:endParaRPr lang="en-GB" sz="1000" b="1" i="0" u="none" strike="noStrike" dirty="0">
                        <a:solidFill>
                          <a:srgbClr val="000000"/>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l" fontAlgn="t"/>
                      <a:r>
                        <a:rPr lang="en-GB" sz="1000" u="none" strike="noStrike" dirty="0">
                          <a:effectLst/>
                        </a:rPr>
                        <a:t>Woodlands Academy </a:t>
                      </a:r>
                      <a:endParaRPr lang="en-GB" sz="1000" b="0" i="0" u="none" strike="noStrike" dirty="0">
                        <a:solidFill>
                          <a:srgbClr val="333333"/>
                        </a:solidFill>
                        <a:effectLst/>
                        <a:latin typeface="Calibri" panose="020F0502020204030204" pitchFamily="34" charset="0"/>
                      </a:endParaRPr>
                    </a:p>
                  </a:txBody>
                  <a:tcPr marL="5354" marR="5354" marT="5354" marB="0">
                    <a:solidFill>
                      <a:schemeClr val="accent3">
                        <a:lumMod val="40000"/>
                        <a:lumOff val="60000"/>
                      </a:schemeClr>
                    </a:solidFill>
                  </a:tcPr>
                </a:tc>
                <a:tc>
                  <a:txBody>
                    <a:bodyPr/>
                    <a:lstStyle/>
                    <a:p>
                      <a:pPr algn="l" fontAlgn="t"/>
                      <a:endParaRPr lang="en-GB" sz="1000" b="0" i="0" u="none" strike="noStrike" dirty="0">
                        <a:solidFill>
                          <a:srgbClr val="000000"/>
                        </a:solidFill>
                        <a:effectLst/>
                        <a:latin typeface="Calibri" panose="020F0502020204030204" pitchFamily="34" charset="0"/>
                      </a:endParaRPr>
                    </a:p>
                  </a:txBody>
                  <a:tcPr marL="5354" marR="5354" marT="5354" marB="0">
                    <a:noFill/>
                  </a:tcPr>
                </a:tc>
                <a:tc>
                  <a:txBody>
                    <a:bodyPr/>
                    <a:lstStyle/>
                    <a:p>
                      <a:pPr algn="l" fontAlgn="t"/>
                      <a:endParaRPr lang="en-GB" sz="1000" b="0" i="0" u="none" strike="noStrike" dirty="0">
                        <a:solidFill>
                          <a:srgbClr val="000000"/>
                        </a:solidFill>
                        <a:effectLst/>
                        <a:latin typeface="Calibri" panose="020F0502020204030204" pitchFamily="34" charset="0"/>
                      </a:endParaRPr>
                    </a:p>
                  </a:txBody>
                  <a:tcPr marL="5354" marR="5354" marT="5354" marB="0">
                    <a:noFill/>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54" marR="5354" marT="5354" marB="0" anchor="b">
                    <a:noFill/>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5354" marR="5354" marT="5354" marB="0" anchor="b">
                    <a:noFill/>
                  </a:tcPr>
                </a:tc>
                <a:extLst>
                  <a:ext uri="{0D108BD9-81ED-4DB2-BD59-A6C34878D82A}">
                    <a16:rowId xmlns:a16="http://schemas.microsoft.com/office/drawing/2014/main" val="394855044"/>
                  </a:ext>
                </a:extLst>
              </a:tr>
            </a:tbl>
          </a:graphicData>
        </a:graphic>
      </p:graphicFrame>
    </p:spTree>
    <p:extLst>
      <p:ext uri="{BB962C8B-B14F-4D97-AF65-F5344CB8AC3E}">
        <p14:creationId xmlns:p14="http://schemas.microsoft.com/office/powerpoint/2010/main" val="3951283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19C67D1A37D4468E2292E8865FEFB4" ma:contentTypeVersion="13" ma:contentTypeDescription="Create a new document." ma:contentTypeScope="" ma:versionID="13a5929442beaa95d320120328701ec1">
  <xsd:schema xmlns:xsd="http://www.w3.org/2001/XMLSchema" xmlns:xs="http://www.w3.org/2001/XMLSchema" xmlns:p="http://schemas.microsoft.com/office/2006/metadata/properties" xmlns:ns2="0286e865-394f-46c5-8c66-96e23b100e60" xmlns:ns3="5bf1ae42-e69f-4b33-b613-591539c54b4f" targetNamespace="http://schemas.microsoft.com/office/2006/metadata/properties" ma:root="true" ma:fieldsID="a8882e1e0ab6b4e32c16d937c97a7505" ns2:_="" ns3:_="">
    <xsd:import namespace="0286e865-394f-46c5-8c66-96e23b100e60"/>
    <xsd:import namespace="5bf1ae42-e69f-4b33-b613-591539c54b4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86e865-394f-46c5-8c66-96e23b100e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65efd349-4fc2-4c40-bc86-6aac66f77ae7"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f1ae42-e69f-4b33-b613-591539c54b4f"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9489c180-dc30-439e-8ea1-7377c87c59b0}" ma:internalName="TaxCatchAll" ma:showField="CatchAllData" ma:web="5bf1ae42-e69f-4b33-b613-591539c54b4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bf1ae42-e69f-4b33-b613-591539c54b4f" xsi:nil="true"/>
    <lcf76f155ced4ddcb4097134ff3c332f xmlns="0286e865-394f-46c5-8c66-96e23b100e6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521F639-4C07-4943-91CC-9AB7CAC015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86e865-394f-46c5-8c66-96e23b100e60"/>
    <ds:schemaRef ds:uri="5bf1ae42-e69f-4b33-b613-591539c54b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CBC95A-B1E6-440B-B7D1-D7BD1621484A}">
  <ds:schemaRefs>
    <ds:schemaRef ds:uri="http://schemas.microsoft.com/sharepoint/v3/contenttype/forms"/>
  </ds:schemaRefs>
</ds:datastoreItem>
</file>

<file path=customXml/itemProps3.xml><?xml version="1.0" encoding="utf-8"?>
<ds:datastoreItem xmlns:ds="http://schemas.openxmlformats.org/officeDocument/2006/customXml" ds:itemID="{49905E63-9CE3-48CE-A4FB-1E985CAB7E77}">
  <ds:schemaRefs>
    <ds:schemaRef ds:uri="http://purl.org/dc/terms/"/>
    <ds:schemaRef ds:uri="http://schemas.openxmlformats.org/package/2006/metadata/core-properties"/>
    <ds:schemaRef ds:uri="http://purl.org/dc/dcmitype/"/>
    <ds:schemaRef ds:uri="http://schemas.microsoft.com/office/infopath/2007/PartnerControls"/>
    <ds:schemaRef ds:uri="854e91af-2bbd-41bb-9cba-9fdfb6c04d3b"/>
    <ds:schemaRef ds:uri="http://schemas.microsoft.com/office/2006/documentManagement/types"/>
    <ds:schemaRef ds:uri="http://schemas.microsoft.com/office/2006/metadata/properties"/>
    <ds:schemaRef ds:uri="0252c189-7747-49dc-a1b8-9d84488d8249"/>
    <ds:schemaRef ds:uri="http://www.w3.org/XML/1998/namespace"/>
    <ds:schemaRef ds:uri="http://purl.org/dc/elements/1.1/"/>
    <ds:schemaRef ds:uri="5bf1ae42-e69f-4b33-b613-591539c54b4f"/>
    <ds:schemaRef ds:uri="0286e865-394f-46c5-8c66-96e23b100e60"/>
  </ds:schemaRefs>
</ds:datastoreItem>
</file>

<file path=docProps/app.xml><?xml version="1.0" encoding="utf-8"?>
<Properties xmlns="http://schemas.openxmlformats.org/officeDocument/2006/extended-properties" xmlns:vt="http://schemas.openxmlformats.org/officeDocument/2006/docPropsVTypes">
  <TotalTime>5140</TotalTime>
  <Words>1525</Words>
  <Application>Microsoft Office PowerPoint</Application>
  <PresentationFormat>On-screen Show (4:3)</PresentationFormat>
  <Paragraphs>417</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EALING CHILDREN’S SERVICES EARNED AUTONOMY  TFP &amp; BRIGHTER FUTURES  ANNUAL VISIT – MHCLG      3rd FEBRUARY 2020</dc:title>
  <dc:creator>Heidi Schroffel</dc:creator>
  <cp:lastModifiedBy>Deirdre Pollard</cp:lastModifiedBy>
  <cp:revision>119</cp:revision>
  <dcterms:created xsi:type="dcterms:W3CDTF">2020-01-30T08:55:25Z</dcterms:created>
  <dcterms:modified xsi:type="dcterms:W3CDTF">2024-03-07T14:34:21Z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1432200.00000000</vt:lpwstr>
  </property>
  <property fmtid="{D5CDD505-2E9C-101B-9397-08002B2CF9AE}" pid="3" name="ContentTypeId">
    <vt:lpwstr>0x0101000419C67D1A37D4468E2292E8865FEFB4</vt:lpwstr>
  </property>
  <property fmtid="{D5CDD505-2E9C-101B-9397-08002B2CF9AE}" pid="4" name="MediaServiceImageTags">
    <vt:lpwstr/>
  </property>
</Properties>
</file>