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66" r:id="rId3"/>
    <p:sldId id="267" r:id="rId4"/>
    <p:sldId id="268"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268"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94F27-3304-4E7F-9563-89737721480C}" type="datetimeFigureOut">
              <a:rPr lang="en-GB" smtClean="0"/>
              <a:t>01/09/2016</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CDE5B-5598-4DB5-ABFE-70B2AD98C3D9}" type="slidenum">
              <a:rPr lang="en-GB" smtClean="0"/>
              <a:t>‹#›</a:t>
            </a:fld>
            <a:endParaRPr lang="en-GB"/>
          </a:p>
        </p:txBody>
      </p:sp>
    </p:spTree>
    <p:extLst>
      <p:ext uri="{BB962C8B-B14F-4D97-AF65-F5344CB8AC3E}">
        <p14:creationId xmlns:p14="http://schemas.microsoft.com/office/powerpoint/2010/main" val="159608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146887-0426-492E-B5F6-FDFE60CBD3AF}"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5294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146887-0426-492E-B5F6-FDFE60CBD3AF}"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286171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146887-0426-492E-B5F6-FDFE60CBD3AF}"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241035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146887-0426-492E-B5F6-FDFE60CBD3AF}"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27464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46887-0426-492E-B5F6-FDFE60CBD3AF}"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180890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146887-0426-492E-B5F6-FDFE60CBD3AF}"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348822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146887-0426-492E-B5F6-FDFE60CBD3AF}" type="datetimeFigureOut">
              <a:rPr lang="en-GB" smtClean="0"/>
              <a:t>01/09/2016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56754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146887-0426-492E-B5F6-FDFE60CBD3AF}" type="datetimeFigureOut">
              <a:rPr lang="en-GB" smtClean="0"/>
              <a:t>01/09/2016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105965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46887-0426-492E-B5F6-FDFE60CBD3AF}" type="datetimeFigureOut">
              <a:rPr lang="en-GB" smtClean="0"/>
              <a:t>01/09/2016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355708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46887-0426-492E-B5F6-FDFE60CBD3AF}"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290439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46887-0426-492E-B5F6-FDFE60CBD3AF}"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5236C-1527-4002-8DCF-9A91DCC6B35B}" type="slidenum">
              <a:rPr lang="en-GB" smtClean="0"/>
              <a:t>‹#›</a:t>
            </a:fld>
            <a:endParaRPr lang="en-GB"/>
          </a:p>
        </p:txBody>
      </p:sp>
    </p:spTree>
    <p:extLst>
      <p:ext uri="{BB962C8B-B14F-4D97-AF65-F5344CB8AC3E}">
        <p14:creationId xmlns:p14="http://schemas.microsoft.com/office/powerpoint/2010/main" val="129203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146887-0426-492E-B5F6-FDFE60CBD3AF}" type="datetimeFigureOut">
              <a:rPr lang="en-GB" smtClean="0"/>
              <a:t>01/09/2016</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E85236C-1527-4002-8DCF-9A91DCC6B35B}" type="slidenum">
              <a:rPr lang="en-GB" smtClean="0"/>
              <a:t>‹#›</a:t>
            </a:fld>
            <a:endParaRPr lang="en-GB"/>
          </a:p>
        </p:txBody>
      </p:sp>
    </p:spTree>
    <p:extLst>
      <p:ext uri="{BB962C8B-B14F-4D97-AF65-F5344CB8AC3E}">
        <p14:creationId xmlns:p14="http://schemas.microsoft.com/office/powerpoint/2010/main" val="310881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YCP-mark+words-rgb-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32" y="8011086"/>
            <a:ext cx="1404391" cy="100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YCP-PPT pink servic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01764"/>
            <a:ext cx="6854825" cy="22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9882" y="199232"/>
            <a:ext cx="5406480" cy="1231106"/>
          </a:xfrm>
          <a:prstGeom prst="rect">
            <a:avLst/>
          </a:prstGeom>
          <a:noFill/>
        </p:spPr>
        <p:txBody>
          <a:bodyPr wrap="none" rtlCol="0">
            <a:spAutoFit/>
          </a:bodyPr>
          <a:lstStyle/>
          <a:p>
            <a:pPr algn="ctr"/>
            <a:r>
              <a:rPr lang="en-GB" sz="2800" u="sng" dirty="0" smtClean="0">
                <a:latin typeface="Calibri Light" panose="020F0302020204030204" pitchFamily="34" charset="0"/>
              </a:rPr>
              <a:t>SEND Toolkit </a:t>
            </a:r>
          </a:p>
          <a:p>
            <a:pPr algn="ctr"/>
            <a:r>
              <a:rPr lang="en-GB" sz="2800" u="sng" dirty="0" smtClean="0">
                <a:latin typeface="Calibri Light" panose="020F0302020204030204" pitchFamily="34" charset="0"/>
              </a:rPr>
              <a:t>Social, Emotional and Mental Health</a:t>
            </a:r>
          </a:p>
          <a:p>
            <a:endParaRPr lang="en-GB" u="sng" dirty="0">
              <a:latin typeface="Calibri Light" panose="020F0302020204030204" pitchFamily="34" charset="0"/>
            </a:endParaRPr>
          </a:p>
        </p:txBody>
      </p:sp>
      <p:sp>
        <p:nvSpPr>
          <p:cNvPr id="2" name="TextBox 1"/>
          <p:cNvSpPr txBox="1"/>
          <p:nvPr/>
        </p:nvSpPr>
        <p:spPr>
          <a:xfrm>
            <a:off x="429882" y="1763688"/>
            <a:ext cx="5951446" cy="1200329"/>
          </a:xfrm>
          <a:prstGeom prst="rect">
            <a:avLst/>
          </a:prstGeom>
          <a:noFill/>
        </p:spPr>
        <p:txBody>
          <a:bodyPr wrap="square" rtlCol="0">
            <a:spAutoFit/>
          </a:bodyPr>
          <a:lstStyle/>
          <a:p>
            <a:r>
              <a:rPr lang="en-GB" b="1" dirty="0" smtClean="0"/>
              <a:t>Emotional regulation tasks </a:t>
            </a:r>
          </a:p>
          <a:p>
            <a:endParaRPr lang="en-GB" dirty="0" smtClean="0"/>
          </a:p>
          <a:p>
            <a:r>
              <a:rPr lang="en-GB" b="1" dirty="0" smtClean="0"/>
              <a:t>Mind Jars</a:t>
            </a:r>
          </a:p>
          <a:p>
            <a:endParaRPr lang="en-GB"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840" y="2251645"/>
            <a:ext cx="4106873" cy="3510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81232" y="5940152"/>
            <a:ext cx="6336704" cy="2308324"/>
          </a:xfrm>
          <a:prstGeom prst="rect">
            <a:avLst/>
          </a:prstGeom>
          <a:noFill/>
        </p:spPr>
        <p:txBody>
          <a:bodyPr wrap="square" rtlCol="0">
            <a:spAutoFit/>
          </a:bodyPr>
          <a:lstStyle/>
          <a:p>
            <a:r>
              <a:rPr lang="en-GB" dirty="0" smtClean="0">
                <a:latin typeface="Calibri" pitchFamily="34" charset="0"/>
              </a:rPr>
              <a:t>The use of mind jars helps children to take time for emotions to calm. Encourage children to shake the glitter and watch it fall.</a:t>
            </a:r>
          </a:p>
          <a:p>
            <a:r>
              <a:rPr lang="en-GB" dirty="0" smtClean="0">
                <a:latin typeface="Calibri" pitchFamily="34" charset="0"/>
              </a:rPr>
              <a:t>Make with a plastic jar and a mixture of glitter and oil. Ensure the </a:t>
            </a:r>
            <a:r>
              <a:rPr lang="en-GB" smtClean="0">
                <a:latin typeface="Calibri" pitchFamily="34" charset="0"/>
              </a:rPr>
              <a:t>lid </a:t>
            </a:r>
            <a:r>
              <a:rPr lang="en-GB" smtClean="0">
                <a:latin typeface="Calibri" pitchFamily="34" charset="0"/>
              </a:rPr>
              <a:t>is </a:t>
            </a:r>
            <a:r>
              <a:rPr lang="en-GB" dirty="0" smtClean="0">
                <a:latin typeface="Calibri" pitchFamily="34" charset="0"/>
              </a:rPr>
              <a:t>firmly secure.</a:t>
            </a:r>
            <a:endParaRPr lang="en-GB" dirty="0">
              <a:latin typeface="Calibri" pitchFamily="34" charset="0"/>
            </a:endParaRPr>
          </a:p>
          <a:p>
            <a:endParaRPr lang="en-GB" dirty="0" smtClean="0">
              <a:latin typeface="Calibri" pitchFamily="34" charset="0"/>
            </a:endParaRPr>
          </a:p>
          <a:p>
            <a:r>
              <a:rPr lang="en-GB" dirty="0" smtClean="0">
                <a:latin typeface="Calibri" pitchFamily="34" charset="0"/>
              </a:rPr>
              <a:t>Did </a:t>
            </a:r>
            <a:r>
              <a:rPr lang="en-GB" dirty="0">
                <a:latin typeface="Calibri" pitchFamily="34" charset="0"/>
              </a:rPr>
              <a:t>you know: On average an emotion can last for up to 12 </a:t>
            </a:r>
            <a:r>
              <a:rPr lang="en-GB" dirty="0" smtClean="0">
                <a:latin typeface="Calibri" pitchFamily="34" charset="0"/>
              </a:rPr>
              <a:t>seconds?</a:t>
            </a:r>
            <a:endParaRPr lang="en-GB" dirty="0">
              <a:latin typeface="Calibri" pitchFamily="34" charset="0"/>
            </a:endParaRPr>
          </a:p>
          <a:p>
            <a:endParaRPr lang="en-GB" dirty="0"/>
          </a:p>
        </p:txBody>
      </p:sp>
    </p:spTree>
    <p:extLst>
      <p:ext uri="{BB962C8B-B14F-4D97-AF65-F5344CB8AC3E}">
        <p14:creationId xmlns:p14="http://schemas.microsoft.com/office/powerpoint/2010/main" val="20317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YCP-mark+words-rgb-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32" y="8011086"/>
            <a:ext cx="1404391" cy="100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YCP-PPT pink servic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01764"/>
            <a:ext cx="6854825" cy="22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9882" y="199232"/>
            <a:ext cx="5406480" cy="1231106"/>
          </a:xfrm>
          <a:prstGeom prst="rect">
            <a:avLst/>
          </a:prstGeom>
          <a:noFill/>
        </p:spPr>
        <p:txBody>
          <a:bodyPr wrap="none" rtlCol="0">
            <a:spAutoFit/>
          </a:bodyPr>
          <a:lstStyle/>
          <a:p>
            <a:pPr algn="ctr"/>
            <a:r>
              <a:rPr lang="en-GB" sz="2800" u="sng" dirty="0" smtClean="0">
                <a:solidFill>
                  <a:prstClr val="black"/>
                </a:solidFill>
                <a:latin typeface="Calibri Light" panose="020F0302020204030204" pitchFamily="34" charset="0"/>
              </a:rPr>
              <a:t>SEND Toolkit </a:t>
            </a:r>
          </a:p>
          <a:p>
            <a:pPr algn="ctr"/>
            <a:r>
              <a:rPr lang="en-GB" sz="2800" u="sng" dirty="0" smtClean="0">
                <a:solidFill>
                  <a:prstClr val="black"/>
                </a:solidFill>
                <a:latin typeface="Calibri Light" panose="020F0302020204030204" pitchFamily="34" charset="0"/>
              </a:rPr>
              <a:t>Social, Emotional and Mental Health</a:t>
            </a:r>
          </a:p>
          <a:p>
            <a:endParaRPr lang="en-GB" u="sng" dirty="0">
              <a:solidFill>
                <a:prstClr val="black"/>
              </a:solidFill>
              <a:latin typeface="Calibri Light" panose="020F0302020204030204" pitchFamily="34" charset="0"/>
            </a:endParaRPr>
          </a:p>
        </p:txBody>
      </p:sp>
      <p:sp>
        <p:nvSpPr>
          <p:cNvPr id="2" name="TextBox 1"/>
          <p:cNvSpPr txBox="1"/>
          <p:nvPr/>
        </p:nvSpPr>
        <p:spPr>
          <a:xfrm>
            <a:off x="429882" y="1763688"/>
            <a:ext cx="5951446" cy="923330"/>
          </a:xfrm>
          <a:prstGeom prst="rect">
            <a:avLst/>
          </a:prstGeom>
          <a:noFill/>
        </p:spPr>
        <p:txBody>
          <a:bodyPr wrap="square" rtlCol="0">
            <a:spAutoFit/>
          </a:bodyPr>
          <a:lstStyle/>
          <a:p>
            <a:r>
              <a:rPr lang="en-GB" b="1" dirty="0" smtClean="0">
                <a:solidFill>
                  <a:prstClr val="black"/>
                </a:solidFill>
              </a:rPr>
              <a:t>Emotional regulation tasks </a:t>
            </a:r>
          </a:p>
          <a:p>
            <a:endParaRPr lang="en-GB" dirty="0" smtClean="0">
              <a:solidFill>
                <a:prstClr val="black"/>
              </a:solidFill>
            </a:endParaRPr>
          </a:p>
          <a:p>
            <a:r>
              <a:rPr lang="en-GB" b="1" dirty="0" smtClean="0">
                <a:solidFill>
                  <a:prstClr val="black"/>
                </a:solidFill>
              </a:rPr>
              <a:t>Bubbles</a:t>
            </a:r>
            <a:endParaRPr lang="en-GB" b="1" dirty="0">
              <a:solidFill>
                <a:prstClr val="black"/>
              </a:solidFill>
            </a:endParaRPr>
          </a:p>
        </p:txBody>
      </p:sp>
      <p:pic>
        <p:nvPicPr>
          <p:cNvPr id="8" name="Picture 8" descr="First, teacher blows some bubbles and, as expected, the kids all pop them. Then, she challenges them to NOT pop the bubbles even if one lands on the tip of their nose. Introduce the concept of self control and launch a discussion about stopping to think before you act. You can refer back to the lesson again and again. &quot;Think about that time when we didn't pop the bubb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55" y="2687019"/>
            <a:ext cx="1691883" cy="3613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lowing bubbles for your grandson and watching him giggle with jo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0363" y="2877180"/>
            <a:ext cx="1888551" cy="323285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9882" y="6588224"/>
            <a:ext cx="5951446" cy="369332"/>
          </a:xfrm>
          <a:prstGeom prst="rect">
            <a:avLst/>
          </a:prstGeom>
          <a:noFill/>
        </p:spPr>
        <p:txBody>
          <a:bodyPr wrap="square" rtlCol="0">
            <a:spAutoFit/>
          </a:bodyPr>
          <a:lstStyle/>
          <a:p>
            <a:r>
              <a:rPr lang="en-GB" dirty="0" smtClean="0"/>
              <a:t>Waiting for the bubbles to pop help children with self control </a:t>
            </a:r>
            <a:endParaRPr lang="en-GB" dirty="0"/>
          </a:p>
        </p:txBody>
      </p:sp>
    </p:spTree>
    <p:extLst>
      <p:ext uri="{BB962C8B-B14F-4D97-AF65-F5344CB8AC3E}">
        <p14:creationId xmlns:p14="http://schemas.microsoft.com/office/powerpoint/2010/main" val="3079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YCP-mark+words-rgb-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32" y="8011086"/>
            <a:ext cx="1404391" cy="100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YCP-PPT pink servic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01764"/>
            <a:ext cx="6854825" cy="22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9882" y="199232"/>
            <a:ext cx="5406480" cy="1231106"/>
          </a:xfrm>
          <a:prstGeom prst="rect">
            <a:avLst/>
          </a:prstGeom>
          <a:noFill/>
        </p:spPr>
        <p:txBody>
          <a:bodyPr wrap="none" rtlCol="0">
            <a:spAutoFit/>
          </a:bodyPr>
          <a:lstStyle/>
          <a:p>
            <a:pPr algn="ctr"/>
            <a:r>
              <a:rPr lang="en-GB" sz="2800" u="sng" dirty="0" smtClean="0">
                <a:solidFill>
                  <a:prstClr val="black"/>
                </a:solidFill>
                <a:latin typeface="Calibri Light" panose="020F0302020204030204" pitchFamily="34" charset="0"/>
              </a:rPr>
              <a:t>SEND Toolkit </a:t>
            </a:r>
          </a:p>
          <a:p>
            <a:pPr algn="ctr"/>
            <a:r>
              <a:rPr lang="en-GB" sz="2800" u="sng" dirty="0" smtClean="0">
                <a:solidFill>
                  <a:prstClr val="black"/>
                </a:solidFill>
                <a:latin typeface="Calibri Light" panose="020F0302020204030204" pitchFamily="34" charset="0"/>
              </a:rPr>
              <a:t>Social, Emotional and Mental Health</a:t>
            </a:r>
          </a:p>
          <a:p>
            <a:endParaRPr lang="en-GB" u="sng" dirty="0">
              <a:solidFill>
                <a:prstClr val="black"/>
              </a:solidFill>
              <a:latin typeface="Calibri Light" panose="020F0302020204030204" pitchFamily="34" charset="0"/>
            </a:endParaRPr>
          </a:p>
        </p:txBody>
      </p:sp>
      <p:sp>
        <p:nvSpPr>
          <p:cNvPr id="2" name="TextBox 1"/>
          <p:cNvSpPr txBox="1"/>
          <p:nvPr/>
        </p:nvSpPr>
        <p:spPr>
          <a:xfrm>
            <a:off x="91664" y="1358529"/>
            <a:ext cx="5951446" cy="1200329"/>
          </a:xfrm>
          <a:prstGeom prst="rect">
            <a:avLst/>
          </a:prstGeom>
          <a:noFill/>
        </p:spPr>
        <p:txBody>
          <a:bodyPr wrap="square" rtlCol="0">
            <a:spAutoFit/>
          </a:bodyPr>
          <a:lstStyle/>
          <a:p>
            <a:r>
              <a:rPr lang="en-GB" b="1" dirty="0" smtClean="0">
                <a:solidFill>
                  <a:prstClr val="black"/>
                </a:solidFill>
              </a:rPr>
              <a:t>Emotional regulation tasks </a:t>
            </a:r>
          </a:p>
          <a:p>
            <a:endParaRPr lang="en-GB" dirty="0" smtClean="0">
              <a:solidFill>
                <a:prstClr val="black"/>
              </a:solidFill>
            </a:endParaRPr>
          </a:p>
          <a:p>
            <a:endParaRPr lang="en-GB" b="1" dirty="0" smtClean="0">
              <a:solidFill>
                <a:prstClr val="black"/>
              </a:solidFill>
            </a:endParaRPr>
          </a:p>
          <a:p>
            <a:endParaRPr lang="en-GB" dirty="0">
              <a:solidFill>
                <a:prstClr val="black"/>
              </a:solidFill>
            </a:endParaRPr>
          </a:p>
        </p:txBody>
      </p:sp>
      <p:sp>
        <p:nvSpPr>
          <p:cNvPr id="8" name="Rectangle 7"/>
          <p:cNvSpPr/>
          <p:nvPr/>
        </p:nvSpPr>
        <p:spPr>
          <a:xfrm>
            <a:off x="1001040" y="1993416"/>
            <a:ext cx="4264164" cy="2851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6000" dirty="0" smtClean="0">
              <a:latin typeface="Bradley Hand ITC" panose="03070402050302030203" pitchFamily="66" charset="0"/>
            </a:endParaRPr>
          </a:p>
          <a:p>
            <a:pPr algn="ctr"/>
            <a:endParaRPr lang="en-GB" sz="6000" dirty="0" smtClean="0">
              <a:latin typeface="Bradley Hand ITC" panose="03070402050302030203" pitchFamily="66" charset="0"/>
            </a:endParaRPr>
          </a:p>
          <a:p>
            <a:pPr algn="ctr"/>
            <a:r>
              <a:rPr lang="en-GB" sz="3600" dirty="0" smtClean="0">
                <a:latin typeface="Bradley Hand ITC" panose="03070402050302030203" pitchFamily="66" charset="0"/>
              </a:rPr>
              <a:t>When I am upset:</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11" name="Rectangle 10"/>
          <p:cNvSpPr/>
          <p:nvPr/>
        </p:nvSpPr>
        <p:spPr>
          <a:xfrm>
            <a:off x="107045" y="5004048"/>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19" name="Rectangle 18"/>
          <p:cNvSpPr/>
          <p:nvPr/>
        </p:nvSpPr>
        <p:spPr>
          <a:xfrm>
            <a:off x="1387766" y="5004048"/>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20" name="Rectangle 19"/>
          <p:cNvSpPr/>
          <p:nvPr/>
        </p:nvSpPr>
        <p:spPr>
          <a:xfrm>
            <a:off x="2646391" y="5004048"/>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21" name="Rectangle 20"/>
          <p:cNvSpPr/>
          <p:nvPr/>
        </p:nvSpPr>
        <p:spPr>
          <a:xfrm>
            <a:off x="3968685" y="4991463"/>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22" name="Rectangle 21"/>
          <p:cNvSpPr/>
          <p:nvPr/>
        </p:nvSpPr>
        <p:spPr>
          <a:xfrm>
            <a:off x="5249406" y="4991464"/>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792" y="2657302"/>
            <a:ext cx="3168352" cy="1959635"/>
          </a:xfrm>
          <a:prstGeom prst="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
        <p:nvSpPr>
          <p:cNvPr id="23" name="TextBox 22"/>
          <p:cNvSpPr txBox="1"/>
          <p:nvPr/>
        </p:nvSpPr>
        <p:spPr>
          <a:xfrm>
            <a:off x="186878" y="6503597"/>
            <a:ext cx="6184097" cy="923330"/>
          </a:xfrm>
          <a:prstGeom prst="rect">
            <a:avLst/>
          </a:prstGeom>
          <a:noFill/>
        </p:spPr>
        <p:txBody>
          <a:bodyPr wrap="square" rtlCol="0">
            <a:spAutoFit/>
          </a:bodyPr>
          <a:lstStyle/>
          <a:p>
            <a:r>
              <a:rPr lang="en-GB" dirty="0" smtClean="0"/>
              <a:t>Help children to choose their preferred emotional regulation strategy by making visual choice tools. Blank version for use at your setting on the next page. </a:t>
            </a:r>
          </a:p>
        </p:txBody>
      </p:sp>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3666" y="5102571"/>
            <a:ext cx="1097044" cy="18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descr="First, teacher blows some bubbles and, as expected, the kids all pop them. Then, she challenges them to NOT pop the bubbles even if one lands on the tip of their nose. Introduce the concept of self control and launch a discussion about stopping to think before you act. You can refer back to the lesson again and again. &quot;Think about that time when we didn't pop the bubble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9297" y="5027679"/>
            <a:ext cx="720080" cy="10841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252" y="5102571"/>
            <a:ext cx="1042916" cy="91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8685" y="5066640"/>
            <a:ext cx="1120955" cy="1006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a:stretch>
            <a:fillRect/>
          </a:stretch>
        </p:blipFill>
        <p:spPr>
          <a:xfrm>
            <a:off x="5272352" y="5102571"/>
            <a:ext cx="1098623" cy="915391"/>
          </a:xfrm>
          <a:prstGeom prst="rect">
            <a:avLst/>
          </a:prstGeom>
        </p:spPr>
      </p:pic>
    </p:spTree>
    <p:extLst>
      <p:ext uri="{BB962C8B-B14F-4D97-AF65-F5344CB8AC3E}">
        <p14:creationId xmlns:p14="http://schemas.microsoft.com/office/powerpoint/2010/main" val="391770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YCP-mark+words-rgb-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32" y="8011086"/>
            <a:ext cx="1404391" cy="100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YCP-PPT pink servic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01764"/>
            <a:ext cx="6854825" cy="22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9882" y="199232"/>
            <a:ext cx="5406480" cy="1231106"/>
          </a:xfrm>
          <a:prstGeom prst="rect">
            <a:avLst/>
          </a:prstGeom>
          <a:noFill/>
        </p:spPr>
        <p:txBody>
          <a:bodyPr wrap="none" rtlCol="0">
            <a:spAutoFit/>
          </a:bodyPr>
          <a:lstStyle/>
          <a:p>
            <a:pPr algn="ctr"/>
            <a:r>
              <a:rPr lang="en-GB" sz="2800" u="sng" dirty="0" smtClean="0">
                <a:solidFill>
                  <a:prstClr val="black"/>
                </a:solidFill>
                <a:latin typeface="Calibri Light" panose="020F0302020204030204" pitchFamily="34" charset="0"/>
              </a:rPr>
              <a:t>SEND Toolkit </a:t>
            </a:r>
          </a:p>
          <a:p>
            <a:pPr algn="ctr"/>
            <a:r>
              <a:rPr lang="en-GB" sz="2800" u="sng" dirty="0" smtClean="0">
                <a:solidFill>
                  <a:prstClr val="black"/>
                </a:solidFill>
                <a:latin typeface="Calibri Light" panose="020F0302020204030204" pitchFamily="34" charset="0"/>
              </a:rPr>
              <a:t>Social, Emotional and Mental Health</a:t>
            </a:r>
          </a:p>
          <a:p>
            <a:endParaRPr lang="en-GB" u="sng" dirty="0">
              <a:solidFill>
                <a:prstClr val="black"/>
              </a:solidFill>
              <a:latin typeface="Calibri Light" panose="020F0302020204030204" pitchFamily="34" charset="0"/>
            </a:endParaRPr>
          </a:p>
        </p:txBody>
      </p:sp>
      <p:sp>
        <p:nvSpPr>
          <p:cNvPr id="2" name="TextBox 1"/>
          <p:cNvSpPr txBox="1"/>
          <p:nvPr/>
        </p:nvSpPr>
        <p:spPr>
          <a:xfrm>
            <a:off x="91664" y="1358529"/>
            <a:ext cx="5951446" cy="1200329"/>
          </a:xfrm>
          <a:prstGeom prst="rect">
            <a:avLst/>
          </a:prstGeom>
          <a:noFill/>
        </p:spPr>
        <p:txBody>
          <a:bodyPr wrap="square" rtlCol="0">
            <a:spAutoFit/>
          </a:bodyPr>
          <a:lstStyle/>
          <a:p>
            <a:r>
              <a:rPr lang="en-GB" b="1" dirty="0" smtClean="0">
                <a:solidFill>
                  <a:prstClr val="black"/>
                </a:solidFill>
              </a:rPr>
              <a:t>Emotional regulation tasks </a:t>
            </a:r>
          </a:p>
          <a:p>
            <a:endParaRPr lang="en-GB" dirty="0" smtClean="0">
              <a:solidFill>
                <a:prstClr val="black"/>
              </a:solidFill>
            </a:endParaRPr>
          </a:p>
          <a:p>
            <a:endParaRPr lang="en-GB" b="1" dirty="0" smtClean="0">
              <a:solidFill>
                <a:prstClr val="black"/>
              </a:solidFill>
            </a:endParaRPr>
          </a:p>
          <a:p>
            <a:endParaRPr lang="en-GB" dirty="0">
              <a:solidFill>
                <a:prstClr val="black"/>
              </a:solidFill>
            </a:endParaRPr>
          </a:p>
        </p:txBody>
      </p:sp>
      <p:sp>
        <p:nvSpPr>
          <p:cNvPr id="8" name="Rectangle 7"/>
          <p:cNvSpPr/>
          <p:nvPr/>
        </p:nvSpPr>
        <p:spPr>
          <a:xfrm>
            <a:off x="1001040" y="1993416"/>
            <a:ext cx="4264164" cy="2851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6000" dirty="0" smtClean="0">
              <a:solidFill>
                <a:prstClr val="black"/>
              </a:solidFill>
              <a:latin typeface="Bradley Hand ITC" panose="03070402050302030203" pitchFamily="66" charset="0"/>
            </a:endParaRPr>
          </a:p>
          <a:p>
            <a:pPr algn="ctr"/>
            <a:endParaRPr lang="en-GB" sz="6000" dirty="0" smtClean="0">
              <a:solidFill>
                <a:prstClr val="black"/>
              </a:solidFill>
              <a:latin typeface="Bradley Hand ITC" panose="03070402050302030203" pitchFamily="66" charset="0"/>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a:solidFill>
                <a:prstClr val="black"/>
              </a:solidFill>
            </a:endParaRPr>
          </a:p>
        </p:txBody>
      </p:sp>
      <p:sp>
        <p:nvSpPr>
          <p:cNvPr id="11" name="Rectangle 10"/>
          <p:cNvSpPr/>
          <p:nvPr/>
        </p:nvSpPr>
        <p:spPr>
          <a:xfrm>
            <a:off x="107045" y="5004048"/>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a:solidFill>
                <a:prstClr val="black"/>
              </a:solidFill>
            </a:endParaRPr>
          </a:p>
        </p:txBody>
      </p:sp>
      <p:sp>
        <p:nvSpPr>
          <p:cNvPr id="19" name="Rectangle 18"/>
          <p:cNvSpPr/>
          <p:nvPr/>
        </p:nvSpPr>
        <p:spPr>
          <a:xfrm>
            <a:off x="1387766" y="5004048"/>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a:solidFill>
                <a:prstClr val="black"/>
              </a:solidFill>
            </a:endParaRPr>
          </a:p>
        </p:txBody>
      </p:sp>
      <p:sp>
        <p:nvSpPr>
          <p:cNvPr id="20" name="Rectangle 19"/>
          <p:cNvSpPr/>
          <p:nvPr/>
        </p:nvSpPr>
        <p:spPr>
          <a:xfrm>
            <a:off x="2646391" y="5004048"/>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a:solidFill>
                <a:prstClr val="black"/>
              </a:solidFill>
            </a:endParaRPr>
          </a:p>
        </p:txBody>
      </p:sp>
      <p:sp>
        <p:nvSpPr>
          <p:cNvPr id="21" name="Rectangle 20"/>
          <p:cNvSpPr/>
          <p:nvPr/>
        </p:nvSpPr>
        <p:spPr>
          <a:xfrm>
            <a:off x="3968685" y="4991463"/>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a:solidFill>
                <a:prstClr val="black"/>
              </a:solidFill>
            </a:endParaRPr>
          </a:p>
        </p:txBody>
      </p:sp>
      <p:sp>
        <p:nvSpPr>
          <p:cNvPr id="22" name="Rectangle 21"/>
          <p:cNvSpPr/>
          <p:nvPr/>
        </p:nvSpPr>
        <p:spPr>
          <a:xfrm>
            <a:off x="5249406" y="4991464"/>
            <a:ext cx="1121569" cy="1120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smtClean="0">
              <a:solidFill>
                <a:prstClr val="black"/>
              </a:solidFill>
            </a:endParaRPr>
          </a:p>
          <a:p>
            <a:pPr algn="ctr"/>
            <a:endParaRPr lang="en-GB" dirty="0">
              <a:solidFill>
                <a:prstClr val="black"/>
              </a:solidFill>
            </a:endParaRPr>
          </a:p>
          <a:p>
            <a:pPr algn="ctr"/>
            <a:endParaRPr lang="en-GB" dirty="0" smtClean="0">
              <a:solidFill>
                <a:prstClr val="black"/>
              </a:solidFill>
            </a:endParaRPr>
          </a:p>
          <a:p>
            <a:pPr algn="ctr"/>
            <a:endParaRPr lang="en-GB" dirty="0">
              <a:solidFill>
                <a:prstClr val="black"/>
              </a:solidFill>
            </a:endParaRPr>
          </a:p>
          <a:p>
            <a:pPr algn="ctr"/>
            <a:endParaRPr lang="en-GB" dirty="0">
              <a:solidFill>
                <a:prstClr val="black"/>
              </a:solidFill>
            </a:endParaRPr>
          </a:p>
        </p:txBody>
      </p:sp>
      <p:sp>
        <p:nvSpPr>
          <p:cNvPr id="23" name="TextBox 22"/>
          <p:cNvSpPr txBox="1"/>
          <p:nvPr/>
        </p:nvSpPr>
        <p:spPr>
          <a:xfrm>
            <a:off x="186878" y="6503597"/>
            <a:ext cx="6184097" cy="1200329"/>
          </a:xfrm>
          <a:prstGeom prst="rect">
            <a:avLst/>
          </a:prstGeom>
          <a:noFill/>
        </p:spPr>
        <p:txBody>
          <a:bodyPr wrap="square" rtlCol="0">
            <a:spAutoFit/>
          </a:bodyPr>
          <a:lstStyle/>
          <a:p>
            <a:r>
              <a:rPr lang="en-GB" dirty="0" smtClean="0">
                <a:solidFill>
                  <a:prstClr val="black"/>
                </a:solidFill>
              </a:rPr>
              <a:t>Help children to choose their preferred emotional regulation strategy by making visual choice tools. </a:t>
            </a:r>
          </a:p>
          <a:p>
            <a:r>
              <a:rPr lang="en-GB" dirty="0" smtClean="0">
                <a:solidFill>
                  <a:prstClr val="black"/>
                </a:solidFill>
              </a:rPr>
              <a:t>Tailor the visual tool by adding pictures/symbols that are personal and responsive to the individual child </a:t>
            </a:r>
          </a:p>
        </p:txBody>
      </p:sp>
    </p:spTree>
    <p:extLst>
      <p:ext uri="{BB962C8B-B14F-4D97-AF65-F5344CB8AC3E}">
        <p14:creationId xmlns:p14="http://schemas.microsoft.com/office/powerpoint/2010/main" val="2093216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183</Words>
  <Application>Microsoft Office PowerPoint</Application>
  <PresentationFormat>On-screen Show (4:3)</PresentationFormat>
  <Paragraphs>85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Bradley Hand ITC</vt:lpstr>
      <vt:lpstr>Calibri</vt:lpstr>
      <vt:lpstr>Calibri Light</vt:lpstr>
      <vt:lpstr>Office Theme</vt:lpstr>
      <vt:lpstr>PowerPoint Presentation</vt:lpstr>
      <vt:lpstr>PowerPoint Presentation</vt:lpstr>
      <vt:lpstr>PowerPoint Presentation</vt:lpstr>
      <vt:lpstr>PowerPoint Presentation</vt:lpstr>
    </vt:vector>
  </TitlesOfParts>
  <Company>LBE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Borough of Ealing</dc:creator>
  <cp:lastModifiedBy>Sarah Doyle</cp:lastModifiedBy>
  <cp:revision>19</cp:revision>
  <dcterms:created xsi:type="dcterms:W3CDTF">2016-08-17T11:27:47Z</dcterms:created>
  <dcterms:modified xsi:type="dcterms:W3CDTF">2016-09-01T15:04:03Z</dcterms:modified>
</cp:coreProperties>
</file>