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8" r:id="rId2"/>
    <p:sldId id="260" r:id="rId3"/>
    <p:sldId id="261" r:id="rId4"/>
    <p:sldId id="262" r:id="rId5"/>
    <p:sldId id="263" r:id="rId6"/>
    <p:sldId id="265" r:id="rId7"/>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3" d="100"/>
          <a:sy n="53" d="100"/>
        </p:scale>
        <p:origin x="2268" y="78"/>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294F27-3304-4E7F-9563-89737721480C}" type="datetimeFigureOut">
              <a:rPr lang="en-GB" smtClean="0"/>
              <a:t>01/09/2016</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DCDE5B-5598-4DB5-ABFE-70B2AD98C3D9}" type="slidenum">
              <a:rPr lang="en-GB" smtClean="0"/>
              <a:t>‹#›</a:t>
            </a:fld>
            <a:endParaRPr lang="en-GB"/>
          </a:p>
        </p:txBody>
      </p:sp>
    </p:spTree>
    <p:extLst>
      <p:ext uri="{BB962C8B-B14F-4D97-AF65-F5344CB8AC3E}">
        <p14:creationId xmlns:p14="http://schemas.microsoft.com/office/powerpoint/2010/main" val="159608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2E146887-0426-492E-B5F6-FDFE60CBD3AF}" type="datetimeFigureOut">
              <a:rPr lang="en-GB" smtClean="0"/>
              <a:t>01/09/2016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52949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146887-0426-492E-B5F6-FDFE60CBD3AF}" type="datetimeFigureOut">
              <a:rPr lang="en-GB" smtClean="0"/>
              <a:t>01/09/2016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2861718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146887-0426-492E-B5F6-FDFE60CBD3AF}" type="datetimeFigureOut">
              <a:rPr lang="en-GB" smtClean="0"/>
              <a:t>01/09/2016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241035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2E146887-0426-492E-B5F6-FDFE60CBD3AF}" type="datetimeFigureOut">
              <a:rPr lang="en-GB" smtClean="0"/>
              <a:t>01/09/2016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2746480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146887-0426-492E-B5F6-FDFE60CBD3AF}" type="datetimeFigureOut">
              <a:rPr lang="en-GB" smtClean="0"/>
              <a:t>01/09/2016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1808904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2E146887-0426-492E-B5F6-FDFE60CBD3AF}" type="datetimeFigureOut">
              <a:rPr lang="en-GB" smtClean="0"/>
              <a:t>01/09/2016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3488228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2E146887-0426-492E-B5F6-FDFE60CBD3AF}" type="datetimeFigureOut">
              <a:rPr lang="en-GB" smtClean="0"/>
              <a:t>01/09/2016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567541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2E146887-0426-492E-B5F6-FDFE60CBD3AF}" type="datetimeFigureOut">
              <a:rPr lang="en-GB" smtClean="0"/>
              <a:t>01/09/2016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105965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146887-0426-492E-B5F6-FDFE60CBD3AF}" type="datetimeFigureOut">
              <a:rPr lang="en-GB" smtClean="0"/>
              <a:t>01/09/2016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3557086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46887-0426-492E-B5F6-FDFE60CBD3AF}" type="datetimeFigureOut">
              <a:rPr lang="en-GB" smtClean="0"/>
              <a:t>01/09/2016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2904393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146887-0426-492E-B5F6-FDFE60CBD3AF}" type="datetimeFigureOut">
              <a:rPr lang="en-GB" smtClean="0"/>
              <a:t>01/09/2016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E85236C-1527-4002-8DCF-9A91DCC6B35B}" type="slidenum">
              <a:rPr lang="en-GB" smtClean="0"/>
              <a:t>‹#›</a:t>
            </a:fld>
            <a:endParaRPr lang="en-GB"/>
          </a:p>
        </p:txBody>
      </p:sp>
    </p:spTree>
    <p:extLst>
      <p:ext uri="{BB962C8B-B14F-4D97-AF65-F5344CB8AC3E}">
        <p14:creationId xmlns:p14="http://schemas.microsoft.com/office/powerpoint/2010/main" val="1292030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2E146887-0426-492E-B5F6-FDFE60CBD3AF}" type="datetimeFigureOut">
              <a:rPr lang="en-GB" smtClean="0"/>
              <a:t>01/09/2016</a:t>
            </a:fld>
            <a:endParaRPr lang="en-GB"/>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8E85236C-1527-4002-8DCF-9A91DCC6B35B}" type="slidenum">
              <a:rPr lang="en-GB" smtClean="0"/>
              <a:t>‹#›</a:t>
            </a:fld>
            <a:endParaRPr lang="en-GB"/>
          </a:p>
        </p:txBody>
      </p:sp>
    </p:spTree>
    <p:extLst>
      <p:ext uri="{BB962C8B-B14F-4D97-AF65-F5344CB8AC3E}">
        <p14:creationId xmlns:p14="http://schemas.microsoft.com/office/powerpoint/2010/main" val="310881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eg"/><Relationship Id="rId7" Type="http://schemas.openxmlformats.org/officeDocument/2006/relationships/hyperlink" Target="http://www.google.co.uk/url?url=http://eofdreams.com/candle.html&amp;rct=j&amp;frm=1&amp;q=&amp;esrc=s&amp;sa=U&amp;ei=QFA-VP7cG6KV7AbgmYDYBg&amp;ved=0CBoQ9QEwAg&amp;sig2=TveFQRN2QMIcbyT8uCXx9w&amp;usg=AFQjCNH_JrAc9pSbI-fNi3mIqYIllo3SMw"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hyperlink" Target="http://www.google.co.uk/url?url=http://www.figtreeolivebranch.com/how-to-hull-a-strawberry/&amp;rct=j&amp;frm=1&amp;q=&amp;esrc=s&amp;sa=U&amp;ei=EVA-VK2LLMKY7gaAnIHABA&amp;ved=0CCAQ9QEwBQ&amp;sig2=mhFtH1Zf3jgEKCpGgB_iIw&amp;usg=AFQjCNGoF7VoRfqtjIVmynzV8R6wxJaJyA" TargetMode="Externa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kidsrelaxation.com/uncategorized/the-peacock-breath/#sthash.8KrOLqDA.dpuf" TargetMode="Externa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hyperlink" Target="http://kidsrelaxation.com/uncategorized/the-peacock-breath/#sthash.8KrOLqDA.dpuf" TargetMode="Externa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latin typeface="Calibri Light" panose="020F0302020204030204" pitchFamily="34" charset="0"/>
              </a:rPr>
              <a:t>SEND Toolkit </a:t>
            </a:r>
          </a:p>
          <a:p>
            <a:pPr algn="ctr"/>
            <a:r>
              <a:rPr lang="en-GB" sz="2800" u="sng" dirty="0" smtClean="0">
                <a:latin typeface="Calibri Light" panose="020F0302020204030204" pitchFamily="34" charset="0"/>
              </a:rPr>
              <a:t>Social, Emotional and Mental Health</a:t>
            </a:r>
          </a:p>
          <a:p>
            <a:endParaRPr lang="en-GB" u="sng" dirty="0">
              <a:latin typeface="Calibri Light" panose="020F0302020204030204" pitchFamily="34" charset="0"/>
            </a:endParaRPr>
          </a:p>
        </p:txBody>
      </p:sp>
      <p:sp>
        <p:nvSpPr>
          <p:cNvPr id="2" name="TextBox 1"/>
          <p:cNvSpPr txBox="1"/>
          <p:nvPr/>
        </p:nvSpPr>
        <p:spPr>
          <a:xfrm>
            <a:off x="429882" y="1763688"/>
            <a:ext cx="5951446" cy="923330"/>
          </a:xfrm>
          <a:prstGeom prst="rect">
            <a:avLst/>
          </a:prstGeom>
          <a:noFill/>
        </p:spPr>
        <p:txBody>
          <a:bodyPr wrap="square" rtlCol="0">
            <a:spAutoFit/>
          </a:bodyPr>
          <a:lstStyle/>
          <a:p>
            <a:r>
              <a:rPr lang="en-GB" b="1" dirty="0" smtClean="0"/>
              <a:t>Simple relaxation tasks </a:t>
            </a:r>
          </a:p>
          <a:p>
            <a:endParaRPr lang="en-GB" dirty="0" smtClean="0"/>
          </a:p>
          <a:p>
            <a:endParaRPr lang="en-GB"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38441" y="2432870"/>
            <a:ext cx="1534328" cy="21506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Rectangle 2"/>
          <p:cNvSpPr/>
          <p:nvPr/>
        </p:nvSpPr>
        <p:spPr>
          <a:xfrm>
            <a:off x="1597761" y="4705297"/>
            <a:ext cx="3429000" cy="646331"/>
          </a:xfrm>
          <a:prstGeom prst="rect">
            <a:avLst/>
          </a:prstGeom>
        </p:spPr>
        <p:txBody>
          <a:bodyPr>
            <a:spAutoFit/>
          </a:bodyPr>
          <a:lstStyle/>
          <a:p>
            <a:pPr algn="ctr"/>
            <a:r>
              <a:rPr lang="en-GB" dirty="0"/>
              <a:t>Imagine you have a strawberry and a candle</a:t>
            </a:r>
          </a:p>
        </p:txBody>
      </p:sp>
      <p:pic>
        <p:nvPicPr>
          <p:cNvPr id="9" name="Picture 4" descr="https://encrypted-tbn0.gstatic.com/images?q=tbn:ANd9GcRIo_DxWkb_LsIo42cSMLt_oMhE-sf5QKJvWl6FdBss-PeUT3N9VwlIlV9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025000"/>
            <a:ext cx="142875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encrypted-tbn0.gstatic.com/images?q=tbn:ANd9GcRIo_DxWkb_LsIo42cSMLt_oMhE-sf5QKJvWl6FdBss-PeUT3N9VwlIlV9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691" y="6025000"/>
            <a:ext cx="1428750" cy="138112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encrypted-tbn0.gstatic.com/images?q=tbn:ANd9GcRIo_DxWkb_LsIo42cSMLt_oMhE-sf5QKJvWl6FdBss-PeUT3N9VwlIlV9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8747" y="6061576"/>
            <a:ext cx="1428750" cy="13811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724" y="7507266"/>
            <a:ext cx="3367525" cy="369332"/>
          </a:xfrm>
          <a:prstGeom prst="rect">
            <a:avLst/>
          </a:prstGeom>
        </p:spPr>
        <p:txBody>
          <a:bodyPr wrap="none">
            <a:spAutoFit/>
          </a:bodyPr>
          <a:lstStyle/>
          <a:p>
            <a:pPr algn="ctr"/>
            <a:r>
              <a:rPr lang="en-GB" dirty="0"/>
              <a:t>Sniff the strawberry (breathing in)</a:t>
            </a:r>
          </a:p>
        </p:txBody>
      </p:sp>
      <p:pic>
        <p:nvPicPr>
          <p:cNvPr id="13" name="Picture 12" descr="https://encrypted-tbn2.gstatic.com/images?q=tbn:ANd9GcTa4TmQ2KCZlzhB0Sx80Ux-4WZ97Zk-WsP8VEenaRoSrGhXlU8DBmqrbgqc">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37494" y="6147301"/>
            <a:ext cx="1428750" cy="1209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4" name="Rectangle 13"/>
          <p:cNvSpPr/>
          <p:nvPr/>
        </p:nvSpPr>
        <p:spPr>
          <a:xfrm>
            <a:off x="3605122" y="7516452"/>
            <a:ext cx="3252878" cy="369332"/>
          </a:xfrm>
          <a:prstGeom prst="rect">
            <a:avLst/>
          </a:prstGeom>
        </p:spPr>
        <p:txBody>
          <a:bodyPr wrap="none">
            <a:spAutoFit/>
          </a:bodyPr>
          <a:lstStyle/>
          <a:p>
            <a:r>
              <a:rPr lang="en-GB" dirty="0"/>
              <a:t>Blow out the candle (Breath out)</a:t>
            </a:r>
          </a:p>
        </p:txBody>
      </p:sp>
    </p:spTree>
    <p:extLst>
      <p:ext uri="{BB962C8B-B14F-4D97-AF65-F5344CB8AC3E}">
        <p14:creationId xmlns:p14="http://schemas.microsoft.com/office/powerpoint/2010/main" val="203172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solidFill>
                  <a:prstClr val="black"/>
                </a:solidFill>
                <a:latin typeface="Calibri Light" panose="020F0302020204030204" pitchFamily="34" charset="0"/>
              </a:rPr>
              <a:t>SEND Toolkit </a:t>
            </a:r>
          </a:p>
          <a:p>
            <a:pPr algn="ctr"/>
            <a:r>
              <a:rPr lang="en-GB" sz="2800" u="sng" dirty="0" smtClean="0">
                <a:solidFill>
                  <a:prstClr val="black"/>
                </a:solidFill>
                <a:latin typeface="Calibri Light" panose="020F0302020204030204" pitchFamily="34" charset="0"/>
              </a:rPr>
              <a:t>Social, Emotional and Mental Health</a:t>
            </a:r>
          </a:p>
          <a:p>
            <a:endParaRPr lang="en-GB" u="sng" dirty="0">
              <a:solidFill>
                <a:prstClr val="black"/>
              </a:solidFill>
              <a:latin typeface="Calibri Light" panose="020F0302020204030204" pitchFamily="34" charset="0"/>
            </a:endParaRPr>
          </a:p>
        </p:txBody>
      </p:sp>
      <p:sp>
        <p:nvSpPr>
          <p:cNvPr id="2" name="TextBox 1"/>
          <p:cNvSpPr txBox="1"/>
          <p:nvPr/>
        </p:nvSpPr>
        <p:spPr>
          <a:xfrm>
            <a:off x="429882" y="1763688"/>
            <a:ext cx="5951446" cy="2031325"/>
          </a:xfrm>
          <a:prstGeom prst="rect">
            <a:avLst/>
          </a:prstGeom>
          <a:noFill/>
        </p:spPr>
        <p:txBody>
          <a:bodyPr wrap="square" rtlCol="0">
            <a:spAutoFit/>
          </a:bodyPr>
          <a:lstStyle/>
          <a:p>
            <a:r>
              <a:rPr lang="en-GB" b="1" dirty="0" smtClean="0">
                <a:solidFill>
                  <a:prstClr val="black"/>
                </a:solidFill>
              </a:rPr>
              <a:t>Simple relaxation tasks</a:t>
            </a:r>
          </a:p>
          <a:p>
            <a:endParaRPr lang="en-GB" b="1" dirty="0">
              <a:solidFill>
                <a:prstClr val="black"/>
              </a:solidFill>
            </a:endParaRPr>
          </a:p>
          <a:p>
            <a:r>
              <a:rPr lang="en-GB" b="1" dirty="0" smtClean="0">
                <a:solidFill>
                  <a:prstClr val="black"/>
                </a:solidFill>
              </a:rPr>
              <a:t>Laughter milkshake </a:t>
            </a:r>
          </a:p>
          <a:p>
            <a:endParaRPr lang="en-GB" dirty="0">
              <a:solidFill>
                <a:prstClr val="black"/>
              </a:solidFill>
            </a:endParaRPr>
          </a:p>
          <a:p>
            <a:r>
              <a:rPr lang="en-GB" dirty="0" smtClean="0">
                <a:solidFill>
                  <a:prstClr val="black"/>
                </a:solidFill>
              </a:rPr>
              <a:t> </a:t>
            </a:r>
          </a:p>
          <a:p>
            <a:endParaRPr lang="en-GB" dirty="0" smtClean="0">
              <a:solidFill>
                <a:prstClr val="black"/>
              </a:solidFill>
            </a:endParaRPr>
          </a:p>
          <a:p>
            <a:endParaRPr lang="en-GB" dirty="0">
              <a:solidFill>
                <a:prstClr val="black"/>
              </a:solidFill>
            </a:endParaRPr>
          </a:p>
        </p:txBody>
      </p:sp>
      <p:pic>
        <p:nvPicPr>
          <p:cNvPr id="15" name="Picture 14"/>
          <p:cNvPicPr>
            <a:picLocks noChangeAspect="1"/>
          </p:cNvPicPr>
          <p:nvPr/>
        </p:nvPicPr>
        <p:blipFill>
          <a:blip r:embed="rId4"/>
          <a:stretch>
            <a:fillRect/>
          </a:stretch>
        </p:blipFill>
        <p:spPr>
          <a:xfrm>
            <a:off x="429882" y="2779350"/>
            <a:ext cx="5167084" cy="2906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TextBox 11"/>
          <p:cNvSpPr txBox="1"/>
          <p:nvPr/>
        </p:nvSpPr>
        <p:spPr>
          <a:xfrm>
            <a:off x="429882" y="6300192"/>
            <a:ext cx="5951446" cy="2308324"/>
          </a:xfrm>
          <a:prstGeom prst="rect">
            <a:avLst/>
          </a:prstGeom>
          <a:noFill/>
        </p:spPr>
        <p:txBody>
          <a:bodyPr wrap="square" rtlCol="0">
            <a:spAutoFit/>
          </a:bodyPr>
          <a:lstStyle/>
          <a:p>
            <a:r>
              <a:rPr lang="en-GB" dirty="0" smtClean="0"/>
              <a:t>For some light relief, mix your own laughter milkshake with the children. Imagine pouring in as many funny thoughts as you can and shake it all around. Drink in the funny thoughts and share the laughter!</a:t>
            </a:r>
          </a:p>
          <a:p>
            <a:r>
              <a:rPr lang="en-GB" dirty="0"/>
              <a:t>See more at: </a:t>
            </a:r>
            <a:r>
              <a:rPr lang="en-GB" dirty="0">
                <a:hlinkClick r:id="rId5"/>
              </a:rPr>
              <a:t>http://kidsrelaxation.com/uncategorized/the-peacock-breath/#</a:t>
            </a:r>
            <a:r>
              <a:rPr lang="en-GB" dirty="0" smtClean="0">
                <a:hlinkClick r:id="rId5"/>
              </a:rPr>
              <a:t>sthash.8KrOLqDA.dpuf</a:t>
            </a:r>
            <a:r>
              <a:rPr lang="en-GB" dirty="0" smtClean="0"/>
              <a:t> </a:t>
            </a:r>
            <a:endParaRPr lang="en-GB" dirty="0"/>
          </a:p>
          <a:p>
            <a:endParaRPr lang="en-GB" dirty="0" smtClean="0"/>
          </a:p>
          <a:p>
            <a:endParaRPr lang="en-GB" dirty="0"/>
          </a:p>
        </p:txBody>
      </p:sp>
    </p:spTree>
    <p:extLst>
      <p:ext uri="{BB962C8B-B14F-4D97-AF65-F5344CB8AC3E}">
        <p14:creationId xmlns:p14="http://schemas.microsoft.com/office/powerpoint/2010/main" val="470857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solidFill>
                  <a:prstClr val="black"/>
                </a:solidFill>
                <a:latin typeface="Calibri Light" panose="020F0302020204030204" pitchFamily="34" charset="0"/>
              </a:rPr>
              <a:t>SEND Toolkit </a:t>
            </a:r>
          </a:p>
          <a:p>
            <a:pPr algn="ctr"/>
            <a:r>
              <a:rPr lang="en-GB" sz="2800" u="sng" dirty="0" smtClean="0">
                <a:solidFill>
                  <a:prstClr val="black"/>
                </a:solidFill>
                <a:latin typeface="Calibri Light" panose="020F0302020204030204" pitchFamily="34" charset="0"/>
              </a:rPr>
              <a:t>Social, Emotional and Mental Health</a:t>
            </a:r>
          </a:p>
          <a:p>
            <a:endParaRPr lang="en-GB" u="sng" dirty="0">
              <a:solidFill>
                <a:prstClr val="black"/>
              </a:solidFill>
              <a:latin typeface="Calibri Light" panose="020F0302020204030204" pitchFamily="34" charset="0"/>
            </a:endParaRPr>
          </a:p>
        </p:txBody>
      </p:sp>
      <p:sp>
        <p:nvSpPr>
          <p:cNvPr id="2" name="TextBox 1"/>
          <p:cNvSpPr txBox="1"/>
          <p:nvPr/>
        </p:nvSpPr>
        <p:spPr>
          <a:xfrm>
            <a:off x="429882" y="1763688"/>
            <a:ext cx="5951446" cy="1200329"/>
          </a:xfrm>
          <a:prstGeom prst="rect">
            <a:avLst/>
          </a:prstGeom>
          <a:noFill/>
        </p:spPr>
        <p:txBody>
          <a:bodyPr wrap="square" rtlCol="0">
            <a:spAutoFit/>
          </a:bodyPr>
          <a:lstStyle/>
          <a:p>
            <a:r>
              <a:rPr lang="en-GB" b="1" dirty="0" smtClean="0">
                <a:solidFill>
                  <a:prstClr val="black"/>
                </a:solidFill>
              </a:rPr>
              <a:t>Simple relaxation tasks</a:t>
            </a:r>
          </a:p>
          <a:p>
            <a:endParaRPr lang="en-GB" b="1" dirty="0">
              <a:solidFill>
                <a:prstClr val="black"/>
              </a:solidFill>
            </a:endParaRPr>
          </a:p>
          <a:p>
            <a:endParaRPr lang="en-GB" b="1" dirty="0" smtClean="0">
              <a:solidFill>
                <a:prstClr val="black"/>
              </a:solidFill>
            </a:endParaRPr>
          </a:p>
          <a:p>
            <a:endParaRPr lang="en-GB" b="1" dirty="0">
              <a:solidFill>
                <a:prstClr val="black"/>
              </a:solidFill>
            </a:endParaRPr>
          </a:p>
        </p:txBody>
      </p:sp>
      <p:pic>
        <p:nvPicPr>
          <p:cNvPr id="8" name="Picture 7"/>
          <p:cNvPicPr>
            <a:picLocks noChangeAspect="1"/>
          </p:cNvPicPr>
          <p:nvPr/>
        </p:nvPicPr>
        <p:blipFill>
          <a:blip r:embed="rId4"/>
          <a:stretch>
            <a:fillRect/>
          </a:stretch>
        </p:blipFill>
        <p:spPr>
          <a:xfrm>
            <a:off x="971987" y="2139633"/>
            <a:ext cx="4440130" cy="3330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Rectangle 3"/>
          <p:cNvSpPr/>
          <p:nvPr/>
        </p:nvSpPr>
        <p:spPr>
          <a:xfrm>
            <a:off x="260647" y="5861976"/>
            <a:ext cx="6597353" cy="2585323"/>
          </a:xfrm>
          <a:prstGeom prst="rect">
            <a:avLst/>
          </a:prstGeom>
        </p:spPr>
        <p:txBody>
          <a:bodyPr wrap="square">
            <a:spAutoFit/>
          </a:bodyPr>
          <a:lstStyle/>
          <a:p>
            <a:r>
              <a:rPr lang="en-GB" dirty="0" smtClean="0"/>
              <a:t>Breathing in and out slowly whilst blowing on the peacock feather can help support relaxation. See how long the children can make the feather move for with their out-breath. Encourage the children to breath in slowly before each time they blow the feather.</a:t>
            </a:r>
          </a:p>
          <a:p>
            <a:r>
              <a:rPr lang="en-GB" dirty="0" smtClean="0"/>
              <a:t>Add peacock feathers to quiet areas of the room, which can be used when children are feeling tense</a:t>
            </a:r>
          </a:p>
          <a:p>
            <a:r>
              <a:rPr lang="en-GB" dirty="0"/>
              <a:t>See more at:</a:t>
            </a:r>
            <a:r>
              <a:rPr lang="en-GB" dirty="0">
                <a:solidFill>
                  <a:srgbClr val="FF0000"/>
                </a:solidFill>
              </a:rPr>
              <a:t> </a:t>
            </a:r>
            <a:r>
              <a:rPr lang="en-GB" dirty="0">
                <a:solidFill>
                  <a:srgbClr val="FF0000"/>
                </a:solidFill>
                <a:hlinkClick r:id="rId5"/>
              </a:rPr>
              <a:t>http://kidsrelaxation.com/uncategorized/the-peacock-breath/#</a:t>
            </a:r>
            <a:r>
              <a:rPr lang="en-GB" dirty="0" smtClean="0">
                <a:solidFill>
                  <a:srgbClr val="FF0000"/>
                </a:solidFill>
                <a:hlinkClick r:id="rId5"/>
              </a:rPr>
              <a:t>sthash.8KrOLqDA.dpuf</a:t>
            </a:r>
            <a:r>
              <a:rPr lang="en-GB" dirty="0" smtClean="0">
                <a:solidFill>
                  <a:srgbClr val="FF0000"/>
                </a:solidFill>
              </a:rPr>
              <a:t> </a:t>
            </a:r>
            <a:endParaRPr lang="en-GB" dirty="0">
              <a:solidFill>
                <a:srgbClr val="FF0000"/>
              </a:solidFill>
            </a:endParaRPr>
          </a:p>
          <a:p>
            <a:endParaRPr lang="en-GB" dirty="0" smtClean="0"/>
          </a:p>
        </p:txBody>
      </p:sp>
    </p:spTree>
    <p:extLst>
      <p:ext uri="{BB962C8B-B14F-4D97-AF65-F5344CB8AC3E}">
        <p14:creationId xmlns:p14="http://schemas.microsoft.com/office/powerpoint/2010/main" val="1444032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solidFill>
                  <a:prstClr val="black"/>
                </a:solidFill>
                <a:latin typeface="Calibri Light" panose="020F0302020204030204" pitchFamily="34" charset="0"/>
              </a:rPr>
              <a:t>SEND Toolkit </a:t>
            </a:r>
          </a:p>
          <a:p>
            <a:pPr algn="ctr"/>
            <a:r>
              <a:rPr lang="en-GB" sz="2800" u="sng" dirty="0" smtClean="0">
                <a:solidFill>
                  <a:prstClr val="black"/>
                </a:solidFill>
                <a:latin typeface="Calibri Light" panose="020F0302020204030204" pitchFamily="34" charset="0"/>
              </a:rPr>
              <a:t>Social, Emotional and Mental Health</a:t>
            </a:r>
          </a:p>
          <a:p>
            <a:endParaRPr lang="en-GB" u="sng" dirty="0">
              <a:solidFill>
                <a:prstClr val="black"/>
              </a:solidFill>
              <a:latin typeface="Calibri Light" panose="020F0302020204030204" pitchFamily="34" charset="0"/>
            </a:endParaRPr>
          </a:p>
        </p:txBody>
      </p:sp>
      <p:sp>
        <p:nvSpPr>
          <p:cNvPr id="2" name="TextBox 1"/>
          <p:cNvSpPr txBox="1"/>
          <p:nvPr/>
        </p:nvSpPr>
        <p:spPr>
          <a:xfrm>
            <a:off x="429882" y="1763688"/>
            <a:ext cx="5951446" cy="1200329"/>
          </a:xfrm>
          <a:prstGeom prst="rect">
            <a:avLst/>
          </a:prstGeom>
          <a:noFill/>
        </p:spPr>
        <p:txBody>
          <a:bodyPr wrap="square" rtlCol="0">
            <a:spAutoFit/>
          </a:bodyPr>
          <a:lstStyle/>
          <a:p>
            <a:r>
              <a:rPr lang="en-GB" b="1" dirty="0" smtClean="0">
                <a:solidFill>
                  <a:prstClr val="black"/>
                </a:solidFill>
              </a:rPr>
              <a:t>Simple relaxation tasks</a:t>
            </a:r>
          </a:p>
          <a:p>
            <a:endParaRPr lang="en-GB" b="1" dirty="0">
              <a:solidFill>
                <a:prstClr val="black"/>
              </a:solidFill>
            </a:endParaRPr>
          </a:p>
          <a:p>
            <a:endParaRPr lang="en-GB" b="1" dirty="0" smtClean="0">
              <a:solidFill>
                <a:prstClr val="black"/>
              </a:solidFill>
            </a:endParaRPr>
          </a:p>
          <a:p>
            <a:endParaRPr lang="en-GB" b="1" dirty="0">
              <a:solidFill>
                <a:prstClr val="black"/>
              </a:solidFill>
            </a:endParaRPr>
          </a:p>
        </p:txBody>
      </p:sp>
      <p:pic>
        <p:nvPicPr>
          <p:cNvPr id="9" name="Picture 8"/>
          <p:cNvPicPr>
            <a:picLocks noChangeAspect="1"/>
          </p:cNvPicPr>
          <p:nvPr/>
        </p:nvPicPr>
        <p:blipFill>
          <a:blip r:embed="rId4"/>
          <a:stretch>
            <a:fillRect/>
          </a:stretch>
        </p:blipFill>
        <p:spPr>
          <a:xfrm>
            <a:off x="759645" y="2158480"/>
            <a:ext cx="4746954" cy="3315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429882" y="5652120"/>
            <a:ext cx="5591406" cy="2308324"/>
          </a:xfrm>
          <a:prstGeom prst="rect">
            <a:avLst/>
          </a:prstGeom>
          <a:noFill/>
        </p:spPr>
        <p:txBody>
          <a:bodyPr wrap="square" rtlCol="0">
            <a:spAutoFit/>
          </a:bodyPr>
          <a:lstStyle/>
          <a:p>
            <a:r>
              <a:rPr lang="en-GB" dirty="0" smtClean="0"/>
              <a:t>Practice taking deep breaths with the children  while blowing bubbles</a:t>
            </a:r>
          </a:p>
          <a:p>
            <a:r>
              <a:rPr lang="en-GB" dirty="0" smtClean="0"/>
              <a:t>Put happy thoughts into the bubbles, take turns to share your happy thoughts. You can “send</a:t>
            </a:r>
            <a:r>
              <a:rPr lang="en-GB" dirty="0"/>
              <a:t>” happy thoughts to others in the group</a:t>
            </a:r>
            <a:r>
              <a:rPr lang="en-GB" dirty="0" smtClean="0"/>
              <a:t>, by catching the bubbles on your wand/hands/clothing. Discuss </a:t>
            </a:r>
            <a:r>
              <a:rPr lang="en-GB" dirty="0"/>
              <a:t>how we can pull out a happy thought any time we feel upset or unfocused or overwhelmed during the </a:t>
            </a:r>
            <a:r>
              <a:rPr lang="en-GB" dirty="0" smtClean="0"/>
              <a:t>day</a:t>
            </a:r>
            <a:endParaRPr lang="en-GB" dirty="0"/>
          </a:p>
        </p:txBody>
      </p:sp>
    </p:spTree>
    <p:extLst>
      <p:ext uri="{BB962C8B-B14F-4D97-AF65-F5344CB8AC3E}">
        <p14:creationId xmlns:p14="http://schemas.microsoft.com/office/powerpoint/2010/main" val="847795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solidFill>
                  <a:prstClr val="black"/>
                </a:solidFill>
                <a:latin typeface="Calibri Light" panose="020F0302020204030204" pitchFamily="34" charset="0"/>
              </a:rPr>
              <a:t>SEND Toolkit </a:t>
            </a:r>
          </a:p>
          <a:p>
            <a:pPr algn="ctr"/>
            <a:r>
              <a:rPr lang="en-GB" sz="2800" u="sng" dirty="0" smtClean="0">
                <a:solidFill>
                  <a:prstClr val="black"/>
                </a:solidFill>
                <a:latin typeface="Calibri Light" panose="020F0302020204030204" pitchFamily="34" charset="0"/>
              </a:rPr>
              <a:t>Social, Emotional and Mental Health</a:t>
            </a:r>
          </a:p>
          <a:p>
            <a:endParaRPr lang="en-GB" u="sng" dirty="0">
              <a:solidFill>
                <a:prstClr val="black"/>
              </a:solidFill>
              <a:latin typeface="Calibri Light" panose="020F0302020204030204" pitchFamily="34" charset="0"/>
            </a:endParaRPr>
          </a:p>
        </p:txBody>
      </p:sp>
      <p:sp>
        <p:nvSpPr>
          <p:cNvPr id="2" name="TextBox 1"/>
          <p:cNvSpPr txBox="1"/>
          <p:nvPr/>
        </p:nvSpPr>
        <p:spPr>
          <a:xfrm>
            <a:off x="429882" y="1763688"/>
            <a:ext cx="5951446" cy="1477328"/>
          </a:xfrm>
          <a:prstGeom prst="rect">
            <a:avLst/>
          </a:prstGeom>
          <a:noFill/>
        </p:spPr>
        <p:txBody>
          <a:bodyPr wrap="square" rtlCol="0">
            <a:spAutoFit/>
          </a:bodyPr>
          <a:lstStyle/>
          <a:p>
            <a:r>
              <a:rPr lang="en-GB" b="1" dirty="0" smtClean="0">
                <a:solidFill>
                  <a:prstClr val="black"/>
                </a:solidFill>
              </a:rPr>
              <a:t>Simple relaxation tasks</a:t>
            </a:r>
          </a:p>
          <a:p>
            <a:endParaRPr lang="en-GB" b="1" dirty="0" smtClean="0">
              <a:solidFill>
                <a:prstClr val="black"/>
              </a:solidFill>
            </a:endParaRPr>
          </a:p>
          <a:p>
            <a:r>
              <a:rPr lang="en-GB" b="1" dirty="0" smtClean="0">
                <a:solidFill>
                  <a:prstClr val="black"/>
                </a:solidFill>
              </a:rPr>
              <a:t>Areas for retreat</a:t>
            </a:r>
          </a:p>
          <a:p>
            <a:endParaRPr lang="en-GB" b="1" dirty="0">
              <a:solidFill>
                <a:prstClr val="black"/>
              </a:solidFill>
            </a:endParaRPr>
          </a:p>
          <a:p>
            <a:endParaRPr lang="en-GB" b="1" dirty="0">
              <a:solidFill>
                <a:prstClr val="black"/>
              </a:solidFill>
            </a:endParaRPr>
          </a:p>
        </p:txBody>
      </p:sp>
      <p:sp>
        <p:nvSpPr>
          <p:cNvPr id="4" name="TextBox 3"/>
          <p:cNvSpPr txBox="1"/>
          <p:nvPr/>
        </p:nvSpPr>
        <p:spPr>
          <a:xfrm>
            <a:off x="394458" y="5487505"/>
            <a:ext cx="5951446" cy="2831544"/>
          </a:xfrm>
          <a:prstGeom prst="rect">
            <a:avLst/>
          </a:prstGeom>
          <a:noFill/>
        </p:spPr>
        <p:txBody>
          <a:bodyPr wrap="square" rtlCol="0">
            <a:spAutoFit/>
          </a:bodyPr>
          <a:lstStyle/>
          <a:p>
            <a:pPr marL="285750" indent="-285750">
              <a:buFont typeface="Arial" panose="020B0604020202020204" pitchFamily="34" charset="0"/>
              <a:buChar char="•"/>
            </a:pPr>
            <a:r>
              <a:rPr lang="en-GB" sz="1600" dirty="0"/>
              <a:t>Children are often learning to control their bodies and minds and are working towards many vital milestones that enable them to eventually manage their feelings and behaviour.</a:t>
            </a:r>
          </a:p>
          <a:p>
            <a:pPr marL="285750" indent="-285750">
              <a:buFont typeface="Arial" panose="020B0604020202020204" pitchFamily="34" charset="0"/>
              <a:buChar char="•"/>
            </a:pPr>
            <a:r>
              <a:rPr lang="en-GB" sz="1600" dirty="0"/>
              <a:t>During a busy day in the setting, they will often lose attention or completely disengage with learning, the environment and the people within it. </a:t>
            </a:r>
          </a:p>
          <a:p>
            <a:pPr marL="285750" indent="-285750">
              <a:buFont typeface="Arial" panose="020B0604020202020204" pitchFamily="34" charset="0"/>
              <a:buChar char="•"/>
            </a:pPr>
            <a:r>
              <a:rPr lang="en-GB" sz="1600" dirty="0"/>
              <a:t>Children must have a place to retreat, relax and rejuvenate to positively engage with learning again.</a:t>
            </a:r>
          </a:p>
          <a:p>
            <a:pPr marL="285750" indent="-285750">
              <a:buFont typeface="Arial" panose="020B0604020202020204" pitchFamily="34" charset="0"/>
              <a:buChar char="•"/>
            </a:pPr>
            <a:r>
              <a:rPr lang="en-GB" sz="1600" dirty="0"/>
              <a:t>Often ‘reading corners’ become this area but we need to consider areas solely dedicated to relaxation.</a:t>
            </a:r>
          </a:p>
          <a:p>
            <a:endParaRPr lang="en-GB"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0888" y="2106776"/>
            <a:ext cx="4186802" cy="31401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8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YCP-mark+words-rgb-we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648" y="7936121"/>
            <a:ext cx="1404391" cy="100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EYCP-PPT pink service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01764"/>
            <a:ext cx="6854825" cy="2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429882" y="199232"/>
            <a:ext cx="5406480" cy="1231106"/>
          </a:xfrm>
          <a:prstGeom prst="rect">
            <a:avLst/>
          </a:prstGeom>
          <a:noFill/>
        </p:spPr>
        <p:txBody>
          <a:bodyPr wrap="none" rtlCol="0">
            <a:spAutoFit/>
          </a:bodyPr>
          <a:lstStyle/>
          <a:p>
            <a:pPr algn="ctr"/>
            <a:r>
              <a:rPr lang="en-GB" sz="2800" u="sng" dirty="0" smtClean="0">
                <a:solidFill>
                  <a:prstClr val="black"/>
                </a:solidFill>
                <a:latin typeface="Calibri Light" panose="020F0302020204030204" pitchFamily="34" charset="0"/>
              </a:rPr>
              <a:t>SEND Toolkit </a:t>
            </a:r>
          </a:p>
          <a:p>
            <a:pPr algn="ctr"/>
            <a:r>
              <a:rPr lang="en-GB" sz="2800" u="sng" dirty="0" smtClean="0">
                <a:solidFill>
                  <a:prstClr val="black"/>
                </a:solidFill>
                <a:latin typeface="Calibri Light" panose="020F0302020204030204" pitchFamily="34" charset="0"/>
              </a:rPr>
              <a:t>Social, Emotional and Mental Health</a:t>
            </a:r>
          </a:p>
          <a:p>
            <a:endParaRPr lang="en-GB" u="sng" dirty="0">
              <a:solidFill>
                <a:prstClr val="black"/>
              </a:solidFill>
              <a:latin typeface="Calibri Light" panose="020F0302020204030204" pitchFamily="34" charset="0"/>
            </a:endParaRPr>
          </a:p>
        </p:txBody>
      </p:sp>
      <p:sp>
        <p:nvSpPr>
          <p:cNvPr id="2" name="TextBox 1"/>
          <p:cNvSpPr txBox="1"/>
          <p:nvPr/>
        </p:nvSpPr>
        <p:spPr>
          <a:xfrm>
            <a:off x="429882" y="1763688"/>
            <a:ext cx="5951446" cy="3139321"/>
          </a:xfrm>
          <a:prstGeom prst="rect">
            <a:avLst/>
          </a:prstGeom>
          <a:noFill/>
        </p:spPr>
        <p:txBody>
          <a:bodyPr wrap="square" rtlCol="0">
            <a:spAutoFit/>
          </a:bodyPr>
          <a:lstStyle/>
          <a:p>
            <a:r>
              <a:rPr lang="en-GB" b="1" dirty="0" smtClean="0">
                <a:solidFill>
                  <a:prstClr val="black"/>
                </a:solidFill>
              </a:rPr>
              <a:t>Simple relaxation tasks</a:t>
            </a:r>
          </a:p>
          <a:p>
            <a:endParaRPr lang="en-GB" b="1" dirty="0">
              <a:solidFill>
                <a:prstClr val="black"/>
              </a:solidFill>
            </a:endParaRPr>
          </a:p>
          <a:p>
            <a:r>
              <a:rPr lang="en-GB" b="1" dirty="0" smtClean="0">
                <a:solidFill>
                  <a:prstClr val="black"/>
                </a:solidFill>
              </a:rPr>
              <a:t>Five deep breaths visual support </a:t>
            </a:r>
          </a:p>
          <a:p>
            <a:endParaRPr lang="en-GB" b="1" dirty="0">
              <a:solidFill>
                <a:prstClr val="black"/>
              </a:solidFill>
            </a:endParaRPr>
          </a:p>
          <a:p>
            <a:endParaRPr lang="en-GB" b="1" dirty="0" smtClean="0">
              <a:solidFill>
                <a:prstClr val="black"/>
              </a:solidFill>
            </a:endParaRPr>
          </a:p>
          <a:p>
            <a:endParaRPr lang="en-GB" b="1" dirty="0">
              <a:solidFill>
                <a:prstClr val="black"/>
              </a:solidFill>
            </a:endParaRPr>
          </a:p>
          <a:p>
            <a:endParaRPr lang="en-GB" b="1" dirty="0" smtClean="0">
              <a:solidFill>
                <a:prstClr val="black"/>
              </a:solidFill>
            </a:endParaRPr>
          </a:p>
          <a:p>
            <a:endParaRPr lang="en-GB" b="1" dirty="0" smtClean="0">
              <a:solidFill>
                <a:prstClr val="black"/>
              </a:solidFill>
            </a:endParaRPr>
          </a:p>
          <a:p>
            <a:endParaRPr lang="en-GB" b="1" dirty="0">
              <a:solidFill>
                <a:prstClr val="black"/>
              </a:solidFill>
            </a:endParaRPr>
          </a:p>
          <a:p>
            <a:endParaRPr lang="en-GB" dirty="0"/>
          </a:p>
          <a:p>
            <a:endParaRPr lang="en-GB" b="1" dirty="0">
              <a:solidFill>
                <a:prstClr val="black"/>
              </a:solidFill>
            </a:endParaRPr>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298" y="5706509"/>
            <a:ext cx="878681" cy="7286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5039" y="6039626"/>
            <a:ext cx="878681" cy="7286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6264" y="5566977"/>
            <a:ext cx="878681" cy="7286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489" y="5675294"/>
            <a:ext cx="878681" cy="7286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
        <p:nvSpPr>
          <p:cNvPr id="14" name="Rectangle 13"/>
          <p:cNvSpPr/>
          <p:nvPr/>
        </p:nvSpPr>
        <p:spPr>
          <a:xfrm>
            <a:off x="962843" y="3086649"/>
            <a:ext cx="3957430" cy="692497"/>
          </a:xfrm>
          <a:prstGeom prst="rect">
            <a:avLst/>
          </a:prstGeom>
          <a:noFill/>
        </p:spPr>
        <p:txBody>
          <a:bodyPr wrap="none" lIns="68580" tIns="34290" rIns="68580" bIns="34290">
            <a:spAutoFit/>
          </a:bodyPr>
          <a:lstStyle/>
          <a:p>
            <a:pPr algn="ctr"/>
            <a:r>
              <a:rPr lang="en-US" sz="405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Five deep breaths</a:t>
            </a:r>
          </a:p>
        </p:txBody>
      </p:sp>
      <p:pic>
        <p:nvPicPr>
          <p:cNvPr id="8" name="Picture 7"/>
          <p:cNvPicPr>
            <a:picLocks noChangeAspect="1"/>
          </p:cNvPicPr>
          <p:nvPr/>
        </p:nvPicPr>
        <p:blipFill>
          <a:blip r:embed="rId5"/>
          <a:stretch>
            <a:fillRect/>
          </a:stretch>
        </p:blipFill>
        <p:spPr>
          <a:xfrm>
            <a:off x="168966" y="3582501"/>
            <a:ext cx="6212362" cy="1761897"/>
          </a:xfrm>
          <a:prstGeom prst="rect">
            <a:avLst/>
          </a:prstGeom>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956" y="5511342"/>
            <a:ext cx="878681" cy="728663"/>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548444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TotalTime>
  <Words>385</Words>
  <Application>Microsoft Office PowerPoint</Application>
  <PresentationFormat>On-screen Show (4:3)</PresentationFormat>
  <Paragraphs>49</Paragraphs>
  <Slides>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vt:i4>
      </vt:variant>
    </vt:vector>
  </HeadingPairs>
  <TitlesOfParts>
    <vt:vector size="1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LBE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London Borough of Ealing</dc:creator>
  <cp:lastModifiedBy>Sarah Doyle</cp:lastModifiedBy>
  <cp:revision>10</cp:revision>
  <dcterms:created xsi:type="dcterms:W3CDTF">2016-08-17T11:27:47Z</dcterms:created>
  <dcterms:modified xsi:type="dcterms:W3CDTF">2016-09-01T14:22:05Z</dcterms:modified>
</cp:coreProperties>
</file>