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4"/>
  </p:notesMasterIdLst>
  <p:handoutMasterIdLst>
    <p:handoutMasterId r:id="rId55"/>
  </p:handoutMasterIdLst>
  <p:sldIdLst>
    <p:sldId id="282" r:id="rId2"/>
    <p:sldId id="358" r:id="rId3"/>
    <p:sldId id="311" r:id="rId4"/>
    <p:sldId id="283" r:id="rId5"/>
    <p:sldId id="312" r:id="rId6"/>
    <p:sldId id="337" r:id="rId7"/>
    <p:sldId id="321" r:id="rId8"/>
    <p:sldId id="313" r:id="rId9"/>
    <p:sldId id="314" r:id="rId10"/>
    <p:sldId id="332" r:id="rId11"/>
    <p:sldId id="309" r:id="rId12"/>
    <p:sldId id="308" r:id="rId13"/>
    <p:sldId id="330" r:id="rId14"/>
    <p:sldId id="289" r:id="rId15"/>
    <p:sldId id="291" r:id="rId16"/>
    <p:sldId id="328" r:id="rId17"/>
    <p:sldId id="290" r:id="rId18"/>
    <p:sldId id="292" r:id="rId19"/>
    <p:sldId id="294" r:id="rId20"/>
    <p:sldId id="293" r:id="rId21"/>
    <p:sldId id="315" r:id="rId22"/>
    <p:sldId id="316" r:id="rId23"/>
    <p:sldId id="318" r:id="rId24"/>
    <p:sldId id="319" r:id="rId25"/>
    <p:sldId id="326" r:id="rId26"/>
    <p:sldId id="323" r:id="rId27"/>
    <p:sldId id="338" r:id="rId28"/>
    <p:sldId id="339" r:id="rId29"/>
    <p:sldId id="340" r:id="rId30"/>
    <p:sldId id="341" r:id="rId31"/>
    <p:sldId id="343" r:id="rId32"/>
    <p:sldId id="320" r:id="rId33"/>
    <p:sldId id="322" r:id="rId34"/>
    <p:sldId id="356" r:id="rId35"/>
    <p:sldId id="355" r:id="rId36"/>
    <p:sldId id="353" r:id="rId37"/>
    <p:sldId id="354" r:id="rId38"/>
    <p:sldId id="324" r:id="rId39"/>
    <p:sldId id="344" r:id="rId40"/>
    <p:sldId id="357" r:id="rId41"/>
    <p:sldId id="336" r:id="rId42"/>
    <p:sldId id="334" r:id="rId43"/>
    <p:sldId id="333" r:id="rId44"/>
    <p:sldId id="335" r:id="rId45"/>
    <p:sldId id="347" r:id="rId46"/>
    <p:sldId id="345" r:id="rId47"/>
    <p:sldId id="346" r:id="rId48"/>
    <p:sldId id="348" r:id="rId49"/>
    <p:sldId id="349" r:id="rId50"/>
    <p:sldId id="352" r:id="rId51"/>
    <p:sldId id="350" r:id="rId52"/>
    <p:sldId id="351" r:id="rId53"/>
  </p:sldIdLst>
  <p:sldSz cx="9144000" cy="6858000" type="screen4x3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0FE19D-FD79-4DA1-BFB5-ED1441FBB327}">
          <p14:sldIdLst>
            <p14:sldId id="282"/>
            <p14:sldId id="358"/>
            <p14:sldId id="311"/>
            <p14:sldId id="283"/>
            <p14:sldId id="312"/>
            <p14:sldId id="337"/>
            <p14:sldId id="321"/>
            <p14:sldId id="313"/>
            <p14:sldId id="314"/>
            <p14:sldId id="332"/>
            <p14:sldId id="309"/>
            <p14:sldId id="308"/>
            <p14:sldId id="330"/>
            <p14:sldId id="289"/>
            <p14:sldId id="291"/>
            <p14:sldId id="328"/>
            <p14:sldId id="290"/>
            <p14:sldId id="292"/>
            <p14:sldId id="294"/>
            <p14:sldId id="293"/>
            <p14:sldId id="315"/>
            <p14:sldId id="316"/>
            <p14:sldId id="318"/>
            <p14:sldId id="319"/>
            <p14:sldId id="326"/>
            <p14:sldId id="323"/>
            <p14:sldId id="338"/>
            <p14:sldId id="339"/>
            <p14:sldId id="340"/>
            <p14:sldId id="341"/>
            <p14:sldId id="343"/>
            <p14:sldId id="320"/>
            <p14:sldId id="322"/>
            <p14:sldId id="356"/>
            <p14:sldId id="355"/>
            <p14:sldId id="353"/>
            <p14:sldId id="354"/>
            <p14:sldId id="324"/>
            <p14:sldId id="344"/>
            <p14:sldId id="357"/>
            <p14:sldId id="336"/>
            <p14:sldId id="334"/>
            <p14:sldId id="333"/>
            <p14:sldId id="335"/>
            <p14:sldId id="347"/>
            <p14:sldId id="345"/>
            <p14:sldId id="346"/>
            <p14:sldId id="348"/>
            <p14:sldId id="349"/>
            <p14:sldId id="352"/>
            <p14:sldId id="350"/>
            <p14:sldId id="351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141">
          <p15:clr>
            <a:srgbClr val="A4A3A4"/>
          </p15:clr>
        </p15:guide>
        <p15:guide id="2" pos="312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80" autoAdjust="0"/>
    <p:restoredTop sz="94468" autoAdjust="0"/>
  </p:normalViewPr>
  <p:slideViewPr>
    <p:cSldViewPr>
      <p:cViewPr>
        <p:scale>
          <a:sx n="85" d="100"/>
          <a:sy n="85" d="100"/>
        </p:scale>
        <p:origin x="-58" y="-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0" d="100"/>
          <a:sy n="90" d="100"/>
        </p:scale>
        <p:origin x="-1733" y="-67"/>
      </p:cViewPr>
      <p:guideLst>
        <p:guide orient="horz" pos="2141"/>
        <p:guide pos="312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presProps" Target="presProps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77D643-E977-4BC3-B152-E485E874178E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7E24D1-A93E-4A63-9E71-A80E1BF3F3C0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426983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1E5887-8A54-4058-B8D0-6D953B4ECAC7}" type="datetimeFigureOut">
              <a:rPr lang="en-GB" smtClean="0"/>
              <a:t>05/05/2017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63900" y="509588"/>
            <a:ext cx="3398838" cy="25495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1" y="3228705"/>
            <a:ext cx="7942238" cy="305911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6" y="6456324"/>
            <a:ext cx="4302625" cy="34026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321D50-DF68-41BE-9106-4356BC2F4B0E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97148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0321D50-DF68-41BE-9106-4356BC2F4B0E}" type="slidenum">
              <a:rPr lang="en-GB" smtClean="0"/>
              <a:t>19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44835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0F42B1-2FDC-4F93-8AF4-1E8465252168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03449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ECA075E-21E3-4B6E-AE32-367CDB1BAD5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3035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E8C674-D23F-4141-8AE1-9C7262544A06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9992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6A84C9E-1236-4F46-8EAC-C475456FFC59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814310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75A08A-DC8B-4E03-B6C9-A985D75FAEFA}" type="slidenum">
              <a:rPr lang="en-US" alt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148095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charset="0"/>
                <a:ea typeface="ＭＳ Ｐゴシック" charset="-128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04075" y="6534150"/>
            <a:ext cx="1905000" cy="279400"/>
          </a:xfrm>
          <a:prstGeom prst="rect">
            <a:avLst/>
          </a:prstGeom>
          <a:noFill/>
          <a:ln>
            <a:noFill/>
          </a:ln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77D8EF5-F577-4157-B890-51B0F9410029}" type="slidenum">
              <a:rPr lang="en-US" altLang="en-US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Text Box 5"/>
          <p:cNvSpPr txBox="1">
            <a:spLocks noChangeArrowheads="1"/>
          </p:cNvSpPr>
          <p:nvPr userDrawn="1"/>
        </p:nvSpPr>
        <p:spPr bwMode="auto">
          <a:xfrm>
            <a:off x="0" y="0"/>
            <a:ext cx="9144000" cy="360363"/>
          </a:xfrm>
          <a:prstGeom prst="rect">
            <a:avLst/>
          </a:prstGeom>
          <a:solidFill>
            <a:srgbClr val="FFC423"/>
          </a:solidFill>
          <a:ln>
            <a:noFill/>
          </a:ln>
          <a:extLst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ea typeface="ＭＳ Ｐゴシック" charset="-128"/>
              </a:defRPr>
            </a:lvl9pPr>
          </a:lstStyle>
          <a:p>
            <a:pPr eaLnBrk="0" fontAlgn="base" hangingPunct="0">
              <a:spcBef>
                <a:spcPct val="50000"/>
              </a:spcBef>
              <a:spcAft>
                <a:spcPct val="0"/>
              </a:spcAft>
              <a:buFontTx/>
              <a:buNone/>
              <a:defRPr/>
            </a:pPr>
            <a:endParaRPr lang="en-GB" altLang="en-US" sz="2400" dirty="0" smtClean="0">
              <a:solidFill>
                <a:srgbClr val="000000"/>
              </a:solidFill>
            </a:endParaRPr>
          </a:p>
        </p:txBody>
      </p:sp>
      <p:pic>
        <p:nvPicPr>
          <p:cNvPr id="1032" name="Picture 10" descr="EALING GREEN 354 LOGO"/>
          <p:cNvPicPr>
            <a:picLocks noChangeAspect="1" noChangeArrowheads="1"/>
          </p:cNvPicPr>
          <p:nvPr userDrawn="1"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200775"/>
            <a:ext cx="1246188" cy="654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553307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gfl.org.uk/topics/early-years/business-and-finance-early-years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gfl.org.uk/sites/default/files/Finance_data/Budgets/Pupil%20Premium%20Grant%20-%20guidance%20note%20v2.pdf" TargetMode="Externa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overnment/publications/post-16-funding-allocations-supporting-documents-for-2017-to-2018" TargetMode="Externa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making-the-most-of-financial-review-and-self-assessment-tools" TargetMode="External"/><Relationship Id="rId2" Type="http://schemas.openxmlformats.org/officeDocument/2006/relationships/hyperlink" Target="https://www.gov.uk/guidance/buying-for-schools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gov.uk/guidance/schools-financial-efficiency-financial-benchmarking" TargetMode="Externa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uk/guidance/schools-financial-efficiency-benefits-of-workforce-planning" TargetMode="External"/><Relationship Id="rId2" Type="http://schemas.openxmlformats.org/officeDocument/2006/relationships/hyperlink" Target="https://www.gov.uk/government/publications/school-workforce-planning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uk/guidance/buying-for-schools" TargetMode="Externa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20688"/>
            <a:ext cx="7772400" cy="3312368"/>
          </a:xfrm>
        </p:spPr>
        <p:txBody>
          <a:bodyPr/>
          <a:lstStyle/>
          <a:p>
            <a:r>
              <a:rPr lang="en-GB" sz="4000" dirty="0"/>
              <a:t>Strategic Budget Planning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424625" y="3412526"/>
            <a:ext cx="4294765" cy="176663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>
              <a:spcBef>
                <a:spcPct val="20000"/>
              </a:spcBef>
            </a:pPr>
            <a:r>
              <a:rPr lang="en-GB" sz="3200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March 2017</a:t>
            </a:r>
          </a:p>
          <a:p>
            <a:pPr lvl="0" algn="ctr">
              <a:spcBef>
                <a:spcPct val="20000"/>
              </a:spcBef>
            </a:pPr>
            <a:endParaRPr lang="en-GB" sz="3200" dirty="0" smtClean="0">
              <a:solidFill>
                <a:prstClr val="black">
                  <a:tint val="75000"/>
                </a:prstClr>
              </a:solidFill>
              <a:latin typeface="Calibri"/>
            </a:endParaRPr>
          </a:p>
          <a:p>
            <a:pPr lvl="0" algn="ctr">
              <a:spcBef>
                <a:spcPct val="20000"/>
              </a:spcBef>
            </a:pPr>
            <a:r>
              <a:rPr lang="en-GB" sz="3200" dirty="0" smtClean="0">
                <a:solidFill>
                  <a:prstClr val="black">
                    <a:tint val="75000"/>
                  </a:prstClr>
                </a:solidFill>
                <a:latin typeface="Calibri"/>
              </a:rPr>
              <a:t>Schools Bursarial Service</a:t>
            </a:r>
            <a:endParaRPr lang="en-GB" sz="3200" dirty="0">
              <a:solidFill>
                <a:prstClr val="black">
                  <a:tint val="75000"/>
                </a:prstClr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8269991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Budget Strategy and the Budget Strategy Document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F42B1-2FDC-4F93-8AF4-1E8465252168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4535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764704"/>
            <a:ext cx="8229600" cy="576064"/>
          </a:xfrm>
        </p:spPr>
        <p:txBody>
          <a:bodyPr/>
          <a:lstStyle/>
          <a:p>
            <a:r>
              <a:rPr lang="en-GB" dirty="0"/>
              <a:t>Key elements of a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Budget Strategy</a:t>
            </a:r>
            <a:endParaRPr lang="en-GB" dirty="0">
              <a:latin typeface="Calibri" panose="020F0502020204030204" pitchFamily="34" charset="0"/>
            </a:endParaRP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569794"/>
            <a:ext cx="1905000" cy="2794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10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3816424"/>
          </a:xfrm>
        </p:spPr>
        <p:txBody>
          <a:bodyPr>
            <a:noAutofit/>
          </a:bodyPr>
          <a:lstStyle/>
          <a:p>
            <a:r>
              <a:rPr lang="en-GB" sz="2400" dirty="0" smtClean="0"/>
              <a:t>Summary – Budget Strategy Document</a:t>
            </a:r>
          </a:p>
          <a:p>
            <a:r>
              <a:rPr lang="en-GB" sz="2400" dirty="0" smtClean="0"/>
              <a:t>Link Schools Development Plan, Staffing, and Performance to Finance and Resources</a:t>
            </a:r>
          </a:p>
          <a:p>
            <a:r>
              <a:rPr lang="en-GB" sz="2400" dirty="0" smtClean="0"/>
              <a:t>Medium to long term</a:t>
            </a:r>
          </a:p>
          <a:p>
            <a:r>
              <a:rPr lang="en-GB" sz="2400" dirty="0" smtClean="0"/>
              <a:t>3 to 5 year planning </a:t>
            </a:r>
            <a:r>
              <a:rPr lang="en-GB" sz="2400" dirty="0"/>
              <a:t>and modelling </a:t>
            </a: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	-	Income </a:t>
            </a:r>
            <a:r>
              <a:rPr lang="en-GB" sz="2400" dirty="0"/>
              <a:t>and funding</a:t>
            </a:r>
          </a:p>
          <a:p>
            <a:pPr marL="0" indent="0">
              <a:buNone/>
            </a:pPr>
            <a:r>
              <a:rPr lang="en-GB" sz="2400" dirty="0" smtClean="0"/>
              <a:t>	- 	Expenditure</a:t>
            </a:r>
            <a:endParaRPr lang="en-GB" sz="2400" dirty="0"/>
          </a:p>
          <a:p>
            <a:r>
              <a:rPr lang="en-GB" sz="2400" dirty="0" smtClean="0"/>
              <a:t>Recovery </a:t>
            </a:r>
            <a:r>
              <a:rPr lang="en-GB" sz="2400" dirty="0"/>
              <a:t>planning</a:t>
            </a:r>
          </a:p>
          <a:p>
            <a:r>
              <a:rPr lang="en-GB" sz="2400" dirty="0"/>
              <a:t>Reporting and engagement with governors</a:t>
            </a:r>
          </a:p>
          <a:p>
            <a:endParaRPr lang="en-GB" sz="1600" dirty="0"/>
          </a:p>
          <a:p>
            <a:pPr marL="0" indent="0">
              <a:buNone/>
            </a:pPr>
            <a:endParaRPr lang="en-GB" sz="16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81401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250" y="1052736"/>
            <a:ext cx="7772400" cy="515144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Budget Strategy Document and </a:t>
            </a:r>
            <a:br>
              <a:rPr lang="en-GB" dirty="0" smtClean="0"/>
            </a:br>
            <a:r>
              <a:rPr lang="en-GB" dirty="0" smtClean="0"/>
              <a:t>3 </a:t>
            </a:r>
            <a:r>
              <a:rPr lang="en-GB" dirty="0"/>
              <a:t>year plan</a:t>
            </a:r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569794"/>
            <a:ext cx="1905000" cy="279400"/>
          </a:xfrm>
        </p:spPr>
        <p:txBody>
          <a:bodyPr/>
          <a:lstStyle/>
          <a:p>
            <a:pPr>
              <a:defRPr/>
            </a:pPr>
            <a:r>
              <a:rPr lang="en-US" altLang="en-US" dirty="0" smtClean="0">
                <a:solidFill>
                  <a:srgbClr val="000000"/>
                </a:solidFill>
              </a:rPr>
              <a:t>11</a:t>
            </a:r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>
          <a:xfrm>
            <a:off x="632250" y="1916832"/>
            <a:ext cx="7879500" cy="388843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sz="1800" dirty="0"/>
              <a:t>Schools position as a whole in income and expenditure planning will dictate level of detail required and prioritisation:</a:t>
            </a:r>
          </a:p>
          <a:p>
            <a:r>
              <a:rPr lang="en-GB" sz="1800" dirty="0"/>
              <a:t>No fixed format </a:t>
            </a:r>
          </a:p>
          <a:p>
            <a:r>
              <a:rPr lang="en-GB" sz="1800" dirty="0"/>
              <a:t>Evolving process</a:t>
            </a:r>
          </a:p>
          <a:p>
            <a:r>
              <a:rPr lang="en-GB" sz="1800" dirty="0"/>
              <a:t>National funding changes</a:t>
            </a:r>
          </a:p>
          <a:p>
            <a:pPr marL="0" indent="0">
              <a:buNone/>
            </a:pPr>
            <a:endParaRPr lang="en-GB" sz="1800" dirty="0"/>
          </a:p>
          <a:p>
            <a:pPr marL="0" indent="0">
              <a:buNone/>
            </a:pPr>
            <a:r>
              <a:rPr lang="en-GB" sz="1800" dirty="0"/>
              <a:t>Guidance and support through:</a:t>
            </a:r>
          </a:p>
          <a:p>
            <a:r>
              <a:rPr lang="en-GB" sz="1800" dirty="0"/>
              <a:t>Estimate guidance notes</a:t>
            </a:r>
          </a:p>
          <a:p>
            <a:r>
              <a:rPr lang="en-GB" sz="1800" dirty="0" smtClean="0"/>
              <a:t>Workshops</a:t>
            </a:r>
          </a:p>
          <a:p>
            <a:r>
              <a:rPr lang="en-GB" sz="1800" dirty="0" smtClean="0"/>
              <a:t>Networking groups</a:t>
            </a:r>
          </a:p>
          <a:p>
            <a:r>
              <a:rPr lang="en-GB" sz="1800" dirty="0" smtClean="0"/>
              <a:t>Online resources</a:t>
            </a:r>
            <a:endParaRPr lang="en-GB" sz="1800" dirty="0"/>
          </a:p>
          <a:p>
            <a:r>
              <a:rPr lang="en-GB" sz="1800" dirty="0"/>
              <a:t>Bursarial </a:t>
            </a:r>
            <a:r>
              <a:rPr lang="en-GB" sz="1800" dirty="0" smtClean="0"/>
              <a:t>services</a:t>
            </a:r>
            <a:endParaRPr lang="en-GB" sz="1800" dirty="0"/>
          </a:p>
        </p:txBody>
      </p:sp>
    </p:spTree>
    <p:extLst>
      <p:ext uri="{BB962C8B-B14F-4D97-AF65-F5344CB8AC3E}">
        <p14:creationId xmlns:p14="http://schemas.microsoft.com/office/powerpoint/2010/main" val="33512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620688"/>
            <a:ext cx="7772400" cy="720080"/>
          </a:xfrm>
        </p:spPr>
        <p:txBody>
          <a:bodyPr/>
          <a:lstStyle/>
          <a:p>
            <a:r>
              <a:rPr lang="en-GB" sz="4000" dirty="0"/>
              <a:t>Budget Strategy Document </a:t>
            </a:r>
            <a:r>
              <a:rPr lang="en-GB" sz="4000" dirty="0" smtClean="0"/>
              <a:t/>
            </a:r>
            <a:br>
              <a:rPr lang="en-GB" sz="4000" dirty="0" smtClean="0"/>
            </a:br>
            <a:r>
              <a:rPr lang="en-GB" sz="4000" dirty="0" smtClean="0"/>
              <a:t>aims and content</a:t>
            </a:r>
            <a:endParaRPr lang="en-GB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124744"/>
            <a:ext cx="7772400" cy="5256584"/>
          </a:xfrm>
        </p:spPr>
        <p:txBody>
          <a:bodyPr/>
          <a:lstStyle/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Aims</a:t>
            </a:r>
          </a:p>
          <a:p>
            <a:r>
              <a:rPr lang="en-GB" sz="1600" dirty="0" smtClean="0"/>
              <a:t>Raise awareness</a:t>
            </a:r>
          </a:p>
          <a:p>
            <a:r>
              <a:rPr lang="en-GB" sz="1600" dirty="0" smtClean="0"/>
              <a:t>Open discussion</a:t>
            </a:r>
          </a:p>
          <a:p>
            <a:r>
              <a:rPr lang="en-GB" sz="1600" dirty="0" smtClean="0"/>
              <a:t>Agree actions and next steps</a:t>
            </a:r>
            <a:endParaRPr lang="en-GB" sz="1800" dirty="0" smtClean="0"/>
          </a:p>
          <a:p>
            <a:pPr marL="0" indent="0">
              <a:buNone/>
            </a:pPr>
            <a:r>
              <a:rPr lang="en-GB" sz="2400" dirty="0" smtClean="0"/>
              <a:t>Content </a:t>
            </a:r>
          </a:p>
          <a:p>
            <a:pPr marL="0" indent="0">
              <a:buNone/>
            </a:pPr>
            <a:r>
              <a:rPr lang="en-GB" sz="1600" dirty="0" smtClean="0"/>
              <a:t>High level summary with a broad set of scenarios:</a:t>
            </a:r>
          </a:p>
          <a:p>
            <a:r>
              <a:rPr lang="en-GB" sz="1600" dirty="0" smtClean="0"/>
              <a:t>Contextual information, such as historic and current position financial and non financial</a:t>
            </a:r>
          </a:p>
          <a:p>
            <a:r>
              <a:rPr lang="en-GB" sz="1600" dirty="0" smtClean="0"/>
              <a:t>School Development Plan objectives</a:t>
            </a:r>
          </a:p>
          <a:p>
            <a:r>
              <a:rPr lang="en-GB" sz="1600" dirty="0" smtClean="0"/>
              <a:t>Summaries scenarios and the impact, what action the school would need to take</a:t>
            </a:r>
          </a:p>
          <a:p>
            <a:r>
              <a:rPr lang="en-GB" sz="1600" dirty="0" smtClean="0"/>
              <a:t>Record the assumptions, approach and process taken</a:t>
            </a:r>
          </a:p>
          <a:p>
            <a:r>
              <a:rPr lang="en-GB" sz="1600" dirty="0" smtClean="0"/>
              <a:t>Benchmarking</a:t>
            </a:r>
          </a:p>
          <a:p>
            <a:r>
              <a:rPr lang="en-GB" sz="1600" dirty="0" smtClean="0"/>
              <a:t>Share with </a:t>
            </a:r>
            <a:r>
              <a:rPr lang="en-GB" sz="1600" dirty="0" err="1" smtClean="0"/>
              <a:t>SLT</a:t>
            </a:r>
            <a:r>
              <a:rPr lang="en-GB" sz="1600" dirty="0" smtClean="0"/>
              <a:t> and Governors</a:t>
            </a:r>
          </a:p>
          <a:p>
            <a:r>
              <a:rPr lang="en-GB" sz="1600" dirty="0" smtClean="0"/>
              <a:t>Agree most likely scenario</a:t>
            </a:r>
          </a:p>
          <a:p>
            <a:r>
              <a:rPr lang="en-GB" sz="1600" dirty="0" smtClean="0"/>
              <a:t>Agree actions and next steps</a:t>
            </a:r>
          </a:p>
          <a:p>
            <a:r>
              <a:rPr lang="en-GB" sz="1600" dirty="0" smtClean="0"/>
              <a:t>Keep under review as a live document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2532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864096"/>
          </a:xfrm>
        </p:spPr>
        <p:txBody>
          <a:bodyPr/>
          <a:lstStyle/>
          <a:p>
            <a:r>
              <a:rPr lang="en-GB" sz="3600" dirty="0"/>
              <a:t>Strategic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00808"/>
            <a:ext cx="7772400" cy="1368152"/>
          </a:xfrm>
        </p:spPr>
        <p:txBody>
          <a:bodyPr/>
          <a:lstStyle/>
          <a:p>
            <a:r>
              <a:rPr lang="en-GB" dirty="0" smtClean="0"/>
              <a:t>Broad set of assumptions refined and prioritised over time</a:t>
            </a:r>
          </a:p>
          <a:p>
            <a:r>
              <a:rPr lang="en-GB" dirty="0" smtClean="0"/>
              <a:t>Scenario planning, small number of models largely based on: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   Income, pupil characteristics and </a:t>
            </a:r>
            <a:r>
              <a:rPr lang="en-GB" dirty="0"/>
              <a:t>	</a:t>
            </a:r>
            <a:r>
              <a:rPr lang="en-GB" dirty="0" smtClean="0"/>
              <a:t>    NOR. </a:t>
            </a:r>
          </a:p>
          <a:p>
            <a:pPr marL="0" indent="0">
              <a:buNone/>
            </a:pPr>
            <a:r>
              <a:rPr lang="en-GB" dirty="0"/>
              <a:t>	</a:t>
            </a:r>
            <a:r>
              <a:rPr lang="en-GB" dirty="0" smtClean="0"/>
              <a:t>-   Expenditure - staffing</a:t>
            </a:r>
            <a:endParaRPr lang="en-GB" dirty="0"/>
          </a:p>
          <a:p>
            <a:r>
              <a:rPr lang="en-GB" dirty="0"/>
              <a:t>Reporting to Governors</a:t>
            </a:r>
          </a:p>
          <a:p>
            <a:endParaRPr lang="en-GB" sz="1400" dirty="0" smtClean="0">
              <a:solidFill>
                <a:srgbClr val="00B050"/>
              </a:solidFill>
              <a:latin typeface="Calibri" panose="020F050202020403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537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48680"/>
            <a:ext cx="7772400" cy="803176"/>
          </a:xfrm>
        </p:spPr>
        <p:txBody>
          <a:bodyPr/>
          <a:lstStyle/>
          <a:p>
            <a:r>
              <a:rPr lang="en-GB" sz="4000" dirty="0" smtClean="0"/>
              <a:t>Risks based approach</a:t>
            </a:r>
            <a:endParaRPr lang="en-GB" sz="4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0378" y="1772816"/>
            <a:ext cx="8229600" cy="3744416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GB" sz="3100" dirty="0" smtClean="0"/>
              <a:t>SDP and financial</a:t>
            </a:r>
          </a:p>
          <a:p>
            <a:r>
              <a:rPr lang="en-GB" sz="3100" dirty="0" smtClean="0"/>
              <a:t>Prioritisation</a:t>
            </a:r>
          </a:p>
          <a:p>
            <a:r>
              <a:rPr lang="en-GB" sz="3100" dirty="0" smtClean="0"/>
              <a:t>Identify </a:t>
            </a:r>
            <a:r>
              <a:rPr lang="en-GB" sz="3100" dirty="0"/>
              <a:t>what </a:t>
            </a:r>
            <a:r>
              <a:rPr lang="en-GB" sz="3100" dirty="0" smtClean="0"/>
              <a:t>the main risks are</a:t>
            </a:r>
          </a:p>
          <a:p>
            <a:r>
              <a:rPr lang="en-GB" sz="3100" dirty="0" smtClean="0"/>
              <a:t>Internal and external risks</a:t>
            </a:r>
            <a:endParaRPr lang="en-GB" sz="3100" dirty="0"/>
          </a:p>
          <a:p>
            <a:r>
              <a:rPr lang="en-GB" sz="3100" dirty="0"/>
              <a:t>Materiality and likelihood</a:t>
            </a:r>
          </a:p>
          <a:p>
            <a:r>
              <a:rPr lang="en-GB" sz="3100" dirty="0"/>
              <a:t>What are the drivers</a:t>
            </a:r>
          </a:p>
          <a:p>
            <a:r>
              <a:rPr lang="en-GB" sz="3100" dirty="0"/>
              <a:t>How much is controllable </a:t>
            </a:r>
          </a:p>
          <a:p>
            <a:endParaRPr lang="en-GB" sz="1400" dirty="0" smtClean="0">
              <a:solidFill>
                <a:prstClr val="black"/>
              </a:solidFill>
              <a:latin typeface="Calibri"/>
            </a:endParaRPr>
          </a:p>
          <a:p>
            <a:endParaRPr lang="en-GB" sz="1400" dirty="0" smtClean="0">
              <a:solidFill>
                <a:prstClr val="black"/>
              </a:solidFill>
              <a:latin typeface="Calibri"/>
            </a:endParaRPr>
          </a:p>
          <a:p>
            <a:endParaRPr lang="en-GB" sz="1800" dirty="0">
              <a:solidFill>
                <a:prstClr val="black"/>
              </a:solidFill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76055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Recovery P</a:t>
            </a:r>
            <a:r>
              <a:rPr lang="en-GB" dirty="0" smtClean="0"/>
              <a:t>lanning 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F42B1-2FDC-4F93-8AF4-1E8465252168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037976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648072"/>
          </a:xfrm>
        </p:spPr>
        <p:txBody>
          <a:bodyPr/>
          <a:lstStyle/>
          <a:p>
            <a:r>
              <a:rPr lang="en-GB" sz="4000" dirty="0"/>
              <a:t>Recovery plan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340768"/>
            <a:ext cx="7772400" cy="4608512"/>
          </a:xfrm>
        </p:spPr>
        <p:txBody>
          <a:bodyPr/>
          <a:lstStyle/>
          <a:p>
            <a:r>
              <a:rPr lang="en-GB" sz="2800" dirty="0"/>
              <a:t>What is a recovery plan?</a:t>
            </a:r>
          </a:p>
          <a:p>
            <a:r>
              <a:rPr lang="en-GB" sz="2800" dirty="0" smtClean="0"/>
              <a:t>Planning and prevention</a:t>
            </a:r>
          </a:p>
          <a:p>
            <a:r>
              <a:rPr lang="en-GB" sz="2800" dirty="0" smtClean="0"/>
              <a:t>Short </a:t>
            </a:r>
            <a:r>
              <a:rPr lang="en-GB" sz="2800" dirty="0"/>
              <a:t>to medium term</a:t>
            </a:r>
          </a:p>
          <a:p>
            <a:r>
              <a:rPr lang="en-GB" sz="2800" dirty="0"/>
              <a:t>Quick wins, </a:t>
            </a:r>
            <a:r>
              <a:rPr lang="en-GB" sz="2800" dirty="0" smtClean="0"/>
              <a:t>and </a:t>
            </a:r>
            <a:r>
              <a:rPr lang="en-GB" sz="2800" dirty="0"/>
              <a:t>longer term planning</a:t>
            </a:r>
          </a:p>
          <a:p>
            <a:r>
              <a:rPr lang="en-GB" sz="2800" dirty="0"/>
              <a:t>Difficult decisions</a:t>
            </a:r>
          </a:p>
          <a:p>
            <a:r>
              <a:rPr lang="en-GB" sz="2800" dirty="0"/>
              <a:t>Value for money and outcomes based </a:t>
            </a:r>
            <a:r>
              <a:rPr lang="en-GB" sz="2800" dirty="0" smtClean="0"/>
              <a:t>commissioning (Staff and Supplies and Services)</a:t>
            </a:r>
            <a:endParaRPr lang="en-GB" sz="2800" dirty="0"/>
          </a:p>
          <a:p>
            <a:r>
              <a:rPr lang="en-GB" sz="2800" dirty="0"/>
              <a:t>Prioritising </a:t>
            </a:r>
            <a:r>
              <a:rPr lang="en-GB" sz="2800" dirty="0" smtClean="0"/>
              <a:t>resources</a:t>
            </a:r>
          </a:p>
          <a:p>
            <a:r>
              <a:rPr lang="en-GB" sz="2800" dirty="0" smtClean="0"/>
              <a:t>Covers income and expenditure</a:t>
            </a: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657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6672"/>
            <a:ext cx="7772400" cy="803176"/>
          </a:xfrm>
        </p:spPr>
        <p:txBody>
          <a:bodyPr/>
          <a:lstStyle/>
          <a:p>
            <a:r>
              <a:rPr lang="en-GB" sz="4000" dirty="0"/>
              <a:t>Recovery plan - Staffing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77864" y="1268760"/>
            <a:ext cx="8424936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smtClean="0"/>
              <a:t>SLT </a:t>
            </a:r>
            <a:endParaRPr lang="en-GB" b="1" dirty="0"/>
          </a:p>
          <a:p>
            <a:pPr lvl="1"/>
            <a:r>
              <a:rPr lang="en-GB" dirty="0"/>
              <a:t>Span of </a:t>
            </a:r>
            <a:r>
              <a:rPr lang="en-GB" dirty="0" smtClean="0"/>
              <a:t>control</a:t>
            </a:r>
          </a:p>
          <a:p>
            <a:pPr lvl="1"/>
            <a:r>
              <a:rPr lang="en-GB" dirty="0" smtClean="0"/>
              <a:t>Consolidation </a:t>
            </a:r>
            <a:r>
              <a:rPr lang="en-GB" dirty="0"/>
              <a:t>of </a:t>
            </a:r>
            <a:r>
              <a:rPr lang="en-GB" dirty="0" smtClean="0"/>
              <a:t>posts</a:t>
            </a:r>
          </a:p>
          <a:p>
            <a:pPr lvl="1"/>
            <a:r>
              <a:rPr lang="en-GB" dirty="0" smtClean="0"/>
              <a:t>Class cover</a:t>
            </a:r>
          </a:p>
          <a:p>
            <a:pPr lvl="1"/>
            <a:endParaRPr lang="en-GB" dirty="0"/>
          </a:p>
          <a:p>
            <a:r>
              <a:rPr lang="en-GB" b="1" dirty="0"/>
              <a:t>Teachers </a:t>
            </a:r>
            <a:r>
              <a:rPr lang="en-GB" b="1" dirty="0" smtClean="0"/>
              <a:t>and Learning </a:t>
            </a:r>
            <a:r>
              <a:rPr lang="en-GB" b="1" dirty="0"/>
              <a:t>support staff</a:t>
            </a:r>
          </a:p>
          <a:p>
            <a:pPr lvl="1"/>
            <a:r>
              <a:rPr lang="en-GB" dirty="0" smtClean="0"/>
              <a:t>Recruitment </a:t>
            </a:r>
            <a:r>
              <a:rPr lang="en-GB" dirty="0"/>
              <a:t>and </a:t>
            </a:r>
            <a:r>
              <a:rPr lang="en-GB" dirty="0" smtClean="0"/>
              <a:t>retention</a:t>
            </a:r>
          </a:p>
          <a:p>
            <a:pPr lvl="1"/>
            <a:r>
              <a:rPr lang="en-GB" dirty="0" smtClean="0"/>
              <a:t>Ratios</a:t>
            </a:r>
          </a:p>
          <a:p>
            <a:pPr lvl="1"/>
            <a:r>
              <a:rPr lang="en-GB" dirty="0" smtClean="0"/>
              <a:t>Use of agency</a:t>
            </a:r>
            <a:endParaRPr lang="en-GB" dirty="0"/>
          </a:p>
          <a:p>
            <a:pPr lvl="1"/>
            <a:r>
              <a:rPr lang="en-GB" dirty="0" smtClean="0"/>
              <a:t>Contribution to T&amp;L objectives</a:t>
            </a:r>
            <a:endParaRPr lang="en-GB" dirty="0"/>
          </a:p>
          <a:p>
            <a:pPr lvl="1"/>
            <a:r>
              <a:rPr lang="en-GB" dirty="0" smtClean="0"/>
              <a:t>Grades and deployment</a:t>
            </a:r>
            <a:endParaRPr lang="en-GB" dirty="0"/>
          </a:p>
          <a:p>
            <a:pPr lvl="1"/>
            <a:r>
              <a:rPr lang="en-GB" dirty="0"/>
              <a:t>Other duties e.g. </a:t>
            </a:r>
            <a:r>
              <a:rPr lang="en-GB" dirty="0" err="1"/>
              <a:t>SMSA</a:t>
            </a:r>
            <a:endParaRPr lang="en-GB" dirty="0"/>
          </a:p>
          <a:p>
            <a:pPr lvl="1"/>
            <a:endParaRPr lang="en-GB" dirty="0"/>
          </a:p>
          <a:p>
            <a:r>
              <a:rPr lang="en-GB" b="1" dirty="0" smtClean="0"/>
              <a:t>Back office and other staff</a:t>
            </a:r>
            <a:endParaRPr lang="en-GB" b="1" dirty="0"/>
          </a:p>
          <a:p>
            <a:r>
              <a:rPr lang="en-GB" dirty="0"/>
              <a:t> </a:t>
            </a:r>
            <a:r>
              <a:rPr lang="en-GB" dirty="0" smtClean="0"/>
              <a:t>       Alliances and Buyback</a:t>
            </a:r>
          </a:p>
          <a:p>
            <a:endParaRPr lang="en-GB" b="1" dirty="0"/>
          </a:p>
          <a:p>
            <a:r>
              <a:rPr lang="en-GB" b="1" dirty="0" smtClean="0"/>
              <a:t>Redundancy</a:t>
            </a:r>
            <a:endParaRPr lang="en-GB" b="1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40071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803176"/>
          </a:xfrm>
        </p:spPr>
        <p:txBody>
          <a:bodyPr/>
          <a:lstStyle/>
          <a:p>
            <a:r>
              <a:rPr lang="en-GB" sz="4000" dirty="0"/>
              <a:t>Recovery Plan – Non staffing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772400" cy="4392488"/>
          </a:xfrm>
        </p:spPr>
        <p:txBody>
          <a:bodyPr/>
          <a:lstStyle/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Non essential spend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Contracts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Procurement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Stock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Delivery models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Asset management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/>
              <a:t>Invest to save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19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4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Intros</a:t>
            </a:r>
          </a:p>
          <a:p>
            <a:r>
              <a:rPr lang="en-GB" dirty="0" smtClean="0"/>
              <a:t>Who are you?</a:t>
            </a:r>
          </a:p>
          <a:p>
            <a:r>
              <a:rPr lang="en-GB" dirty="0" smtClean="0"/>
              <a:t>What role do you have?</a:t>
            </a:r>
          </a:p>
          <a:p>
            <a:r>
              <a:rPr lang="en-GB" dirty="0" smtClean="0"/>
              <a:t>What would you like to get out of the session?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5227826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616"/>
            <a:ext cx="7772400" cy="803176"/>
          </a:xfrm>
        </p:spPr>
        <p:txBody>
          <a:bodyPr/>
          <a:lstStyle/>
          <a:p>
            <a:r>
              <a:rPr lang="en-GB" sz="4000" dirty="0"/>
              <a:t>Recovery plan format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00808"/>
            <a:ext cx="7772400" cy="4395192"/>
          </a:xfrm>
        </p:spPr>
        <p:txBody>
          <a:bodyPr/>
          <a:lstStyle/>
          <a:p>
            <a:r>
              <a:rPr lang="en-GB" sz="2400" dirty="0" smtClean="0"/>
              <a:t>Feeds directly into the Budget </a:t>
            </a:r>
            <a:r>
              <a:rPr lang="en-GB" sz="2400" dirty="0"/>
              <a:t>S</a:t>
            </a:r>
            <a:r>
              <a:rPr lang="en-GB" sz="2400" dirty="0" smtClean="0"/>
              <a:t>trategy </a:t>
            </a:r>
            <a:r>
              <a:rPr lang="en-GB" sz="2400" dirty="0"/>
              <a:t>D</a:t>
            </a:r>
            <a:r>
              <a:rPr lang="en-GB" sz="2400" dirty="0" smtClean="0"/>
              <a:t>ocument</a:t>
            </a:r>
          </a:p>
          <a:p>
            <a:r>
              <a:rPr lang="en-GB" sz="2400" dirty="0" smtClean="0"/>
              <a:t>Determined </a:t>
            </a:r>
            <a:r>
              <a:rPr lang="en-GB" sz="2400" dirty="0"/>
              <a:t>by schools position</a:t>
            </a:r>
          </a:p>
          <a:p>
            <a:r>
              <a:rPr lang="en-GB" sz="2400" dirty="0"/>
              <a:t>Different reporting to different levels</a:t>
            </a:r>
          </a:p>
          <a:p>
            <a:r>
              <a:rPr lang="en-GB" sz="2400" dirty="0"/>
              <a:t>Working papers and scenario planning</a:t>
            </a:r>
          </a:p>
          <a:p>
            <a:r>
              <a:rPr lang="en-GB" sz="2400" dirty="0" smtClean="0"/>
              <a:t>Governors</a:t>
            </a:r>
            <a:endParaRPr lang="en-GB" sz="2400" dirty="0"/>
          </a:p>
          <a:p>
            <a:pPr lvl="1"/>
            <a:r>
              <a:rPr lang="en-GB" sz="2000" dirty="0"/>
              <a:t>Briefing note</a:t>
            </a:r>
          </a:p>
          <a:p>
            <a:pPr lvl="1"/>
            <a:r>
              <a:rPr lang="en-GB" sz="2000" dirty="0"/>
              <a:t>Narrative </a:t>
            </a:r>
          </a:p>
          <a:p>
            <a:pPr lvl="1"/>
            <a:r>
              <a:rPr lang="en-GB" sz="2000" dirty="0"/>
              <a:t>H</a:t>
            </a:r>
            <a:r>
              <a:rPr lang="en-GB" sz="2000" dirty="0" smtClean="0"/>
              <a:t>igh </a:t>
            </a:r>
            <a:r>
              <a:rPr lang="en-GB" sz="2000" dirty="0"/>
              <a:t>level financial </a:t>
            </a:r>
            <a:r>
              <a:rPr lang="en-GB" sz="2000" dirty="0" smtClean="0"/>
              <a:t>info</a:t>
            </a:r>
            <a:endParaRPr lang="en-GB" sz="2000" dirty="0"/>
          </a:p>
          <a:p>
            <a:pPr lvl="1"/>
            <a:r>
              <a:rPr lang="en-GB" sz="2000" dirty="0"/>
              <a:t>Clear on risks, assumptions, options, any decision </a:t>
            </a:r>
            <a:r>
              <a:rPr lang="en-GB" sz="2000" dirty="0" smtClean="0"/>
              <a:t>making</a:t>
            </a:r>
          </a:p>
          <a:p>
            <a:r>
              <a:rPr lang="en-GB" sz="2400" dirty="0" smtClean="0"/>
              <a:t>Agree next steps, and any proposals and recommendations</a:t>
            </a:r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20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3708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Loans and Licenced Deficits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Requires approval from the LA’s Chief Finance Officer:</a:t>
            </a:r>
          </a:p>
          <a:p>
            <a:r>
              <a:rPr lang="en-GB" sz="2400" dirty="0" smtClean="0"/>
              <a:t>Applications</a:t>
            </a:r>
          </a:p>
          <a:p>
            <a:r>
              <a:rPr lang="en-GB" sz="2400" dirty="0" smtClean="0"/>
              <a:t>Timing</a:t>
            </a:r>
          </a:p>
          <a:p>
            <a:r>
              <a:rPr lang="en-GB" sz="2400" dirty="0" smtClean="0"/>
              <a:t>Governor engagement</a:t>
            </a:r>
          </a:p>
          <a:p>
            <a:r>
              <a:rPr lang="en-GB" sz="2400" dirty="0" smtClean="0"/>
              <a:t>Ongoing support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21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02364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LA review and approval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916832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Summary </a:t>
            </a:r>
            <a:r>
              <a:rPr lang="en-GB" sz="1800" dirty="0"/>
              <a:t>of the recovery plan which includes an analysis of how the school:</a:t>
            </a:r>
          </a:p>
          <a:p>
            <a:pPr marL="0" indent="0">
              <a:buNone/>
            </a:pPr>
            <a:r>
              <a:rPr lang="en-GB" sz="1800" dirty="0" smtClean="0"/>
              <a:t>	-</a:t>
            </a:r>
            <a:r>
              <a:rPr lang="en-GB" sz="1800" dirty="0"/>
              <a:t>   </a:t>
            </a:r>
            <a:r>
              <a:rPr lang="en-GB" sz="1800" dirty="0" smtClean="0"/>
              <a:t>Arrived at a deficit position</a:t>
            </a:r>
          </a:p>
          <a:p>
            <a:pPr marL="0" indent="0">
              <a:buNone/>
            </a:pPr>
            <a:r>
              <a:rPr lang="en-GB" sz="1800" dirty="0" smtClean="0"/>
              <a:t>	-   Is </a:t>
            </a:r>
            <a:r>
              <a:rPr lang="en-GB" sz="1800" dirty="0"/>
              <a:t>making the savings between years,</a:t>
            </a:r>
          </a:p>
          <a:p>
            <a:pPr marL="0" indent="0">
              <a:buNone/>
            </a:pPr>
            <a:r>
              <a:rPr lang="en-GB" sz="1800" dirty="0" smtClean="0"/>
              <a:t>	-</a:t>
            </a:r>
            <a:r>
              <a:rPr lang="en-GB" sz="1800" dirty="0"/>
              <a:t>   Has included some budget built in to manage the risk of staff </a:t>
            </a:r>
            <a:r>
              <a:rPr lang="en-GB" sz="1800" dirty="0" smtClean="0"/>
              <a:t>	</a:t>
            </a:r>
            <a:r>
              <a:rPr lang="en-GB" sz="1800" dirty="0"/>
              <a:t> </a:t>
            </a:r>
            <a:r>
              <a:rPr lang="en-GB" sz="1800" dirty="0" smtClean="0"/>
              <a:t>   absence</a:t>
            </a:r>
            <a:r>
              <a:rPr lang="en-GB" sz="1800" dirty="0"/>
              <a:t>, and other unexpected </a:t>
            </a:r>
            <a:r>
              <a:rPr lang="en-GB" sz="1800" dirty="0" smtClean="0"/>
              <a:t>costs</a:t>
            </a:r>
          </a:p>
          <a:p>
            <a:pPr marL="0" indent="0">
              <a:buNone/>
            </a:pPr>
            <a:r>
              <a:rPr lang="en-GB" sz="1800" dirty="0"/>
              <a:t>	</a:t>
            </a:r>
            <a:r>
              <a:rPr lang="en-GB" sz="1800" dirty="0" smtClean="0"/>
              <a:t>-   Will repay the loan or deficit</a:t>
            </a:r>
            <a:endParaRPr lang="en-GB" sz="1800" dirty="0"/>
          </a:p>
          <a:p>
            <a:pPr marL="0" indent="0">
              <a:buNone/>
            </a:pPr>
            <a:r>
              <a:rPr lang="en-GB" sz="1800" dirty="0" smtClean="0"/>
              <a:t>	-</a:t>
            </a:r>
            <a:r>
              <a:rPr lang="en-GB" sz="1800" dirty="0"/>
              <a:t>   </a:t>
            </a:r>
            <a:r>
              <a:rPr lang="en-GB" sz="1800" dirty="0" smtClean="0"/>
              <a:t>Can </a:t>
            </a:r>
            <a:r>
              <a:rPr lang="en-GB" sz="1800" dirty="0"/>
              <a:t>manage the repayment over the period in terms of staffing </a:t>
            </a:r>
            <a:r>
              <a:rPr lang="en-GB" sz="1800" dirty="0" smtClean="0"/>
              <a:t>	    levels </a:t>
            </a:r>
            <a:r>
              <a:rPr lang="en-GB" sz="1800" dirty="0"/>
              <a:t>and a sustainable budget</a:t>
            </a:r>
          </a:p>
          <a:p>
            <a:pPr marL="0" indent="0">
              <a:buNone/>
            </a:pPr>
            <a:endParaRPr lang="en-GB" sz="18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22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20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Info to support an application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000" dirty="0"/>
              <a:t>At account code level in excel format</a:t>
            </a:r>
          </a:p>
          <a:p>
            <a:r>
              <a:rPr lang="en-GB" sz="2000" dirty="0" smtClean="0"/>
              <a:t>Prior </a:t>
            </a:r>
            <a:r>
              <a:rPr lang="en-GB" sz="2000" dirty="0"/>
              <a:t>Year Outturn</a:t>
            </a:r>
          </a:p>
          <a:p>
            <a:r>
              <a:rPr lang="en-GB" sz="2000" dirty="0" smtClean="0"/>
              <a:t>Current Year and each year of deficit and repayment</a:t>
            </a:r>
          </a:p>
          <a:p>
            <a:pPr lvl="1"/>
            <a:r>
              <a:rPr lang="en-GB" sz="2000" dirty="0" smtClean="0"/>
              <a:t>Budget (and forecasted budgets)</a:t>
            </a:r>
            <a:endParaRPr lang="en-GB" sz="2000" dirty="0"/>
          </a:p>
          <a:p>
            <a:pPr lvl="1"/>
            <a:r>
              <a:rPr lang="en-GB" sz="2000" dirty="0"/>
              <a:t>Actuals to the end of most recent pe</a:t>
            </a:r>
            <a:r>
              <a:rPr lang="en-GB" sz="2000" dirty="0" smtClean="0"/>
              <a:t>riod</a:t>
            </a:r>
          </a:p>
          <a:p>
            <a:pPr lvl="1"/>
            <a:r>
              <a:rPr lang="en-GB" sz="2000" dirty="0" smtClean="0"/>
              <a:t>Forecast expenditure and income</a:t>
            </a:r>
          </a:p>
          <a:p>
            <a:pPr lvl="1"/>
            <a:r>
              <a:rPr lang="en-GB" sz="2000" dirty="0" smtClean="0"/>
              <a:t>Staffing </a:t>
            </a:r>
            <a:r>
              <a:rPr lang="en-GB" sz="2000" dirty="0"/>
              <a:t>and agency - detail forecast which would </a:t>
            </a:r>
            <a:r>
              <a:rPr lang="en-GB" sz="2000" dirty="0" smtClean="0"/>
              <a:t>	include payroll </a:t>
            </a:r>
            <a:r>
              <a:rPr lang="en-GB" sz="2000" dirty="0"/>
              <a:t>staff list with corresponding actuals and </a:t>
            </a:r>
            <a:r>
              <a:rPr lang="en-GB" sz="2000" dirty="0" smtClean="0"/>
              <a:t>forecasts. </a:t>
            </a:r>
            <a:endParaRPr lang="en-GB" sz="2000" dirty="0"/>
          </a:p>
          <a:p>
            <a:pPr lvl="1"/>
            <a:r>
              <a:rPr lang="en-GB" sz="2000" dirty="0" smtClean="0"/>
              <a:t>Cash </a:t>
            </a:r>
            <a:r>
              <a:rPr lang="en-GB" sz="2000" dirty="0"/>
              <a:t>flow forecast showing the need for full cash </a:t>
            </a:r>
            <a:r>
              <a:rPr lang="en-GB" sz="2000" dirty="0" smtClean="0"/>
              <a:t>	payment </a:t>
            </a:r>
            <a:r>
              <a:rPr lang="en-GB" sz="2000" dirty="0"/>
              <a:t>of </a:t>
            </a:r>
            <a:r>
              <a:rPr lang="en-GB" sz="2000" dirty="0" smtClean="0"/>
              <a:t>the </a:t>
            </a:r>
            <a:r>
              <a:rPr lang="en-GB" sz="2000" dirty="0"/>
              <a:t>loan </a:t>
            </a:r>
            <a:r>
              <a:rPr lang="en-GB" sz="2000" dirty="0" smtClean="0"/>
              <a:t>upfront, and the ability to make repayments as proposed</a:t>
            </a:r>
            <a:endParaRPr lang="en-GB" sz="2000" dirty="0"/>
          </a:p>
          <a:p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23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0828454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Additional considerations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Ofsted</a:t>
            </a:r>
          </a:p>
          <a:p>
            <a:r>
              <a:rPr lang="en-GB" dirty="0" smtClean="0"/>
              <a:t>Academy conversion</a:t>
            </a:r>
          </a:p>
          <a:p>
            <a:r>
              <a:rPr lang="en-GB" dirty="0" smtClean="0"/>
              <a:t>Withdrawal of delegation</a:t>
            </a:r>
          </a:p>
          <a:p>
            <a:r>
              <a:rPr lang="en-GB" dirty="0" smtClean="0"/>
              <a:t>LA conditions on loans and deficits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24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05433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Income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F42B1-2FDC-4F93-8AF4-1E8465252168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25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5" name="AutoShape 2" descr="Image result for bean counter"/>
          <p:cNvSpPr>
            <a:spLocks noChangeAspect="1" noChangeArrowheads="1"/>
          </p:cNvSpPr>
          <p:nvPr/>
        </p:nvSpPr>
        <p:spPr bwMode="auto">
          <a:xfrm>
            <a:off x="63500" y="-571500"/>
            <a:ext cx="18097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sp>
        <p:nvSpPr>
          <p:cNvPr id="6" name="AutoShape 4" descr="Image result for bean counter"/>
          <p:cNvSpPr>
            <a:spLocks noChangeAspect="1" noChangeArrowheads="1"/>
          </p:cNvSpPr>
          <p:nvPr/>
        </p:nvSpPr>
        <p:spPr bwMode="auto">
          <a:xfrm>
            <a:off x="215900" y="-419100"/>
            <a:ext cx="1809750" cy="1200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GB"/>
          </a:p>
        </p:txBody>
      </p:sp>
      <p:pic>
        <p:nvPicPr>
          <p:cNvPr id="5126" name="Picture 6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22559" y="3428217"/>
            <a:ext cx="3261609" cy="2162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60663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DSG - Schools Block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Stage 2 consultation closes 22-3-2017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Scenario plan for the main variables: </a:t>
            </a:r>
          </a:p>
          <a:p>
            <a:r>
              <a:rPr lang="en-GB" sz="2400" dirty="0" smtClean="0"/>
              <a:t>Number on Roll</a:t>
            </a:r>
          </a:p>
          <a:p>
            <a:r>
              <a:rPr lang="en-GB" sz="2400" dirty="0" smtClean="0"/>
              <a:t>National Funding Formula</a:t>
            </a:r>
          </a:p>
          <a:p>
            <a:r>
              <a:rPr lang="en-GB" sz="2400" dirty="0" smtClean="0"/>
              <a:t>Consider pupil characteristics</a:t>
            </a:r>
            <a:endParaRPr lang="en-GB" sz="2400" dirty="0"/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Areas of change 2019/20</a:t>
            </a:r>
          </a:p>
          <a:p>
            <a:r>
              <a:rPr lang="en-GB" sz="2400" dirty="0" smtClean="0"/>
              <a:t>Growth Fund, Mobility, Rates</a:t>
            </a:r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26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8521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02624" cy="803176"/>
          </a:xfrm>
        </p:spPr>
        <p:txBody>
          <a:bodyPr/>
          <a:lstStyle/>
          <a:p>
            <a:r>
              <a:rPr lang="en-GB" sz="3600" dirty="0" smtClean="0"/>
              <a:t>Modelling Pupil Numbers –</a:t>
            </a:r>
            <a:br>
              <a:rPr lang="en-GB" sz="3600" dirty="0" smtClean="0"/>
            </a:br>
            <a:r>
              <a:rPr lang="en-GB" sz="3600" dirty="0" smtClean="0"/>
              <a:t> Historic Actuals</a:t>
            </a:r>
            <a:endParaRPr lang="en-GB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27</a:t>
            </a:fld>
            <a:endParaRPr lang="en-US" altLang="en-US">
              <a:solidFill>
                <a:srgbClr val="000000"/>
              </a:solidFill>
            </a:endParaRPr>
          </a:p>
        </p:txBody>
      </p:sp>
      <p:graphicFrame>
        <p:nvGraphicFramePr>
          <p:cNvPr id="9" name="Content Placeholder 8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43447556"/>
              </p:ext>
            </p:extLst>
          </p:nvPr>
        </p:nvGraphicFramePr>
        <p:xfrm>
          <a:off x="971601" y="3212976"/>
          <a:ext cx="6344241" cy="2160241"/>
        </p:xfrm>
        <a:graphic>
          <a:graphicData uri="http://schemas.openxmlformats.org/drawingml/2006/table">
            <a:tbl>
              <a:tblPr/>
              <a:tblGrid>
                <a:gridCol w="1440413"/>
                <a:gridCol w="977096"/>
                <a:gridCol w="981683"/>
                <a:gridCol w="981683"/>
                <a:gridCol w="981683"/>
                <a:gridCol w="981683"/>
              </a:tblGrid>
              <a:tr h="30670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Census Date</a:t>
                      </a:r>
                    </a:p>
                  </a:txBody>
                  <a:tcPr marL="5835" marR="5835" marT="58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Oct-14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Oct-15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Oct-16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Oct-17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Oct-18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0670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Financial Year</a:t>
                      </a:r>
                    </a:p>
                  </a:txBody>
                  <a:tcPr marL="5835" marR="5835" marT="58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2015/16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2016/17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2017/18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2018/19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2019/20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6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Mainstream</a:t>
                      </a:r>
                    </a:p>
                  </a:txBody>
                  <a:tcPr marL="5835" marR="5835" marT="58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925.00 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960.00 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1,054.00 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1050.00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</a:t>
                      </a:r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1050.00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noFill/>
                  </a:tcPr>
                </a:tc>
              </a:tr>
              <a:tr h="394701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ARP:</a:t>
                      </a:r>
                    </a:p>
                  </a:txBody>
                  <a:tcPr marL="5835" marR="5835" marT="58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 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76065">
                <a:tc>
                  <a:txBody>
                    <a:bodyPr/>
                    <a:lstStyle/>
                    <a:p>
                      <a:pPr algn="l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Number on Roll</a:t>
                      </a:r>
                    </a:p>
                  </a:txBody>
                  <a:tcPr marL="5835" marR="5835" marT="583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925.00 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960.00 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1,054.00 </a:t>
                      </a: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</a:t>
                      </a:r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1050.00 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    </a:t>
                      </a:r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1050.00 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5835" marR="5835" marT="583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395536" y="1700808"/>
            <a:ext cx="7772400" cy="511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GB" sz="2000" kern="0" dirty="0" smtClean="0"/>
              <a:t>Historic actuals and trends are a good indication of the future </a:t>
            </a:r>
          </a:p>
          <a:p>
            <a:r>
              <a:rPr lang="en-GB" sz="2000" dirty="0" smtClean="0">
                <a:solidFill>
                  <a:srgbClr val="000000"/>
                </a:solidFill>
              </a:rPr>
              <a:t>Up </a:t>
            </a:r>
            <a:r>
              <a:rPr lang="en-GB" sz="2000" dirty="0">
                <a:solidFill>
                  <a:srgbClr val="000000"/>
                </a:solidFill>
              </a:rPr>
              <a:t>to and including 2017/18 funding ARP is deducted and funded through £10k place led. </a:t>
            </a:r>
            <a:endParaRPr lang="en-GB" sz="2000" dirty="0" smtClean="0">
              <a:solidFill>
                <a:srgbClr val="000000"/>
              </a:solidFill>
            </a:endParaRPr>
          </a:p>
          <a:p>
            <a:r>
              <a:rPr lang="en-GB" sz="2000" dirty="0" smtClean="0">
                <a:solidFill>
                  <a:srgbClr val="000000"/>
                </a:solidFill>
              </a:rPr>
              <a:t>From </a:t>
            </a:r>
            <a:r>
              <a:rPr lang="en-GB" sz="2000" dirty="0">
                <a:solidFill>
                  <a:srgbClr val="000000"/>
                </a:solidFill>
              </a:rPr>
              <a:t>2018/19 this is through NFF plus £6k place led. </a:t>
            </a:r>
            <a:endParaRPr lang="en-GB" sz="2000" kern="0" dirty="0"/>
          </a:p>
        </p:txBody>
      </p:sp>
    </p:spTree>
    <p:extLst>
      <p:ext uri="{BB962C8B-B14F-4D97-AF65-F5344CB8AC3E}">
        <p14:creationId xmlns:p14="http://schemas.microsoft.com/office/powerpoint/2010/main" val="96322341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Modelling Pupil Numbers –</a:t>
            </a:r>
            <a:br>
              <a:rPr lang="en-GB" dirty="0"/>
            </a:br>
            <a:r>
              <a:rPr lang="en-GB" dirty="0"/>
              <a:t> </a:t>
            </a:r>
            <a:r>
              <a:rPr lang="en-GB" dirty="0" smtClean="0"/>
              <a:t>Scenarios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492826"/>
              </p:ext>
            </p:extLst>
          </p:nvPr>
        </p:nvGraphicFramePr>
        <p:xfrm>
          <a:off x="2627784" y="4209422"/>
          <a:ext cx="3075296" cy="2179253"/>
        </p:xfrm>
        <a:graphic>
          <a:graphicData uri="http://schemas.openxmlformats.org/drawingml/2006/table">
            <a:tbl>
              <a:tblPr/>
              <a:tblGrid>
                <a:gridCol w="1301406"/>
                <a:gridCol w="886945"/>
                <a:gridCol w="886945"/>
              </a:tblGrid>
              <a:tr h="3662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Census Date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Oct-17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Oct-18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3662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Financial Year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2018/19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2019/20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950.00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950.00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</a:tr>
              <a:tr h="347948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1050.00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</a:tr>
              <a:tr h="366261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High*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1100.00</a:t>
                      </a:r>
                      <a:endParaRPr lang="en-GB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  <a:tr h="38457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Most Likely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1050.00</a:t>
                      </a:r>
                      <a:endParaRPr lang="en-GB" sz="14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4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1050.00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28</a:t>
            </a:fld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67544" y="2178442"/>
            <a:ext cx="8208912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 sustainable school with consistent NOR across year groups should be relatively straightforward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Consider mobility, leavers (Y6 or Y11), entrants (R or Y7).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External and internal risk factors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Schools data team can assist where a school is in a particularly complex situation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 smtClean="0"/>
              <a:t>Agree and select a  most likely and record the rational,</a:t>
            </a:r>
          </a:p>
        </p:txBody>
      </p:sp>
    </p:spTree>
    <p:extLst>
      <p:ext uri="{BB962C8B-B14F-4D97-AF65-F5344CB8AC3E}">
        <p14:creationId xmlns:p14="http://schemas.microsoft.com/office/powerpoint/2010/main" val="318128776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1143000"/>
          </a:xfrm>
        </p:spPr>
        <p:txBody>
          <a:bodyPr/>
          <a:lstStyle/>
          <a:p>
            <a:r>
              <a:rPr lang="en-GB" sz="3200" dirty="0" smtClean="0"/>
              <a:t>National Funding Formula – Pupil Led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29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4532619"/>
              </p:ext>
            </p:extLst>
          </p:nvPr>
        </p:nvGraphicFramePr>
        <p:xfrm>
          <a:off x="611560" y="4365104"/>
          <a:ext cx="3672408" cy="1768185"/>
        </p:xfrm>
        <a:graphic>
          <a:graphicData uri="http://schemas.openxmlformats.org/drawingml/2006/table">
            <a:tbl>
              <a:tblPr/>
              <a:tblGrid>
                <a:gridCol w="2183970"/>
                <a:gridCol w="1488438"/>
              </a:tblGrid>
              <a:tr h="231663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NFF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 Baseline Variance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7.36%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2018/19 Gain/Loss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Variance to formula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4.36%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2019/20 Gain/Loss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Variance to formula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1.86%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539552" y="1484784"/>
            <a:ext cx="7772400" cy="2306960"/>
          </a:xfrm>
        </p:spPr>
        <p:txBody>
          <a:bodyPr/>
          <a:lstStyle/>
          <a:p>
            <a:r>
              <a:rPr lang="en-GB" sz="2400" dirty="0"/>
              <a:t>Look at the NFF illustrative allocations on </a:t>
            </a:r>
            <a:r>
              <a:rPr lang="en-GB" sz="2400" dirty="0" smtClean="0"/>
              <a:t>‘Collect’</a:t>
            </a:r>
            <a:endParaRPr lang="en-GB" sz="2400" dirty="0"/>
          </a:p>
          <a:p>
            <a:r>
              <a:rPr lang="en-GB" sz="2400" dirty="0"/>
              <a:t>Model Gains and Losses</a:t>
            </a:r>
          </a:p>
          <a:p>
            <a:r>
              <a:rPr lang="en-GB" sz="2400" dirty="0" err="1"/>
              <a:t>MFG</a:t>
            </a:r>
            <a:r>
              <a:rPr lang="en-GB" sz="2400" dirty="0"/>
              <a:t> is 1.5% 2018/19, 1.5% 2019/20</a:t>
            </a:r>
          </a:p>
          <a:p>
            <a:r>
              <a:rPr lang="en-GB" sz="2400" dirty="0"/>
              <a:t>Max gains 3% 2018/19, 2.5% </a:t>
            </a:r>
            <a:r>
              <a:rPr lang="en-GB" sz="2400" dirty="0" smtClean="0"/>
              <a:t>2019/20</a:t>
            </a:r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1800" dirty="0" smtClean="0"/>
              <a:t>	Example Gainer:			</a:t>
            </a:r>
            <a:r>
              <a:rPr lang="en-GB" sz="1800" dirty="0"/>
              <a:t>Example </a:t>
            </a:r>
            <a:r>
              <a:rPr lang="en-GB" sz="1800" dirty="0" smtClean="0"/>
              <a:t>Loser:</a:t>
            </a:r>
            <a:endParaRPr lang="en-GB" sz="1800" dirty="0"/>
          </a:p>
          <a:p>
            <a:pPr marL="0" indent="0">
              <a:buNone/>
            </a:pPr>
            <a:endParaRPr lang="en-GB" sz="1800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06844900"/>
              </p:ext>
            </p:extLst>
          </p:nvPr>
        </p:nvGraphicFramePr>
        <p:xfrm>
          <a:off x="4427984" y="4365104"/>
          <a:ext cx="3672408" cy="1768185"/>
        </p:xfrm>
        <a:graphic>
          <a:graphicData uri="http://schemas.openxmlformats.org/drawingml/2006/table">
            <a:tbl>
              <a:tblPr/>
              <a:tblGrid>
                <a:gridCol w="2183970"/>
                <a:gridCol w="1488438"/>
              </a:tblGrid>
              <a:tr h="240047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NFF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</a:t>
                      </a:r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 Baseline Variance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-5.45%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2018/19 Gain/Loss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-1.50</a:t>
                      </a: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Variance to formula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-3.95%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2019/20 Gain/Loss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-1.50</a:t>
                      </a:r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256101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Variance to formula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-2.45%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66760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Workshop sessions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Creating or developing a Budget </a:t>
            </a:r>
            <a:r>
              <a:rPr lang="en-GB" sz="2800" dirty="0"/>
              <a:t>S</a:t>
            </a:r>
            <a:r>
              <a:rPr lang="en-GB" sz="2800" dirty="0" smtClean="0"/>
              <a:t>trategy</a:t>
            </a:r>
          </a:p>
          <a:p>
            <a:r>
              <a:rPr lang="en-GB" sz="2800" dirty="0" smtClean="0"/>
              <a:t>Approaches </a:t>
            </a:r>
            <a:r>
              <a:rPr lang="en-GB" sz="2800" dirty="0"/>
              <a:t>schools may wish to </a:t>
            </a:r>
            <a:r>
              <a:rPr lang="en-GB" sz="2800" dirty="0" smtClean="0"/>
              <a:t>take to develop a budget strategy document and 3 year forecast.</a:t>
            </a:r>
            <a:endParaRPr lang="en-GB" sz="2800" dirty="0"/>
          </a:p>
          <a:p>
            <a:r>
              <a:rPr lang="en-GB" sz="2800" dirty="0" smtClean="0"/>
              <a:t>Recovery </a:t>
            </a:r>
            <a:r>
              <a:rPr lang="en-GB" sz="2800" dirty="0"/>
              <a:t>planning</a:t>
            </a:r>
          </a:p>
          <a:p>
            <a:r>
              <a:rPr lang="en-GB" sz="2800" dirty="0" smtClean="0"/>
              <a:t>Planning/forecasting </a:t>
            </a:r>
            <a:r>
              <a:rPr lang="en-GB" sz="2800" dirty="0"/>
              <a:t>income and </a:t>
            </a:r>
            <a:r>
              <a:rPr lang="en-GB" sz="2800" dirty="0" smtClean="0"/>
              <a:t>expenditure</a:t>
            </a:r>
            <a:endParaRPr lang="en-GB" sz="2800" dirty="0"/>
          </a:p>
          <a:p>
            <a:r>
              <a:rPr lang="en-GB" sz="2800" dirty="0" smtClean="0"/>
              <a:t>Confidential, time to reflect and consider next steps.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61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Per Pupil Funding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Apply the </a:t>
            </a:r>
            <a:r>
              <a:rPr lang="en-GB" sz="2400" dirty="0" err="1" smtClean="0"/>
              <a:t>NFF</a:t>
            </a:r>
            <a:r>
              <a:rPr lang="en-GB" sz="2400" dirty="0" smtClean="0"/>
              <a:t> caps and losses to the existing per pupil led funding. Excluding school led elements</a:t>
            </a:r>
          </a:p>
          <a:p>
            <a:r>
              <a:rPr lang="en-GB" sz="2400" dirty="0" smtClean="0"/>
              <a:t>Multiply this by the NOR estimates</a:t>
            </a:r>
          </a:p>
          <a:p>
            <a:endParaRPr lang="en-GB" sz="20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30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graphicFrame>
        <p:nvGraphicFramePr>
          <p:cNvPr id="5" name="Content Placeholder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1700836"/>
              </p:ext>
            </p:extLst>
          </p:nvPr>
        </p:nvGraphicFramePr>
        <p:xfrm>
          <a:off x="611560" y="3717032"/>
          <a:ext cx="6984777" cy="2541698"/>
        </p:xfrm>
        <a:graphic>
          <a:graphicData uri="http://schemas.openxmlformats.org/drawingml/2006/table">
            <a:tbl>
              <a:tblPr/>
              <a:tblGrid>
                <a:gridCol w="1940386"/>
                <a:gridCol w="1318350"/>
                <a:gridCol w="1324539"/>
                <a:gridCol w="1324539"/>
                <a:gridCol w="779869"/>
                <a:gridCol w="297094"/>
              </a:tblGrid>
              <a:tr h="260144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Scenarios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2018/19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2019/20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Comments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8136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-1.50%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Prudent estimate of Low would be -1.5% unless these is a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justifiable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reason this should be less.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3537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  <a:endParaRPr lang="en-GB" sz="1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0.00%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GB" sz="8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13649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3.00%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2.50%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Prudent estimate of high would be 0% unless these is a </a:t>
                      </a:r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justifiable 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reason this should be more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5460"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Most likely</a:t>
                      </a:r>
                      <a:endParaRPr lang="en-GB" sz="18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-1.50%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-1.50%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Describe what these assumptions are based on</a:t>
                      </a:r>
                    </a:p>
                  </a:txBody>
                  <a:tcPr marL="0" marR="0" marT="0" marB="0" anchor="b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99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7587970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Rationalise the Scenarios</a:t>
            </a:r>
            <a:endParaRPr lang="en-GB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30939800"/>
              </p:ext>
            </p:extLst>
          </p:nvPr>
        </p:nvGraphicFramePr>
        <p:xfrm>
          <a:off x="899592" y="4293096"/>
          <a:ext cx="6070601" cy="1520190"/>
        </p:xfrm>
        <a:graphic>
          <a:graphicData uri="http://schemas.openxmlformats.org/drawingml/2006/table">
            <a:tbl>
              <a:tblPr/>
              <a:tblGrid>
                <a:gridCol w="2000177"/>
                <a:gridCol w="1356808"/>
                <a:gridCol w="1356808"/>
                <a:gridCol w="1356808"/>
              </a:tblGrid>
              <a:tr h="0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GB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2018/19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GB" sz="16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Pupil Led Funding</a:t>
                      </a:r>
                      <a:endParaRPr lang="en-GB" sz="160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19050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NOR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Scenario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Low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80975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Medium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D9D9D9"/>
                    </a:solidFill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GB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High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</a:t>
                      </a:r>
                      <a:endParaRPr lang="en-GB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31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85800" y="1981200"/>
            <a:ext cx="7772400" cy="205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ea typeface="+mn-ea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ea typeface="+mn-ea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ea typeface="+mn-ea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en-GB" sz="2000" kern="0" dirty="0" smtClean="0"/>
              <a:t>Agree what the most likely scenario is</a:t>
            </a:r>
          </a:p>
          <a:p>
            <a:r>
              <a:rPr lang="en-GB" sz="2000" kern="0" dirty="0" smtClean="0"/>
              <a:t>Select scenarios where necessary</a:t>
            </a:r>
          </a:p>
          <a:p>
            <a:r>
              <a:rPr lang="en-GB" sz="2000" kern="0" dirty="0" smtClean="0"/>
              <a:t>Model the impact</a:t>
            </a:r>
          </a:p>
          <a:p>
            <a:r>
              <a:rPr lang="en-GB" sz="2000" kern="0" dirty="0" smtClean="0"/>
              <a:t>Add school led elements, rates, lump sum, split sites, mobility</a:t>
            </a:r>
          </a:p>
          <a:p>
            <a:r>
              <a:rPr lang="en-GB" sz="2000" kern="0" dirty="0" smtClean="0"/>
              <a:t>Deduct </a:t>
            </a:r>
            <a:r>
              <a:rPr lang="en-GB" sz="2000" kern="0" dirty="0" err="1" smtClean="0"/>
              <a:t>dedelegation</a:t>
            </a:r>
            <a:r>
              <a:rPr lang="en-GB" sz="2000" kern="0" dirty="0" smtClean="0"/>
              <a:t>, education functions, schools improvement</a:t>
            </a:r>
          </a:p>
          <a:p>
            <a:endParaRPr lang="en-GB" sz="2000" kern="0" dirty="0" smtClean="0"/>
          </a:p>
        </p:txBody>
      </p:sp>
    </p:spTree>
    <p:extLst>
      <p:ext uri="{BB962C8B-B14F-4D97-AF65-F5344CB8AC3E}">
        <p14:creationId xmlns:p14="http://schemas.microsoft.com/office/powerpoint/2010/main" val="4100305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DSG - High Needs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NFF - Funding to the LA is cash flat with considerable growth in demand anticipated over the coming years.</a:t>
            </a:r>
          </a:p>
          <a:p>
            <a:r>
              <a:rPr lang="en-GB" sz="2000" dirty="0" smtClean="0"/>
              <a:t>SEN Support Fund</a:t>
            </a:r>
          </a:p>
          <a:p>
            <a:pPr marL="0" indent="0">
              <a:buNone/>
            </a:pPr>
            <a:r>
              <a:rPr lang="en-GB" sz="2000" dirty="0"/>
              <a:t>	</a:t>
            </a:r>
            <a:r>
              <a:rPr lang="en-GB" sz="1600" dirty="0" smtClean="0"/>
              <a:t>- Agreed year on year</a:t>
            </a:r>
            <a:endParaRPr lang="en-GB" sz="2000" dirty="0" smtClean="0"/>
          </a:p>
          <a:p>
            <a:r>
              <a:rPr lang="en-GB" sz="2000" dirty="0" smtClean="0"/>
              <a:t>High Needs Mainstream</a:t>
            </a:r>
          </a:p>
          <a:p>
            <a:pPr marL="0" indent="0">
              <a:buNone/>
            </a:pPr>
            <a:r>
              <a:rPr lang="en-GB" sz="2000" dirty="0"/>
              <a:t>	</a:t>
            </a:r>
            <a:r>
              <a:rPr lang="en-GB" sz="1600" dirty="0" smtClean="0"/>
              <a:t>- </a:t>
            </a:r>
            <a:r>
              <a:rPr lang="en-GB" sz="1600" dirty="0"/>
              <a:t>Agreed at a child level</a:t>
            </a:r>
          </a:p>
          <a:p>
            <a:pPr marL="0" indent="0">
              <a:buNone/>
            </a:pPr>
            <a:r>
              <a:rPr lang="en-GB" sz="1600" dirty="0"/>
              <a:t>	- Numerous </a:t>
            </a:r>
            <a:r>
              <a:rPr lang="en-GB" sz="1600" dirty="0" smtClean="0"/>
              <a:t>approaches </a:t>
            </a:r>
            <a:r>
              <a:rPr lang="en-GB" sz="1600" dirty="0"/>
              <a:t>depending on </a:t>
            </a:r>
            <a:r>
              <a:rPr lang="en-GB" sz="1600" dirty="0" smtClean="0"/>
              <a:t>school’s situation. e.g. Historic 		income, in and out of income and </a:t>
            </a:r>
            <a:r>
              <a:rPr lang="en-GB" sz="1600" dirty="0" err="1" smtClean="0"/>
              <a:t>exp</a:t>
            </a:r>
            <a:r>
              <a:rPr lang="en-GB" sz="1600" dirty="0" smtClean="0"/>
              <a:t>, child level forecasts.</a:t>
            </a:r>
            <a:endParaRPr lang="en-GB" sz="1600" dirty="0"/>
          </a:p>
          <a:p>
            <a:r>
              <a:rPr lang="en-GB" sz="2000" dirty="0" smtClean="0"/>
              <a:t>High Needs ARP and Special</a:t>
            </a:r>
          </a:p>
          <a:p>
            <a:pPr lvl="2"/>
            <a:r>
              <a:rPr lang="en-GB" sz="1600" dirty="0" smtClean="0"/>
              <a:t>Place led funding, commissioning agreements with Ealing</a:t>
            </a:r>
          </a:p>
          <a:p>
            <a:pPr lvl="2"/>
            <a:r>
              <a:rPr lang="en-GB" sz="1600" dirty="0" smtClean="0"/>
              <a:t>Ealing Top Up values</a:t>
            </a:r>
          </a:p>
          <a:p>
            <a:pPr lvl="2"/>
            <a:r>
              <a:rPr lang="en-GB" sz="1600" dirty="0" smtClean="0"/>
              <a:t>Non Ealing Top Up values</a:t>
            </a:r>
          </a:p>
          <a:p>
            <a:pPr lvl="2"/>
            <a:r>
              <a:rPr lang="en-GB" sz="1600" dirty="0" smtClean="0"/>
              <a:t>Exceptional funding</a:t>
            </a:r>
          </a:p>
          <a:p>
            <a:pPr lvl="2"/>
            <a:r>
              <a:rPr lang="en-GB" sz="1600" dirty="0" smtClean="0"/>
              <a:t>Vacancies and over numbers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32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133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143000"/>
          </a:xfrm>
        </p:spPr>
        <p:txBody>
          <a:bodyPr/>
          <a:lstStyle/>
          <a:p>
            <a:r>
              <a:rPr lang="en-GB" dirty="0" smtClean="0"/>
              <a:t>DSG - Early Years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4752528"/>
          </a:xfrm>
        </p:spPr>
        <p:txBody>
          <a:bodyPr/>
          <a:lstStyle/>
          <a:p>
            <a:pPr marL="0" indent="0">
              <a:buNone/>
            </a:pPr>
            <a:r>
              <a:rPr lang="en-GB" sz="2000" dirty="0" smtClean="0"/>
              <a:t>New </a:t>
            </a:r>
            <a:r>
              <a:rPr lang="en-GB" sz="2000" dirty="0" err="1" smtClean="0"/>
              <a:t>EYSFF</a:t>
            </a:r>
            <a:r>
              <a:rPr lang="en-GB" sz="2000" dirty="0" smtClean="0"/>
              <a:t> in Ealing</a:t>
            </a:r>
          </a:p>
          <a:p>
            <a:pPr marL="0" indent="0">
              <a:buNone/>
            </a:pPr>
            <a:r>
              <a:rPr lang="en-GB" sz="2000" dirty="0"/>
              <a:t>Changes to the Early Years Single Funding Formula</a:t>
            </a:r>
          </a:p>
          <a:p>
            <a:r>
              <a:rPr lang="en-GB" sz="2000" dirty="0" smtClean="0"/>
              <a:t>uniform </a:t>
            </a:r>
            <a:r>
              <a:rPr lang="en-GB" sz="2000" dirty="0"/>
              <a:t>base rate regardless of sector.  </a:t>
            </a:r>
            <a:endParaRPr lang="en-GB" sz="2000" dirty="0" smtClean="0"/>
          </a:p>
          <a:p>
            <a:r>
              <a:rPr lang="en-GB" sz="2000" dirty="0" smtClean="0"/>
              <a:t>Maintained </a:t>
            </a:r>
            <a:r>
              <a:rPr lang="en-GB" sz="2000" dirty="0"/>
              <a:t>Nursery Classes will see a </a:t>
            </a:r>
            <a:r>
              <a:rPr lang="en-GB" sz="2000" dirty="0" smtClean="0"/>
              <a:t>increase</a:t>
            </a:r>
          </a:p>
          <a:p>
            <a:r>
              <a:rPr lang="en-GB" sz="2000" dirty="0" smtClean="0"/>
              <a:t>Nursery Schools </a:t>
            </a:r>
            <a:r>
              <a:rPr lang="en-GB" sz="2000" dirty="0"/>
              <a:t>are financially protected outside the </a:t>
            </a:r>
            <a:r>
              <a:rPr lang="en-GB" sz="2000" dirty="0" smtClean="0"/>
              <a:t>formula.</a:t>
            </a:r>
            <a:endParaRPr lang="en-GB" sz="2000" dirty="0"/>
          </a:p>
          <a:p>
            <a:r>
              <a:rPr lang="en-GB" sz="2000" dirty="0" smtClean="0"/>
              <a:t>All provider base rate </a:t>
            </a:r>
            <a:r>
              <a:rPr lang="en-GB" sz="2000" dirty="0"/>
              <a:t>of £4.64 (a raise from £3.27) with supplementary funding of £0.26 for QTS led </a:t>
            </a:r>
            <a:r>
              <a:rPr lang="en-GB" sz="2000" dirty="0" smtClean="0"/>
              <a:t>classes (reduction from £0.70). </a:t>
            </a:r>
          </a:p>
          <a:p>
            <a:r>
              <a:rPr lang="en-GB" sz="2000" dirty="0" smtClean="0"/>
              <a:t>Per 15 hours per annum £2263 v £2793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r>
              <a:rPr lang="en-GB" sz="2000" dirty="0" smtClean="0"/>
              <a:t>Introduction of 30 hour entitlement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33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6339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Calculating </a:t>
            </a:r>
            <a:r>
              <a:rPr lang="en-GB" dirty="0" err="1" smtClean="0"/>
              <a:t>EY</a:t>
            </a:r>
            <a:r>
              <a:rPr lang="en-GB" dirty="0" smtClean="0"/>
              <a:t> Funding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400" dirty="0" smtClean="0"/>
              <a:t>Estimate the termly NOR</a:t>
            </a:r>
          </a:p>
          <a:p>
            <a:pPr lvl="2"/>
            <a:r>
              <a:rPr lang="en-GB" sz="1800" dirty="0" smtClean="0"/>
              <a:t>Look at historic data</a:t>
            </a:r>
          </a:p>
          <a:p>
            <a:pPr lvl="2"/>
            <a:r>
              <a:rPr lang="en-GB" sz="1800" dirty="0" smtClean="0"/>
              <a:t>Estimate starters after headcount</a:t>
            </a:r>
          </a:p>
          <a:p>
            <a:pPr lvl="2"/>
            <a:r>
              <a:rPr lang="en-GB" sz="1800" dirty="0"/>
              <a:t>Other factors: competition, quality, marketing</a:t>
            </a:r>
            <a:r>
              <a:rPr lang="en-GB" sz="1800" dirty="0" smtClean="0"/>
              <a:t>.</a:t>
            </a:r>
          </a:p>
          <a:p>
            <a:pPr lvl="2"/>
            <a:r>
              <a:rPr lang="en-GB" sz="1800" dirty="0" smtClean="0"/>
              <a:t>Consider impact on Reception intake</a:t>
            </a:r>
            <a:endParaRPr lang="en-GB" sz="1800" dirty="0"/>
          </a:p>
          <a:p>
            <a:r>
              <a:rPr lang="en-GB" sz="2400" dirty="0" smtClean="0"/>
              <a:t>Make a judgement on the funding rates</a:t>
            </a:r>
          </a:p>
          <a:p>
            <a:r>
              <a:rPr lang="en-GB" sz="2400" dirty="0" smtClean="0"/>
              <a:t>Record your assumptions</a:t>
            </a:r>
          </a:p>
          <a:p>
            <a:r>
              <a:rPr lang="en-GB" sz="2400" dirty="0" smtClean="0"/>
              <a:t>Scenarios</a:t>
            </a:r>
          </a:p>
          <a:p>
            <a:r>
              <a:rPr lang="en-GB" sz="2400" dirty="0" smtClean="0"/>
              <a:t>Consider impact on expenditure, ratios and the impact of tipping just over.</a:t>
            </a:r>
          </a:p>
          <a:p>
            <a:r>
              <a:rPr lang="en-GB" sz="2400" dirty="0" smtClean="0"/>
              <a:t>New additional 15 hours is at the same rate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34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4566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9732105"/>
              </p:ext>
            </p:extLst>
          </p:nvPr>
        </p:nvGraphicFramePr>
        <p:xfrm>
          <a:off x="1331640" y="2132856"/>
          <a:ext cx="6684574" cy="4290060"/>
        </p:xfrm>
        <a:graphic>
          <a:graphicData uri="http://schemas.openxmlformats.org/drawingml/2006/table">
            <a:tbl>
              <a:tblPr/>
              <a:tblGrid>
                <a:gridCol w="818520"/>
                <a:gridCol w="844098"/>
                <a:gridCol w="733258"/>
                <a:gridCol w="656520"/>
                <a:gridCol w="605363"/>
                <a:gridCol w="605363"/>
                <a:gridCol w="605363"/>
                <a:gridCol w="605363"/>
                <a:gridCol w="605363"/>
                <a:gridCol w="605363"/>
              </a:tblGrid>
              <a:tr h="232258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2015/16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2016/17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 dirty="0">
                          <a:effectLst/>
                          <a:latin typeface="Arial"/>
                        </a:rPr>
                        <a:t>2017/18 OUTTURN FORECAST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effectLst/>
                          <a:latin typeface="Arial"/>
                        </a:rPr>
                        <a:t>2018/19 FORECAST BUDGET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ctr"/>
                      <a:r>
                        <a:rPr lang="en-GB" sz="1000" b="1" i="0" u="none" strike="noStrike">
                          <a:effectLst/>
                          <a:latin typeface="Arial"/>
                        </a:rPr>
                        <a:t>2019/20 FORECAST BUDGET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</a:tr>
              <a:tr h="270016">
                <a:tc>
                  <a:txBody>
                    <a:bodyPr/>
                    <a:lstStyle/>
                    <a:p>
                      <a:pPr algn="l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No. of funding weeks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No. of pupils 2015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No. of pupils 2016 </a:t>
                      </a:r>
                    </a:p>
                  </a:txBody>
                  <a:tcPr marL="0" marR="0" marT="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Pupil Numbers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Funding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Pupil Numbers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Funding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Pupil Numbers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Funding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9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Summer Count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45,864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45,864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45,864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9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Starters after Summer Count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1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9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Autumn Count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14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32,928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32,928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32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32,928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9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Starter after Autumn Count 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9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Spring Count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12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51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40,572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40,572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40,572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9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Starters after Spring Count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3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138301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Sub Total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119,364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119,364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119,364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255924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Deprivation factor</a:t>
                      </a:r>
                      <a:r>
                        <a:rPr lang="en-GB" sz="105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* £p/h</a:t>
                      </a:r>
                      <a:endParaRPr lang="en-GB" sz="1050" b="1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0.26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          -  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</a:tr>
              <a:tr h="511848">
                <a:tc>
                  <a:txBody>
                    <a:bodyPr/>
                    <a:lstStyle/>
                    <a:p>
                      <a:pPr algn="l" fontAlgn="b"/>
                      <a:r>
                        <a:rPr lang="en-GB" sz="105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Total EYSFF Funding Universal Entitlement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119,364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119,364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0" i="0" u="none" strike="noStrike" dirty="0">
                          <a:effectLst/>
                          <a:latin typeface="Arial"/>
                        </a:rPr>
                        <a:t> </a:t>
                      </a:r>
                    </a:p>
                  </a:txBody>
                  <a:tcPr marL="0" marR="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GB" sz="1000" b="1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       119,364 </a:t>
                      </a:r>
                    </a:p>
                  </a:txBody>
                  <a:tcPr marL="0" marR="0" marT="0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35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731168"/>
          </a:xfrm>
        </p:spPr>
        <p:txBody>
          <a:bodyPr/>
          <a:lstStyle/>
          <a:p>
            <a:r>
              <a:rPr lang="en-GB" dirty="0" smtClean="0"/>
              <a:t>Calculating </a:t>
            </a:r>
            <a:r>
              <a:rPr lang="en-GB" dirty="0" err="1" smtClean="0"/>
              <a:t>EY</a:t>
            </a:r>
            <a:r>
              <a:rPr lang="en-GB" dirty="0" smtClean="0"/>
              <a:t> Funding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458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Impact of 30 hour entitlement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1600" b="1" dirty="0"/>
              <a:t>Parent Demand Survey </a:t>
            </a:r>
            <a:r>
              <a:rPr lang="en-GB" sz="1600" b="1" dirty="0" smtClean="0"/>
              <a:t>- 71.3</a:t>
            </a:r>
            <a:r>
              <a:rPr lang="en-GB" sz="1600" b="1" dirty="0"/>
              <a:t>% of parents said they would switch provider to use full 30 hours if their current provider could only deliver 15 </a:t>
            </a:r>
            <a:r>
              <a:rPr lang="en-GB" sz="1600" b="1" dirty="0" smtClean="0"/>
              <a:t>hours.</a:t>
            </a:r>
          </a:p>
          <a:p>
            <a:endParaRPr lang="en-GB" sz="1600" b="1" dirty="0"/>
          </a:p>
          <a:p>
            <a:pPr marL="0" indent="0">
              <a:buNone/>
            </a:pPr>
            <a:r>
              <a:rPr lang="en-GB" sz="1600" b="1" dirty="0" smtClean="0"/>
              <a:t>Possible </a:t>
            </a:r>
            <a:r>
              <a:rPr lang="en-GB" sz="1600" b="1" dirty="0"/>
              <a:t>implications </a:t>
            </a:r>
            <a:r>
              <a:rPr lang="en-GB" sz="1600" b="1" dirty="0" smtClean="0"/>
              <a:t>if 30hrs is </a:t>
            </a:r>
            <a:r>
              <a:rPr lang="en-GB" sz="1600" b="1" dirty="0"/>
              <a:t>not offered</a:t>
            </a:r>
            <a:r>
              <a:rPr lang="en-GB" sz="1600" b="1" dirty="0" smtClean="0"/>
              <a:t>;</a:t>
            </a:r>
            <a:endParaRPr lang="en-GB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Possible </a:t>
            </a:r>
            <a:r>
              <a:rPr lang="en-GB" sz="1600" dirty="0"/>
              <a:t>drop in current nursery children on </a:t>
            </a:r>
            <a:r>
              <a:rPr lang="en-GB" sz="1600" dirty="0" smtClean="0"/>
              <a:t>roll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This could in turn have a </a:t>
            </a:r>
            <a:r>
              <a:rPr lang="en-GB" sz="1600" dirty="0" smtClean="0"/>
              <a:t>knock-on </a:t>
            </a:r>
            <a:r>
              <a:rPr lang="en-GB" sz="1600" dirty="0"/>
              <a:t>e</a:t>
            </a:r>
            <a:r>
              <a:rPr lang="en-GB" sz="1600" dirty="0" smtClean="0"/>
              <a:t>ffect </a:t>
            </a:r>
            <a:r>
              <a:rPr lang="en-GB" sz="1600" dirty="0"/>
              <a:t>to future years, reception </a:t>
            </a:r>
            <a:r>
              <a:rPr lang="en-GB" sz="1600" dirty="0" smtClean="0"/>
              <a:t>intake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Financial implications of not being at </a:t>
            </a:r>
            <a:r>
              <a:rPr lang="en-GB" sz="1600" dirty="0" smtClean="0"/>
              <a:t>capacity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Parental </a:t>
            </a:r>
            <a:r>
              <a:rPr lang="en-GB" sz="1600" dirty="0" smtClean="0"/>
              <a:t>dissatisfaction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1600" dirty="0" smtClean="0"/>
          </a:p>
          <a:p>
            <a:pPr marL="0" indent="0">
              <a:buNone/>
            </a:pPr>
            <a:r>
              <a:rPr lang="en-GB" sz="1600" b="1" dirty="0" smtClean="0"/>
              <a:t>If </a:t>
            </a:r>
            <a:r>
              <a:rPr lang="en-GB" sz="1600" b="1" dirty="0"/>
              <a:t>the 30 hours are </a:t>
            </a:r>
            <a:r>
              <a:rPr lang="en-GB" sz="1600" b="1" dirty="0" smtClean="0"/>
              <a:t>offered</a:t>
            </a:r>
            <a:endParaRPr lang="en-GB" sz="1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Long </a:t>
            </a:r>
            <a:r>
              <a:rPr lang="en-GB" sz="1600" dirty="0"/>
              <a:t>term </a:t>
            </a:r>
            <a:r>
              <a:rPr lang="en-GB" sz="1600" dirty="0" smtClean="0"/>
              <a:t>stability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Better outcomes for </a:t>
            </a:r>
            <a:r>
              <a:rPr lang="en-GB" sz="1600" dirty="0" smtClean="0"/>
              <a:t>children</a:t>
            </a:r>
            <a:endParaRPr lang="en-GB" sz="1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/>
              <a:t>Transition into </a:t>
            </a:r>
            <a:r>
              <a:rPr lang="en-GB" sz="1600" dirty="0" smtClean="0"/>
              <a:t>school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dirty="0" smtClean="0"/>
              <a:t>Block places</a:t>
            </a:r>
          </a:p>
          <a:p>
            <a:pPr marL="0" indent="0">
              <a:buNone/>
            </a:pPr>
            <a:endParaRPr lang="en-GB" sz="16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36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95718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 smtClean="0"/>
              <a:t>EY</a:t>
            </a:r>
            <a:r>
              <a:rPr lang="en-GB" dirty="0" smtClean="0"/>
              <a:t> 30 hours 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Undertake </a:t>
            </a:r>
            <a:r>
              <a:rPr lang="en-GB" sz="2000" dirty="0"/>
              <a:t>a local parental demand survey (a template is available)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Consider impact on income and expenditure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Consider opportunities for additional fee income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How many full time places to offer?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GB" sz="2000" dirty="0" smtClean="0"/>
              <a:t>Create a business case</a:t>
            </a:r>
          </a:p>
          <a:p>
            <a:pPr marL="457200" lvl="1" indent="0">
              <a:buNone/>
            </a:pPr>
            <a:endParaRPr lang="en-GB" sz="2000" dirty="0" smtClean="0"/>
          </a:p>
          <a:p>
            <a:pPr marL="457200" lvl="1" indent="0">
              <a:buNone/>
            </a:pPr>
            <a:r>
              <a:rPr lang="en-GB" sz="2000" dirty="0" smtClean="0"/>
              <a:t>Use </a:t>
            </a:r>
            <a:r>
              <a:rPr lang="en-GB" sz="2000" dirty="0" err="1"/>
              <a:t>EGFL</a:t>
            </a:r>
            <a:r>
              <a:rPr lang="en-GB" sz="2000" dirty="0"/>
              <a:t> to access information</a:t>
            </a:r>
          </a:p>
          <a:p>
            <a:pPr marL="457200" lvl="1" indent="0">
              <a:buNone/>
            </a:pPr>
            <a:endParaRPr lang="en-GB" sz="1800" dirty="0" smtClean="0">
              <a:hlinkClick r:id="rId2"/>
            </a:endParaRPr>
          </a:p>
          <a:p>
            <a:pPr marL="457200" lvl="1" indent="0">
              <a:buNone/>
            </a:pPr>
            <a:r>
              <a:rPr lang="en-GB" sz="1800" dirty="0" smtClean="0">
                <a:hlinkClick r:id="rId2"/>
              </a:rPr>
              <a:t>https</a:t>
            </a:r>
            <a:r>
              <a:rPr lang="en-GB" sz="1800" dirty="0">
                <a:hlinkClick r:id="rId2"/>
              </a:rPr>
              <a:t>://www.egfl.org.uk/topics/early-years/business-and-finance-early-years</a:t>
            </a:r>
            <a:endParaRPr lang="en-GB" sz="2000" dirty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37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651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PPG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77281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1800" dirty="0" smtClean="0"/>
              <a:t>Focus on Deprivation PPG</a:t>
            </a:r>
          </a:p>
          <a:p>
            <a:pPr marL="0" indent="0">
              <a:buNone/>
            </a:pPr>
            <a:r>
              <a:rPr lang="en-GB" sz="1800" dirty="0" smtClean="0"/>
              <a:t>Government commitment for this parliament</a:t>
            </a:r>
          </a:p>
          <a:p>
            <a:pPr marL="0" indent="0">
              <a:buNone/>
            </a:pPr>
            <a:r>
              <a:rPr lang="en-GB" sz="1800" dirty="0" smtClean="0"/>
              <a:t>Methods </a:t>
            </a:r>
            <a:r>
              <a:rPr lang="en-GB" sz="1800" dirty="0"/>
              <a:t>used to estimate deprivation PPG:</a:t>
            </a:r>
          </a:p>
          <a:p>
            <a:r>
              <a:rPr lang="en-GB" sz="1800" dirty="0"/>
              <a:t>Calculating FSM6 estimates</a:t>
            </a:r>
          </a:p>
          <a:p>
            <a:r>
              <a:rPr lang="en-GB" sz="1800" dirty="0"/>
              <a:t>Making more general assumptions about % increase and decreases over time</a:t>
            </a:r>
          </a:p>
          <a:p>
            <a:r>
              <a:rPr lang="en-GB" sz="1800" dirty="0"/>
              <a:t>Applying local knowledge </a:t>
            </a:r>
            <a:endParaRPr lang="en-GB" sz="1800" dirty="0" smtClean="0"/>
          </a:p>
          <a:p>
            <a:r>
              <a:rPr lang="en-GB" sz="1800" dirty="0" smtClean="0"/>
              <a:t>Estimate guidance notes 2017/18</a:t>
            </a:r>
            <a:endParaRPr lang="en-GB" sz="1800" dirty="0"/>
          </a:p>
          <a:p>
            <a:r>
              <a:rPr lang="en-GB" sz="1800" dirty="0" smtClean="0"/>
              <a:t>Should be linked to Schools block NOR estimates</a:t>
            </a:r>
          </a:p>
          <a:p>
            <a:r>
              <a:rPr lang="en-GB" sz="1800" dirty="0" smtClean="0"/>
              <a:t>PPG assumptions then relate to the proportion of NOR</a:t>
            </a:r>
          </a:p>
          <a:p>
            <a:r>
              <a:rPr lang="en-GB" sz="1800" dirty="0" smtClean="0"/>
              <a:t>Guidance note on </a:t>
            </a:r>
            <a:r>
              <a:rPr lang="en-GB" sz="1800" dirty="0" err="1" smtClean="0"/>
              <a:t>EGFL</a:t>
            </a:r>
            <a:r>
              <a:rPr lang="en-GB" sz="1800" dirty="0" smtClean="0"/>
              <a:t>:</a:t>
            </a:r>
          </a:p>
          <a:p>
            <a:r>
              <a:rPr lang="en-GB" sz="1800" dirty="0">
                <a:hlinkClick r:id="rId2"/>
              </a:rPr>
              <a:t>https://www.egfl.org.uk/sites/default/files/Finance_data/Budgets/Pupil%20Premium%20Grant%20-%</a:t>
            </a:r>
            <a:r>
              <a:rPr lang="en-GB" sz="1800" dirty="0" smtClean="0">
                <a:hlinkClick r:id="rId2"/>
              </a:rPr>
              <a:t>20guidance%20note%20v2.pdf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Other PPG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38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11864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200" dirty="0" smtClean="0"/>
              <a:t>Using Historic Information</a:t>
            </a:r>
            <a:endParaRPr lang="en-GB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39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80" t="13148" r="9259" b="4444"/>
          <a:stretch/>
        </p:blipFill>
        <p:spPr bwMode="auto">
          <a:xfrm>
            <a:off x="683568" y="1675513"/>
            <a:ext cx="7344816" cy="473687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23509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04664"/>
            <a:ext cx="7772400" cy="803176"/>
          </a:xfrm>
        </p:spPr>
        <p:txBody>
          <a:bodyPr/>
          <a:lstStyle/>
          <a:p>
            <a:r>
              <a:rPr lang="en-GB" dirty="0" smtClean="0"/>
              <a:t>Agenda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3568" y="1268760"/>
            <a:ext cx="7772400" cy="4608512"/>
          </a:xfrm>
        </p:spPr>
        <p:txBody>
          <a:bodyPr/>
          <a:lstStyle/>
          <a:p>
            <a:pPr marL="0" indent="0">
              <a:buNone/>
            </a:pPr>
            <a:r>
              <a:rPr lang="en-GB" sz="1800" b="1" dirty="0" smtClean="0"/>
              <a:t>Budget Strategy  9:15 – 10:30</a:t>
            </a:r>
          </a:p>
          <a:p>
            <a:r>
              <a:rPr lang="en-GB" sz="1800" dirty="0" smtClean="0"/>
              <a:t>Context and responsibilities</a:t>
            </a:r>
          </a:p>
          <a:p>
            <a:r>
              <a:rPr lang="en-GB" sz="1800" dirty="0" smtClean="0"/>
              <a:t>Budget Strategy Document and 3 year planning</a:t>
            </a:r>
          </a:p>
          <a:p>
            <a:r>
              <a:rPr lang="en-GB" sz="1800" dirty="0" smtClean="0"/>
              <a:t>Recovery planning</a:t>
            </a:r>
            <a:endParaRPr lang="en-GB" sz="1800" dirty="0"/>
          </a:p>
          <a:p>
            <a:pPr marL="0" indent="0">
              <a:buNone/>
            </a:pPr>
            <a:endParaRPr lang="en-GB" sz="1800" b="1" dirty="0"/>
          </a:p>
          <a:p>
            <a:pPr marL="0" indent="0">
              <a:buNone/>
            </a:pPr>
            <a:r>
              <a:rPr lang="en-GB" sz="1800" b="1" dirty="0"/>
              <a:t>Income </a:t>
            </a:r>
            <a:r>
              <a:rPr lang="en-GB" sz="1800" b="1" dirty="0" smtClean="0"/>
              <a:t>10:45 </a:t>
            </a:r>
            <a:r>
              <a:rPr lang="en-GB" sz="1800" b="1" dirty="0"/>
              <a:t>– </a:t>
            </a:r>
            <a:r>
              <a:rPr lang="en-GB" sz="1800" b="1" dirty="0" smtClean="0"/>
              <a:t>11:45</a:t>
            </a:r>
            <a:endParaRPr lang="en-GB" sz="1800" b="1" dirty="0"/>
          </a:p>
          <a:p>
            <a:r>
              <a:rPr lang="en-GB" sz="1800" dirty="0" smtClean="0"/>
              <a:t>Schools Block </a:t>
            </a:r>
          </a:p>
          <a:p>
            <a:r>
              <a:rPr lang="en-GB" sz="1800" dirty="0" smtClean="0"/>
              <a:t>High Needs</a:t>
            </a:r>
            <a:endParaRPr lang="en-GB" sz="1800" dirty="0"/>
          </a:p>
          <a:p>
            <a:r>
              <a:rPr lang="en-GB" sz="1800" dirty="0" smtClean="0"/>
              <a:t>Early Years</a:t>
            </a:r>
          </a:p>
          <a:p>
            <a:r>
              <a:rPr lang="en-GB" sz="1800" dirty="0" smtClean="0"/>
              <a:t>PPG </a:t>
            </a:r>
            <a:r>
              <a:rPr lang="en-GB" sz="1800" dirty="0"/>
              <a:t>and other </a:t>
            </a:r>
            <a:r>
              <a:rPr lang="en-GB" sz="1800" dirty="0" smtClean="0"/>
              <a:t>income</a:t>
            </a:r>
          </a:p>
          <a:p>
            <a:pPr marL="0" indent="0">
              <a:buNone/>
            </a:pPr>
            <a:endParaRPr lang="en-GB" sz="1800" dirty="0" smtClean="0"/>
          </a:p>
          <a:p>
            <a:pPr marL="0" indent="0">
              <a:buNone/>
            </a:pPr>
            <a:r>
              <a:rPr lang="en-GB" sz="1800" b="1" dirty="0" smtClean="0"/>
              <a:t>Expenditure 12:00 </a:t>
            </a:r>
            <a:r>
              <a:rPr lang="en-GB" sz="1800" b="1" dirty="0"/>
              <a:t>– </a:t>
            </a:r>
            <a:r>
              <a:rPr lang="en-GB" sz="1800" b="1" dirty="0" smtClean="0"/>
              <a:t>12.45 </a:t>
            </a:r>
            <a:endParaRPr lang="en-GB" sz="1800" b="1" dirty="0"/>
          </a:p>
          <a:p>
            <a:pPr marL="0" indent="0">
              <a:buNone/>
            </a:pPr>
            <a:endParaRPr lang="en-GB" sz="1800" b="1" dirty="0" smtClean="0"/>
          </a:p>
          <a:p>
            <a:pPr marL="0" indent="0">
              <a:buNone/>
            </a:pPr>
            <a:r>
              <a:rPr lang="en-GB" sz="1800" b="1" dirty="0" smtClean="0"/>
              <a:t>Q&amp;A 12.45 to close.</a:t>
            </a:r>
            <a:endParaRPr lang="en-GB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239000" y="6569794"/>
            <a:ext cx="1905000" cy="279400"/>
          </a:xfrm>
        </p:spPr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4425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Post 16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12776"/>
            <a:ext cx="7772400" cy="4683224"/>
          </a:xfrm>
        </p:spPr>
        <p:txBody>
          <a:bodyPr/>
          <a:lstStyle/>
          <a:p>
            <a:r>
              <a:rPr lang="en-GB" sz="2400" dirty="0" smtClean="0"/>
              <a:t>Lagged </a:t>
            </a:r>
            <a:r>
              <a:rPr lang="en-GB" sz="2400" dirty="0"/>
              <a:t>Funding</a:t>
            </a:r>
          </a:p>
          <a:p>
            <a:r>
              <a:rPr lang="en-GB" sz="2400" dirty="0"/>
              <a:t>Funded on Academic year</a:t>
            </a:r>
          </a:p>
          <a:p>
            <a:r>
              <a:rPr lang="en-GB" sz="2400" dirty="0"/>
              <a:t>DfE tools</a:t>
            </a:r>
          </a:p>
          <a:p>
            <a:pPr marL="0" indent="0">
              <a:buNone/>
            </a:pPr>
            <a:r>
              <a:rPr lang="en-GB" sz="2400" dirty="0">
                <a:hlinkClick r:id="rId2"/>
              </a:rPr>
              <a:t>https://</a:t>
            </a:r>
            <a:r>
              <a:rPr lang="en-GB" sz="2400" dirty="0" smtClean="0">
                <a:hlinkClick r:id="rId2"/>
              </a:rPr>
              <a:t>www.gov.uk/government/publications/post-16-funding-allocations-supporting-documents-for-2017-to-2018</a:t>
            </a:r>
            <a:endParaRPr lang="en-GB" sz="2400" dirty="0" smtClean="0"/>
          </a:p>
          <a:p>
            <a:pPr marL="0" indent="0">
              <a:buNone/>
            </a:pPr>
            <a:endParaRPr lang="en-GB" sz="2000" dirty="0"/>
          </a:p>
          <a:p>
            <a:pPr marL="0" indent="0">
              <a:buNone/>
            </a:pPr>
            <a:r>
              <a:rPr lang="en-GB" sz="2000" dirty="0" smtClean="0"/>
              <a:t>Consider:</a:t>
            </a:r>
          </a:p>
          <a:p>
            <a:r>
              <a:rPr lang="en-GB" sz="2000" dirty="0" smtClean="0"/>
              <a:t>Historic numbers</a:t>
            </a:r>
          </a:p>
          <a:p>
            <a:r>
              <a:rPr lang="en-GB" sz="2000" dirty="0" smtClean="0"/>
              <a:t>Curriculum offer</a:t>
            </a:r>
          </a:p>
          <a:p>
            <a:r>
              <a:rPr lang="en-GB" sz="2000" dirty="0" smtClean="0"/>
              <a:t>Cash flow and expenditure issues from lagged funding</a:t>
            </a:r>
          </a:p>
          <a:p>
            <a:endParaRPr lang="en-GB" sz="24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40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387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Other Income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Sports Premium - </a:t>
            </a:r>
            <a:r>
              <a:rPr lang="en-GB" sz="2000" dirty="0"/>
              <a:t>Funding has been confirmed as doubled, there is no current commitment beyond </a:t>
            </a:r>
            <a:r>
              <a:rPr lang="en-GB" sz="2000" dirty="0" smtClean="0"/>
              <a:t>2017/18 </a:t>
            </a:r>
          </a:p>
          <a:p>
            <a:r>
              <a:rPr lang="en-GB" dirty="0" smtClean="0"/>
              <a:t>UIFSM</a:t>
            </a:r>
            <a:r>
              <a:rPr lang="en-GB" dirty="0"/>
              <a:t> - </a:t>
            </a:r>
            <a:r>
              <a:rPr lang="en-GB" sz="2000" dirty="0"/>
              <a:t>Funding for </a:t>
            </a:r>
            <a:r>
              <a:rPr lang="en-GB" sz="2000" dirty="0" smtClean="0"/>
              <a:t>UFISM </a:t>
            </a:r>
            <a:r>
              <a:rPr lang="en-GB" sz="2000" dirty="0"/>
              <a:t>is a government commitment for this parliament, therefore </a:t>
            </a:r>
            <a:r>
              <a:rPr lang="en-GB" sz="2000" dirty="0" smtClean="0"/>
              <a:t>should be in place until </a:t>
            </a:r>
            <a:r>
              <a:rPr lang="en-GB" sz="2000" dirty="0"/>
              <a:t>2019/20.</a:t>
            </a:r>
            <a:endParaRPr lang="en-GB" sz="2000" dirty="0" smtClean="0"/>
          </a:p>
          <a:p>
            <a:r>
              <a:rPr lang="en-GB" dirty="0" smtClean="0"/>
              <a:t>Year 7 catch </a:t>
            </a:r>
            <a:r>
              <a:rPr lang="en-GB" dirty="0"/>
              <a:t>up - </a:t>
            </a:r>
            <a:r>
              <a:rPr lang="en-GB" sz="2000" dirty="0" smtClean="0"/>
              <a:t>LA </a:t>
            </a:r>
            <a:r>
              <a:rPr lang="en-GB" sz="2000" dirty="0"/>
              <a:t>will receive your funding for the 2016 to 2017 academic year on 28 February </a:t>
            </a:r>
            <a:r>
              <a:rPr lang="en-GB" sz="2000" dirty="0" smtClean="0"/>
              <a:t>2017. There </a:t>
            </a:r>
            <a:r>
              <a:rPr lang="en-GB" sz="2000" dirty="0"/>
              <a:t>is no funding commitment confirmed beyond </a:t>
            </a:r>
            <a:r>
              <a:rPr lang="en-GB" sz="2000" dirty="0" smtClean="0"/>
              <a:t>2016/17</a:t>
            </a:r>
          </a:p>
          <a:p>
            <a:pPr marL="0" indent="0">
              <a:buNone/>
            </a:pPr>
            <a:r>
              <a:rPr lang="en-GB" sz="2000" dirty="0"/>
              <a:t>(</a:t>
            </a:r>
            <a:r>
              <a:rPr lang="en-GB" sz="1800" dirty="0" smtClean="0"/>
              <a:t>All </a:t>
            </a:r>
            <a:r>
              <a:rPr lang="en-GB" sz="1800" dirty="0"/>
              <a:t>funded on the academic </a:t>
            </a:r>
            <a:r>
              <a:rPr lang="en-GB" sz="1800" dirty="0" smtClean="0"/>
              <a:t>year)</a:t>
            </a:r>
          </a:p>
          <a:p>
            <a:r>
              <a:rPr lang="en-GB" dirty="0" smtClean="0"/>
              <a:t>Other -</a:t>
            </a:r>
            <a:r>
              <a:rPr lang="en-GB" sz="1800" dirty="0" smtClean="0"/>
              <a:t> lettings, fees, training, catering, etc.</a:t>
            </a:r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41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0018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Expenditure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F42B1-2FDC-4F93-8AF4-1E8465252168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42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4098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3356992"/>
            <a:ext cx="6624736" cy="30963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9608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7772400" cy="864096"/>
          </a:xfrm>
        </p:spPr>
        <p:txBody>
          <a:bodyPr/>
          <a:lstStyle/>
          <a:p>
            <a:r>
              <a:rPr lang="en-GB" dirty="0" smtClean="0"/>
              <a:t>Resources and tools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628800"/>
            <a:ext cx="7918648" cy="4467200"/>
          </a:xfrm>
        </p:spPr>
        <p:txBody>
          <a:bodyPr/>
          <a:lstStyle/>
          <a:p>
            <a:r>
              <a:rPr lang="en-GB" sz="1600" dirty="0" smtClean="0"/>
              <a:t>DfE - School financial health and efficiency</a:t>
            </a:r>
          </a:p>
          <a:p>
            <a:pPr marL="0" indent="0">
              <a:buNone/>
            </a:pPr>
            <a:r>
              <a:rPr lang="en-GB" sz="1600" dirty="0" smtClean="0">
                <a:hlinkClick r:id="rId2"/>
              </a:rPr>
              <a:t>https</a:t>
            </a:r>
            <a:r>
              <a:rPr lang="en-GB" sz="1600" dirty="0">
                <a:hlinkClick r:id="rId2"/>
              </a:rPr>
              <a:t>://</a:t>
            </a:r>
            <a:r>
              <a:rPr lang="en-GB" sz="1600" dirty="0" smtClean="0">
                <a:hlinkClick r:id="rId2"/>
              </a:rPr>
              <a:t>www.gov.uk/government/collections/schools-financial-health-and-efficiency</a:t>
            </a:r>
          </a:p>
          <a:p>
            <a:pPr marL="0" indent="0">
              <a:buNone/>
            </a:pPr>
            <a:endParaRPr lang="en-GB" sz="1600" dirty="0" smtClean="0">
              <a:hlinkClick r:id="rId2"/>
            </a:endParaRPr>
          </a:p>
          <a:p>
            <a:r>
              <a:rPr lang="en-GB" sz="1600" dirty="0" smtClean="0"/>
              <a:t>DfE - Self Assessment tools</a:t>
            </a:r>
          </a:p>
          <a:p>
            <a:pPr marL="0" indent="0">
              <a:buNone/>
            </a:pPr>
            <a:r>
              <a:rPr lang="en-GB" sz="1600" dirty="0" smtClean="0">
                <a:hlinkClick r:id="rId3"/>
              </a:rPr>
              <a:t>https</a:t>
            </a:r>
            <a:r>
              <a:rPr lang="en-GB" sz="1600" dirty="0">
                <a:hlinkClick r:id="rId3"/>
              </a:rPr>
              <a:t>://</a:t>
            </a:r>
            <a:r>
              <a:rPr lang="en-GB" sz="1600" dirty="0" smtClean="0">
                <a:hlinkClick r:id="rId3"/>
              </a:rPr>
              <a:t>www.gov.uk/guidance/making-the-most-of-financial-review-and-self-assessment-tools</a:t>
            </a:r>
            <a:endParaRPr lang="en-GB" sz="1600" dirty="0" smtClean="0">
              <a:hlinkClick r:id="rId2"/>
            </a:endParaRPr>
          </a:p>
          <a:p>
            <a:endParaRPr lang="en-GB" sz="1600" dirty="0">
              <a:hlinkClick r:id="rId2"/>
            </a:endParaRPr>
          </a:p>
          <a:p>
            <a:r>
              <a:rPr lang="en-GB" sz="1600" dirty="0" smtClean="0"/>
              <a:t>DfE - Benchmarking</a:t>
            </a:r>
          </a:p>
          <a:p>
            <a:pPr marL="0" indent="0">
              <a:buNone/>
            </a:pPr>
            <a:r>
              <a:rPr lang="en-GB" sz="1600" dirty="0">
                <a:hlinkClick r:id="rId4"/>
              </a:rPr>
              <a:t>https://</a:t>
            </a:r>
            <a:r>
              <a:rPr lang="en-GB" sz="1600" dirty="0" smtClean="0">
                <a:hlinkClick r:id="rId4"/>
              </a:rPr>
              <a:t>www.gov.uk/guidance/schools-financial-efficiency-financial-benchmarking</a:t>
            </a:r>
            <a:endParaRPr lang="en-GB" sz="1600" dirty="0" smtClean="0"/>
          </a:p>
          <a:p>
            <a:pPr marL="0" indent="0">
              <a:buNone/>
            </a:pPr>
            <a:endParaRPr lang="en-GB" sz="1600" dirty="0"/>
          </a:p>
          <a:p>
            <a:r>
              <a:rPr lang="en-GB" sz="1600" dirty="0" smtClean="0"/>
              <a:t>Other schools and networking groups</a:t>
            </a:r>
          </a:p>
          <a:p>
            <a:r>
              <a:rPr lang="en-GB" sz="1600" dirty="0" smtClean="0"/>
              <a:t>Guidance for academies</a:t>
            </a:r>
          </a:p>
          <a:p>
            <a:r>
              <a:rPr lang="en-GB" sz="1600" dirty="0" smtClean="0"/>
              <a:t>Innovations from other sectors</a:t>
            </a:r>
          </a:p>
          <a:p>
            <a:pPr marL="0" indent="0">
              <a:buNone/>
            </a:pPr>
            <a:endParaRPr lang="en-GB" sz="2000" dirty="0" smtClean="0"/>
          </a:p>
          <a:p>
            <a:pPr marL="0" indent="0">
              <a:buNone/>
            </a:pPr>
            <a:endParaRPr lang="en-GB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43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82556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Areas to consider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Benchmarking</a:t>
            </a:r>
          </a:p>
          <a:p>
            <a:r>
              <a:rPr lang="en-GB" dirty="0" smtClean="0"/>
              <a:t>Staffing </a:t>
            </a:r>
            <a:r>
              <a:rPr lang="en-GB" dirty="0"/>
              <a:t>and Payroll</a:t>
            </a:r>
          </a:p>
          <a:p>
            <a:r>
              <a:rPr lang="en-GB" dirty="0"/>
              <a:t>Supplies and services </a:t>
            </a:r>
          </a:p>
          <a:p>
            <a:r>
              <a:rPr lang="en-GB" dirty="0"/>
              <a:t>Asset management </a:t>
            </a:r>
          </a:p>
          <a:p>
            <a:r>
              <a:rPr lang="en-GB" dirty="0" smtClean="0"/>
              <a:t>Modelling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44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6435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587152"/>
          </a:xfrm>
        </p:spPr>
        <p:txBody>
          <a:bodyPr/>
          <a:lstStyle/>
          <a:p>
            <a:r>
              <a:rPr lang="en-GB" dirty="0" smtClean="0"/>
              <a:t>Benchmarking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84784"/>
            <a:ext cx="7772400" cy="4611216"/>
          </a:xfrm>
        </p:spPr>
        <p:txBody>
          <a:bodyPr/>
          <a:lstStyle/>
          <a:p>
            <a:r>
              <a:rPr lang="en-GB" sz="1600" dirty="0" smtClean="0"/>
              <a:t>Platform to promote discussion</a:t>
            </a:r>
          </a:p>
          <a:p>
            <a:r>
              <a:rPr lang="en-GB" sz="1600" dirty="0" smtClean="0"/>
              <a:t>Challenge</a:t>
            </a:r>
          </a:p>
          <a:p>
            <a:r>
              <a:rPr lang="en-GB" sz="1600" dirty="0" smtClean="0"/>
              <a:t>Context</a:t>
            </a:r>
          </a:p>
          <a:p>
            <a:pPr marL="0" indent="0">
              <a:buNone/>
            </a:pP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Top </a:t>
            </a:r>
            <a:r>
              <a:rPr lang="en-GB" sz="1600" dirty="0"/>
              <a:t>10 planning checks for </a:t>
            </a:r>
            <a:r>
              <a:rPr lang="en-GB" sz="1600" dirty="0" smtClean="0"/>
              <a:t>governors (per DfE):</a:t>
            </a:r>
            <a:endParaRPr lang="en-GB" sz="1600" dirty="0"/>
          </a:p>
          <a:p>
            <a:pPr marL="0" indent="0">
              <a:buNone/>
            </a:pPr>
            <a:r>
              <a:rPr lang="en-GB" sz="1600" dirty="0" smtClean="0"/>
              <a:t>1. Staff pay as percentage of total expenditure </a:t>
            </a:r>
          </a:p>
          <a:p>
            <a:pPr marL="0" indent="0">
              <a:buNone/>
            </a:pPr>
            <a:r>
              <a:rPr lang="en-GB" sz="1600" dirty="0" smtClean="0"/>
              <a:t>2. Average teacher cost </a:t>
            </a:r>
          </a:p>
          <a:p>
            <a:pPr marL="0" indent="0">
              <a:buNone/>
            </a:pPr>
            <a:r>
              <a:rPr lang="en-GB" sz="1600" dirty="0" smtClean="0"/>
              <a:t>3. Pupil to teacher ratio (PTR) </a:t>
            </a:r>
          </a:p>
          <a:p>
            <a:pPr marL="0" indent="0">
              <a:buNone/>
            </a:pPr>
            <a:r>
              <a:rPr lang="en-GB" sz="1600" dirty="0" smtClean="0"/>
              <a:t>4. Class sizes </a:t>
            </a:r>
          </a:p>
          <a:p>
            <a:pPr marL="0" indent="0">
              <a:buNone/>
            </a:pPr>
            <a:r>
              <a:rPr lang="en-GB" sz="1600" dirty="0" smtClean="0"/>
              <a:t>5. Teacher contact ratio </a:t>
            </a:r>
          </a:p>
          <a:p>
            <a:pPr marL="0" indent="0">
              <a:buNone/>
            </a:pPr>
            <a:r>
              <a:rPr lang="en-GB" sz="1600" dirty="0" smtClean="0"/>
              <a:t>6. Proportion of budget spent on the leadership team </a:t>
            </a:r>
          </a:p>
          <a:p>
            <a:pPr marL="0" indent="0">
              <a:buNone/>
            </a:pPr>
            <a:r>
              <a:rPr lang="en-GB" sz="1600" dirty="0" smtClean="0"/>
              <a:t>7. 3 to 5 year budget projections </a:t>
            </a:r>
          </a:p>
          <a:p>
            <a:pPr marL="0" indent="0">
              <a:buNone/>
            </a:pPr>
            <a:r>
              <a:rPr lang="en-GB" sz="1600" dirty="0" smtClean="0"/>
              <a:t>8. Spend per pupil for non-pay expenditure lines compared to similar schools </a:t>
            </a:r>
          </a:p>
          <a:p>
            <a:pPr marL="0" indent="0">
              <a:buNone/>
            </a:pPr>
            <a:r>
              <a:rPr lang="en-GB" sz="1600" dirty="0" smtClean="0"/>
              <a:t>9. School improvement plan priorities and the relative cost of options </a:t>
            </a:r>
          </a:p>
          <a:p>
            <a:pPr marL="0" indent="0">
              <a:buNone/>
            </a:pPr>
            <a:r>
              <a:rPr lang="en-GB" sz="1600" dirty="0" smtClean="0"/>
              <a:t>10. List of contracts with costs and renewal dates 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45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39153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Staffing and Payroll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268760"/>
            <a:ext cx="7772400" cy="4827240"/>
          </a:xfrm>
        </p:spPr>
        <p:txBody>
          <a:bodyPr/>
          <a:lstStyle/>
          <a:p>
            <a:r>
              <a:rPr lang="en-GB" sz="1800" dirty="0" smtClean="0"/>
              <a:t>National insurance</a:t>
            </a:r>
          </a:p>
          <a:p>
            <a:r>
              <a:rPr lang="en-GB" sz="1800" dirty="0" smtClean="0"/>
              <a:t>Pensions</a:t>
            </a:r>
          </a:p>
          <a:p>
            <a:r>
              <a:rPr lang="en-GB" sz="1800" dirty="0" smtClean="0"/>
              <a:t>Pay award</a:t>
            </a:r>
          </a:p>
          <a:p>
            <a:r>
              <a:rPr lang="en-GB" sz="1800" dirty="0" smtClean="0"/>
              <a:t>Increments and </a:t>
            </a:r>
            <a:r>
              <a:rPr lang="en-GB" sz="1800" dirty="0" err="1" smtClean="0"/>
              <a:t>TLR</a:t>
            </a:r>
            <a:endParaRPr lang="en-GB" sz="1800" dirty="0" smtClean="0"/>
          </a:p>
          <a:p>
            <a:r>
              <a:rPr lang="en-GB" sz="1800" dirty="0" smtClean="0"/>
              <a:t>Structures</a:t>
            </a:r>
          </a:p>
          <a:p>
            <a:r>
              <a:rPr lang="en-GB" sz="1800" dirty="0" smtClean="0"/>
              <a:t>Use of agency and temporary staff</a:t>
            </a:r>
          </a:p>
          <a:p>
            <a:r>
              <a:rPr lang="en-GB" sz="1800" dirty="0" smtClean="0"/>
              <a:t>Curriculum Planning</a:t>
            </a:r>
          </a:p>
          <a:p>
            <a:pPr marL="0" indent="0">
              <a:buNone/>
            </a:pPr>
            <a:r>
              <a:rPr lang="en-GB" sz="1800" dirty="0">
                <a:hlinkClick r:id="rId2"/>
              </a:rPr>
              <a:t>https://</a:t>
            </a:r>
            <a:r>
              <a:rPr lang="en-GB" sz="1800" dirty="0" smtClean="0">
                <a:hlinkClick r:id="rId2"/>
              </a:rPr>
              <a:t>www.gov.uk/government/publications/school-workforce-planning</a:t>
            </a:r>
            <a:r>
              <a:rPr lang="en-GB" sz="1800" dirty="0" smtClean="0"/>
              <a:t> </a:t>
            </a:r>
          </a:p>
          <a:p>
            <a:pPr marL="0" indent="0">
              <a:buNone/>
            </a:pPr>
            <a:r>
              <a:rPr lang="en-GB" sz="1800" dirty="0">
                <a:hlinkClick r:id="rId3"/>
              </a:rPr>
              <a:t>https://</a:t>
            </a:r>
            <a:r>
              <a:rPr lang="en-GB" sz="1800" dirty="0" smtClean="0">
                <a:hlinkClick r:id="rId3"/>
              </a:rPr>
              <a:t>www.gov.uk/guidance/schools-financial-efficiency-benefits-of-workforce-planning</a:t>
            </a:r>
            <a:r>
              <a:rPr lang="en-GB" sz="1800" dirty="0" smtClean="0"/>
              <a:t> </a:t>
            </a:r>
          </a:p>
          <a:p>
            <a:r>
              <a:rPr lang="en-GB" sz="1800" dirty="0" smtClean="0"/>
              <a:t>Prioritising staffing to meet SDP</a:t>
            </a:r>
          </a:p>
          <a:p>
            <a:r>
              <a:rPr lang="en-GB" sz="1800" dirty="0" smtClean="0"/>
              <a:t>Implementation of new initiatives</a:t>
            </a:r>
          </a:p>
          <a:p>
            <a:r>
              <a:rPr lang="en-GB" sz="1800" dirty="0" smtClean="0"/>
              <a:t>Affordability and ratios</a:t>
            </a:r>
          </a:p>
          <a:p>
            <a:r>
              <a:rPr lang="en-GB" sz="1800" dirty="0" smtClean="0"/>
              <a:t>Alliances</a:t>
            </a:r>
            <a:endParaRPr lang="en-GB" sz="1800" dirty="0"/>
          </a:p>
          <a:p>
            <a:r>
              <a:rPr lang="en-GB" sz="1800" dirty="0"/>
              <a:t>In-house v Outsourcing</a:t>
            </a:r>
          </a:p>
          <a:p>
            <a:endParaRPr lang="en-GB" sz="2400" dirty="0"/>
          </a:p>
          <a:p>
            <a:endParaRPr lang="en-GB" sz="2800" dirty="0"/>
          </a:p>
          <a:p>
            <a:endParaRPr lang="en-GB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46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9538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Supplies and services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r>
              <a:rPr lang="en-GB" sz="2800" dirty="0" smtClean="0"/>
              <a:t>Contract terms and renewal</a:t>
            </a:r>
          </a:p>
          <a:p>
            <a:r>
              <a:rPr lang="en-GB" sz="2800" dirty="0" smtClean="0"/>
              <a:t>Buyer power</a:t>
            </a:r>
          </a:p>
          <a:p>
            <a:r>
              <a:rPr lang="en-GB" sz="2800" dirty="0" smtClean="0"/>
              <a:t>Inflation and efficiencies</a:t>
            </a:r>
          </a:p>
          <a:p>
            <a:r>
              <a:rPr lang="en-GB" sz="2800" dirty="0" smtClean="0"/>
              <a:t>Invest to save</a:t>
            </a:r>
          </a:p>
          <a:p>
            <a:r>
              <a:rPr lang="en-GB" sz="2800" dirty="0" smtClean="0"/>
              <a:t>Estimate level of demand</a:t>
            </a:r>
          </a:p>
          <a:p>
            <a:r>
              <a:rPr lang="en-GB" sz="2800" dirty="0" smtClean="0"/>
              <a:t>Outcomes based commissioning</a:t>
            </a:r>
          </a:p>
          <a:p>
            <a:r>
              <a:rPr lang="en-GB" sz="2800" dirty="0" smtClean="0"/>
              <a:t>Joint procurement and collaboration</a:t>
            </a:r>
          </a:p>
          <a:p>
            <a:pPr marL="0" indent="0">
              <a:buNone/>
            </a:pPr>
            <a:r>
              <a:rPr lang="en-GB" sz="2400" dirty="0" smtClean="0">
                <a:hlinkClick r:id="rId2"/>
              </a:rPr>
              <a:t>https</a:t>
            </a:r>
            <a:r>
              <a:rPr lang="en-GB" sz="2400" dirty="0">
                <a:hlinkClick r:id="rId2"/>
              </a:rPr>
              <a:t>://</a:t>
            </a:r>
            <a:r>
              <a:rPr lang="en-GB" sz="2400" dirty="0" smtClean="0">
                <a:hlinkClick r:id="rId2"/>
              </a:rPr>
              <a:t>www.gov.uk/guidance/buying-for-schools</a:t>
            </a:r>
            <a:endParaRPr lang="en-GB" sz="2400" dirty="0" smtClean="0"/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47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5461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332656"/>
            <a:ext cx="7772400" cy="1143000"/>
          </a:xfrm>
        </p:spPr>
        <p:txBody>
          <a:bodyPr/>
          <a:lstStyle/>
          <a:p>
            <a:r>
              <a:rPr lang="en-GB" dirty="0"/>
              <a:t/>
            </a:r>
            <a:br>
              <a:rPr lang="en-GB" dirty="0"/>
            </a:br>
            <a:r>
              <a:rPr lang="en-GB" dirty="0"/>
              <a:t>Asset management 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40768"/>
            <a:ext cx="7772400" cy="4755232"/>
          </a:xfrm>
        </p:spPr>
        <p:txBody>
          <a:bodyPr/>
          <a:lstStyle/>
          <a:p>
            <a:r>
              <a:rPr lang="en-GB" dirty="0" smtClean="0"/>
              <a:t>Factor in future costs</a:t>
            </a:r>
          </a:p>
          <a:p>
            <a:pPr lvl="3"/>
            <a:r>
              <a:rPr lang="en-GB" dirty="0" smtClean="0"/>
              <a:t>Maintenance</a:t>
            </a:r>
          </a:p>
          <a:p>
            <a:pPr lvl="3"/>
            <a:r>
              <a:rPr lang="en-GB" dirty="0" smtClean="0"/>
              <a:t>Replacement</a:t>
            </a:r>
          </a:p>
          <a:p>
            <a:pPr lvl="3"/>
            <a:r>
              <a:rPr lang="en-GB" dirty="0" smtClean="0"/>
              <a:t>Condition funding</a:t>
            </a:r>
          </a:p>
          <a:p>
            <a:r>
              <a:rPr lang="en-GB" dirty="0" smtClean="0"/>
              <a:t>Invest to save</a:t>
            </a:r>
          </a:p>
          <a:p>
            <a:pPr lvl="3"/>
            <a:r>
              <a:rPr lang="en-GB" dirty="0" smtClean="0"/>
              <a:t>Energy efficiency</a:t>
            </a:r>
          </a:p>
          <a:p>
            <a:pPr lvl="3"/>
            <a:r>
              <a:rPr lang="en-GB" dirty="0" smtClean="0"/>
              <a:t>Income generation</a:t>
            </a:r>
          </a:p>
          <a:p>
            <a:r>
              <a:rPr lang="en-GB" dirty="0" smtClean="0"/>
              <a:t>Ordering and stock levels</a:t>
            </a:r>
            <a:endParaRPr lang="en-GB" dirty="0"/>
          </a:p>
          <a:p>
            <a:pPr lvl="3"/>
            <a:r>
              <a:rPr lang="en-GB" dirty="0" smtClean="0"/>
              <a:t>Efficiency</a:t>
            </a:r>
            <a:endParaRPr lang="en-GB" dirty="0"/>
          </a:p>
          <a:p>
            <a:pPr lvl="3"/>
            <a:r>
              <a:rPr lang="en-GB" dirty="0" smtClean="0"/>
              <a:t>Planning</a:t>
            </a:r>
          </a:p>
          <a:p>
            <a:pPr lvl="3"/>
            <a:r>
              <a:rPr lang="en-GB" dirty="0" smtClean="0"/>
              <a:t>Contracting</a:t>
            </a:r>
          </a:p>
          <a:p>
            <a:pPr marL="1371600" lvl="3" indent="0">
              <a:buNone/>
            </a:pPr>
            <a:endParaRPr lang="en-GB" dirty="0" smtClean="0"/>
          </a:p>
          <a:p>
            <a:pPr lvl="3"/>
            <a:endParaRPr lang="en-GB" dirty="0" smtClean="0"/>
          </a:p>
          <a:p>
            <a:pPr lvl="3"/>
            <a:endParaRPr lang="en-GB" dirty="0" smtClean="0"/>
          </a:p>
          <a:p>
            <a:pPr lvl="3"/>
            <a:endParaRPr lang="en-GB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48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3894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Modelling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Expenditure levels are largely dependent on the income modelling</a:t>
            </a:r>
          </a:p>
          <a:p>
            <a:r>
              <a:rPr lang="en-GB" dirty="0" smtClean="0"/>
              <a:t>Create a baseline and then select alternative scenarios</a:t>
            </a:r>
          </a:p>
          <a:p>
            <a:r>
              <a:rPr lang="en-GB" dirty="0" smtClean="0"/>
              <a:t>Summarise each and their likely impact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49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09866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Timescales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28800"/>
            <a:ext cx="7772400" cy="4467200"/>
          </a:xfrm>
        </p:spPr>
        <p:txBody>
          <a:bodyPr/>
          <a:lstStyle/>
          <a:p>
            <a:r>
              <a:rPr lang="en-GB" sz="2400" dirty="0"/>
              <a:t>Budget setting for 17/18 first Friday in May</a:t>
            </a:r>
          </a:p>
          <a:p>
            <a:r>
              <a:rPr lang="en-GB" sz="2400" dirty="0"/>
              <a:t>All schools expected to have minimum of 3 year budget plan as best practice from 17/18 – End of Summer </a:t>
            </a:r>
            <a:r>
              <a:rPr lang="en-GB" sz="2400" dirty="0" smtClean="0"/>
              <a:t>2017.</a:t>
            </a:r>
            <a:endParaRPr lang="en-GB" sz="2400" dirty="0"/>
          </a:p>
          <a:p>
            <a:r>
              <a:rPr lang="en-GB" sz="2400" dirty="0"/>
              <a:t>3 year plan submission to the LA only where a school believes they cannot manage any future pressures i.e. will be in deficit, or require a loan. Or have a surplus above </a:t>
            </a:r>
            <a:r>
              <a:rPr lang="en-GB" sz="2400" dirty="0" smtClean="0"/>
              <a:t>BML</a:t>
            </a:r>
          </a:p>
          <a:p>
            <a:r>
              <a:rPr lang="en-GB" sz="2400" dirty="0" smtClean="0"/>
              <a:t>3 year plan should link to a budget strategy document</a:t>
            </a:r>
            <a:endParaRPr lang="en-GB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82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50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2050" name="Picture 2" descr="Image result for what nex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908720"/>
            <a:ext cx="7884876" cy="52565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54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Next steps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sz="2800" dirty="0" smtClean="0"/>
              <a:t>Update or create 3 year budget plan</a:t>
            </a:r>
          </a:p>
          <a:p>
            <a:r>
              <a:rPr lang="en-GB" sz="2800" dirty="0" smtClean="0"/>
              <a:t>Agree the underpinning principles, in relation to SDP and the resourcing requirements</a:t>
            </a:r>
          </a:p>
          <a:p>
            <a:r>
              <a:rPr lang="en-GB" sz="2800" dirty="0"/>
              <a:t>Agree the </a:t>
            </a:r>
            <a:r>
              <a:rPr lang="en-GB" sz="2800" dirty="0" smtClean="0"/>
              <a:t>baseline model and then the alternative scenarios, and assumptions with the </a:t>
            </a:r>
            <a:r>
              <a:rPr lang="en-GB" sz="2800" dirty="0" err="1" smtClean="0"/>
              <a:t>SLT</a:t>
            </a:r>
            <a:r>
              <a:rPr lang="en-GB" sz="2800" dirty="0" smtClean="0"/>
              <a:t>, and governors.</a:t>
            </a:r>
          </a:p>
          <a:p>
            <a:r>
              <a:rPr lang="en-GB" sz="2800" dirty="0" smtClean="0"/>
              <a:t>Create a Budget Strategy Document</a:t>
            </a:r>
          </a:p>
          <a:p>
            <a:r>
              <a:rPr lang="en-GB" sz="2800" dirty="0" smtClean="0"/>
              <a:t>Report to the Governing </a:t>
            </a:r>
            <a:r>
              <a:rPr lang="en-GB" sz="2800" dirty="0"/>
              <a:t>B</a:t>
            </a:r>
            <a:r>
              <a:rPr lang="en-GB" sz="2800" dirty="0" smtClean="0"/>
              <a:t>ody</a:t>
            </a:r>
          </a:p>
          <a:p>
            <a:r>
              <a:rPr lang="en-GB" sz="2800" dirty="0" smtClean="0"/>
              <a:t>Review periodically</a:t>
            </a:r>
          </a:p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51</a:t>
            </a:fld>
            <a:endParaRPr lang="en-US" alt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1189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Q &amp; A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F42B1-2FDC-4F93-8AF4-1E8465252168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52</a:t>
            </a:fld>
            <a:endParaRPr lang="en-US" altLang="en-US" dirty="0">
              <a:solidFill>
                <a:srgbClr val="000000"/>
              </a:solidFill>
            </a:endParaRPr>
          </a:p>
        </p:txBody>
      </p:sp>
      <p:pic>
        <p:nvPicPr>
          <p:cNvPr id="1026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620688"/>
            <a:ext cx="7473342" cy="54726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47688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1556792"/>
            <a:ext cx="7772400" cy="1470025"/>
          </a:xfrm>
        </p:spPr>
        <p:txBody>
          <a:bodyPr/>
          <a:lstStyle/>
          <a:p>
            <a:r>
              <a:rPr lang="en-GB" b="1" dirty="0"/>
              <a:t>Budget Strategy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90F42B1-2FDC-4F93-8AF4-1E8465252168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6</a:t>
            </a:fld>
            <a:endParaRPr lang="en-US" altLang="en-US">
              <a:solidFill>
                <a:srgbClr val="000000"/>
              </a:solidFill>
            </a:endParaRPr>
          </a:p>
        </p:txBody>
      </p:sp>
      <p:pic>
        <p:nvPicPr>
          <p:cNvPr id="3074" name="Picture 2" descr=" 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533" y="3356992"/>
            <a:ext cx="6552728" cy="30428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7919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908720"/>
            <a:ext cx="7772400" cy="1143000"/>
          </a:xfrm>
        </p:spPr>
        <p:txBody>
          <a:bodyPr/>
          <a:lstStyle/>
          <a:p>
            <a:r>
              <a:rPr lang="en-GB" sz="3600" dirty="0" smtClean="0"/>
              <a:t>What do you, your school’s </a:t>
            </a:r>
            <a:r>
              <a:rPr lang="en-GB" sz="3600" dirty="0" err="1" smtClean="0"/>
              <a:t>SLT</a:t>
            </a:r>
            <a:r>
              <a:rPr lang="en-GB" sz="3600" dirty="0" smtClean="0"/>
              <a:t> and governors know about </a:t>
            </a:r>
            <a:endParaRPr lang="en-GB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80928"/>
            <a:ext cx="7772400" cy="3315072"/>
          </a:xfrm>
        </p:spPr>
        <p:txBody>
          <a:bodyPr/>
          <a:lstStyle/>
          <a:p>
            <a:r>
              <a:rPr lang="en-GB" dirty="0" smtClean="0"/>
              <a:t>Current financial position?</a:t>
            </a:r>
          </a:p>
          <a:p>
            <a:r>
              <a:rPr lang="en-GB" dirty="0" smtClean="0"/>
              <a:t>Medium term financial position?</a:t>
            </a:r>
          </a:p>
          <a:p>
            <a:r>
              <a:rPr lang="en-GB" dirty="0" smtClean="0"/>
              <a:t>Risks to budget sustainability?</a:t>
            </a:r>
          </a:p>
          <a:p>
            <a:r>
              <a:rPr lang="en-GB" dirty="0" smtClean="0"/>
              <a:t>Roles and responsibilities?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7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66779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Roles and Responsibilities	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sz="2400" dirty="0" smtClean="0"/>
              <a:t>LA</a:t>
            </a:r>
          </a:p>
          <a:p>
            <a:pPr>
              <a:buFontTx/>
              <a:buChar char="-"/>
            </a:pPr>
            <a:r>
              <a:rPr lang="en-GB" sz="2400" dirty="0" smtClean="0"/>
              <a:t>Scheme for Financing Schools</a:t>
            </a:r>
          </a:p>
          <a:p>
            <a:pPr>
              <a:buFontTx/>
              <a:buChar char="-"/>
            </a:pPr>
            <a:r>
              <a:rPr lang="en-GB" sz="2400" dirty="0" smtClean="0"/>
              <a:t>Ensure Schools and the LA operate within the finance regulations</a:t>
            </a:r>
          </a:p>
          <a:p>
            <a:pPr marL="0" indent="0">
              <a:buNone/>
            </a:pPr>
            <a:r>
              <a:rPr lang="en-GB" sz="2400" dirty="0" smtClean="0"/>
              <a:t>School and Governors</a:t>
            </a:r>
          </a:p>
          <a:p>
            <a:pPr>
              <a:buFontTx/>
              <a:buChar char="-"/>
            </a:pPr>
            <a:r>
              <a:rPr lang="en-GB" sz="2400" dirty="0" smtClean="0"/>
              <a:t>Effective Financial Management </a:t>
            </a:r>
          </a:p>
          <a:p>
            <a:pPr>
              <a:buFontTx/>
              <a:buChar char="-"/>
            </a:pPr>
            <a:r>
              <a:rPr lang="en-GB" sz="2400" dirty="0" smtClean="0"/>
              <a:t>Operate within the scheme, including submission of financial information</a:t>
            </a:r>
          </a:p>
          <a:p>
            <a:pPr>
              <a:buFontTx/>
              <a:buChar char="-"/>
            </a:pPr>
            <a:r>
              <a:rPr lang="en-GB" sz="2400" dirty="0" smtClean="0"/>
              <a:t>Sustainable budget planning</a:t>
            </a:r>
          </a:p>
          <a:p>
            <a:pPr>
              <a:buFontTx/>
              <a:buChar char="-"/>
            </a:pPr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8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32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Wider Context 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5412" y="1722826"/>
            <a:ext cx="7772400" cy="4114800"/>
          </a:xfrm>
        </p:spPr>
        <p:txBody>
          <a:bodyPr/>
          <a:lstStyle/>
          <a:p>
            <a:pPr marL="0" indent="0">
              <a:buNone/>
            </a:pPr>
            <a:r>
              <a:rPr lang="en-GB" sz="2800" dirty="0" smtClean="0"/>
              <a:t>The risk factors for each school varies:</a:t>
            </a:r>
          </a:p>
          <a:p>
            <a:r>
              <a:rPr lang="en-GB" sz="2400" dirty="0" smtClean="0"/>
              <a:t>National Funding changes</a:t>
            </a:r>
          </a:p>
          <a:p>
            <a:pPr marL="0" indent="0">
              <a:buNone/>
            </a:pPr>
            <a:r>
              <a:rPr lang="en-GB" sz="2400" dirty="0" smtClean="0"/>
              <a:t>	- </a:t>
            </a:r>
            <a:r>
              <a:rPr lang="en-GB" sz="2400" dirty="0" err="1" smtClean="0"/>
              <a:t>EY</a:t>
            </a:r>
            <a:r>
              <a:rPr lang="en-GB" sz="2400" dirty="0" smtClean="0"/>
              <a:t>, </a:t>
            </a:r>
            <a:r>
              <a:rPr lang="en-GB" sz="2400" dirty="0" err="1" smtClean="0"/>
              <a:t>HN</a:t>
            </a:r>
            <a:r>
              <a:rPr lang="en-GB" sz="2400" dirty="0" smtClean="0"/>
              <a:t>, SB</a:t>
            </a:r>
          </a:p>
          <a:p>
            <a:r>
              <a:rPr lang="en-GB" sz="2400" dirty="0" smtClean="0"/>
              <a:t>Rising costs</a:t>
            </a:r>
          </a:p>
          <a:p>
            <a:r>
              <a:rPr lang="en-GB" sz="2400" dirty="0" smtClean="0"/>
              <a:t>Curriculum</a:t>
            </a:r>
          </a:p>
          <a:p>
            <a:r>
              <a:rPr lang="en-GB" sz="2400" dirty="0" smtClean="0"/>
              <a:t>Changing demography</a:t>
            </a:r>
          </a:p>
          <a:p>
            <a:r>
              <a:rPr lang="en-GB" sz="2400" dirty="0" smtClean="0"/>
              <a:t>Changing responsibilities</a:t>
            </a:r>
          </a:p>
          <a:p>
            <a:pPr marL="0" indent="0">
              <a:buNone/>
            </a:pPr>
            <a:endParaRPr lang="en-GB" sz="2400" dirty="0" smtClean="0"/>
          </a:p>
          <a:p>
            <a:pPr marL="0" indent="0">
              <a:buNone/>
            </a:pPr>
            <a:r>
              <a:rPr lang="en-GB" sz="2400" dirty="0" smtClean="0"/>
              <a:t>Many schools and heads experiencing greater financial difficulty</a:t>
            </a:r>
          </a:p>
          <a:p>
            <a:endParaRPr lang="en-GB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ECA075E-21E3-4B6E-AE32-367CDB1BAD56}" type="slidenum">
              <a:rPr lang="en-US" altLang="en-US" smtClean="0">
                <a:solidFill>
                  <a:srgbClr val="000000"/>
                </a:solidFill>
              </a:rPr>
              <a:pPr>
                <a:defRPr/>
              </a:pPr>
              <a:t>9</a:t>
            </a:fld>
            <a:endParaRPr lang="en-US" alt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676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Blank Presenta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 Presentation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3777</TotalTime>
  <Words>2268</Words>
  <Application>Microsoft Office PowerPoint</Application>
  <PresentationFormat>On-screen Show (4:3)</PresentationFormat>
  <Paragraphs>672</Paragraphs>
  <Slides>52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52</vt:i4>
      </vt:variant>
    </vt:vector>
  </HeadingPairs>
  <TitlesOfParts>
    <vt:vector size="53" baseType="lpstr">
      <vt:lpstr>Blank Presentation</vt:lpstr>
      <vt:lpstr>Strategic Budget Planning</vt:lpstr>
      <vt:lpstr>PowerPoint Presentation</vt:lpstr>
      <vt:lpstr>Workshop sessions </vt:lpstr>
      <vt:lpstr>Agenda</vt:lpstr>
      <vt:lpstr>Timescales</vt:lpstr>
      <vt:lpstr>Budget Strategy</vt:lpstr>
      <vt:lpstr>What do you, your school’s SLT and governors know about </vt:lpstr>
      <vt:lpstr>Roles and Responsibilities </vt:lpstr>
      <vt:lpstr>Wider Context </vt:lpstr>
      <vt:lpstr>Budget Strategy and the Budget Strategy Document</vt:lpstr>
      <vt:lpstr>Key elements of a  Budget Strategy</vt:lpstr>
      <vt:lpstr>Budget Strategy Document and  3 year plan</vt:lpstr>
      <vt:lpstr>Budget Strategy Document  aims and content</vt:lpstr>
      <vt:lpstr>Strategic Planning</vt:lpstr>
      <vt:lpstr>Risks based approach</vt:lpstr>
      <vt:lpstr>Recovery Planning </vt:lpstr>
      <vt:lpstr>Recovery plan </vt:lpstr>
      <vt:lpstr>Recovery plan - Staffing</vt:lpstr>
      <vt:lpstr>Recovery Plan – Non staffing</vt:lpstr>
      <vt:lpstr>Recovery plan format </vt:lpstr>
      <vt:lpstr>Loans and Licenced Deficits</vt:lpstr>
      <vt:lpstr>LA review and approval </vt:lpstr>
      <vt:lpstr>Info to support an application</vt:lpstr>
      <vt:lpstr>Additional considerations</vt:lpstr>
      <vt:lpstr>Income</vt:lpstr>
      <vt:lpstr>DSG - Schools Block</vt:lpstr>
      <vt:lpstr>Modelling Pupil Numbers –  Historic Actuals</vt:lpstr>
      <vt:lpstr>Modelling Pupil Numbers –  Scenarios</vt:lpstr>
      <vt:lpstr>National Funding Formula – Pupil Led</vt:lpstr>
      <vt:lpstr>Per Pupil Funding</vt:lpstr>
      <vt:lpstr>Rationalise the Scenarios</vt:lpstr>
      <vt:lpstr>DSG - High Needs</vt:lpstr>
      <vt:lpstr>DSG - Early Years</vt:lpstr>
      <vt:lpstr>Calculating EY Funding</vt:lpstr>
      <vt:lpstr>Calculating EY Funding</vt:lpstr>
      <vt:lpstr>Impact of 30 hour entitlement</vt:lpstr>
      <vt:lpstr>EY 30 hours next steps</vt:lpstr>
      <vt:lpstr>PPG</vt:lpstr>
      <vt:lpstr>Using Historic Information</vt:lpstr>
      <vt:lpstr>Post 16 </vt:lpstr>
      <vt:lpstr>Other Income</vt:lpstr>
      <vt:lpstr>Expenditure</vt:lpstr>
      <vt:lpstr>Resources and tools</vt:lpstr>
      <vt:lpstr>Areas to consider</vt:lpstr>
      <vt:lpstr>Benchmarking</vt:lpstr>
      <vt:lpstr>Staffing and Payroll </vt:lpstr>
      <vt:lpstr>Supplies and services  </vt:lpstr>
      <vt:lpstr> Asset management  </vt:lpstr>
      <vt:lpstr>Modelling </vt:lpstr>
      <vt:lpstr>PowerPoint Presentation</vt:lpstr>
      <vt:lpstr>Next steps</vt:lpstr>
      <vt:lpstr>Q &amp; A</vt:lpstr>
    </vt:vector>
  </TitlesOfParts>
  <Company>LBE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Tamara Quinn ext 8444;Henal Parmar ext 5451</dc:creator>
  <cp:lastModifiedBy>London Borough of Ealing</cp:lastModifiedBy>
  <cp:revision>273</cp:revision>
  <cp:lastPrinted>2017-02-28T12:09:03Z</cp:lastPrinted>
  <dcterms:created xsi:type="dcterms:W3CDTF">2016-11-17T13:55:43Z</dcterms:created>
  <dcterms:modified xsi:type="dcterms:W3CDTF">2017-05-05T13:15:47Z</dcterms:modified>
</cp:coreProperties>
</file>